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313" r:id="rId2"/>
    <p:sldId id="358" r:id="rId3"/>
    <p:sldId id="359" r:id="rId4"/>
    <p:sldId id="357" r:id="rId5"/>
    <p:sldId id="360" r:id="rId6"/>
    <p:sldId id="278" r:id="rId7"/>
    <p:sldId id="355" r:id="rId8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25B96E1A-FF7C-4559-9170-6CBA627127AB}">
          <p14:sldIdLst/>
        </p14:section>
        <p14:section name="Abschnitt ohne Titel" id="{EC4F1732-953A-4FDE-B987-0B495D698858}">
          <p14:sldIdLst>
            <p14:sldId id="313"/>
            <p14:sldId id="358"/>
            <p14:sldId id="359"/>
            <p14:sldId id="357"/>
            <p14:sldId id="360"/>
            <p14:sldId id="278"/>
            <p14:sldId id="3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CC0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4EE368-C7C2-4DC8-B669-B3E64723DC4D}" v="6" dt="2022-09-29T06:44:07.3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6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Fößel" userId="a0af8eb58100e859" providerId="LiveId" clId="{724EE368-C7C2-4DC8-B669-B3E64723DC4D}"/>
    <pc:docChg chg="custSel delSld modSld modMainMaster modSection">
      <pc:chgData name="Thomas Fößel" userId="a0af8eb58100e859" providerId="LiveId" clId="{724EE368-C7C2-4DC8-B669-B3E64723DC4D}" dt="2022-09-29T06:46:57.422" v="59" actId="20577"/>
      <pc:docMkLst>
        <pc:docMk/>
      </pc:docMkLst>
      <pc:sldChg chg="addSp delSp modSp mod">
        <pc:chgData name="Thomas Fößel" userId="a0af8eb58100e859" providerId="LiveId" clId="{724EE368-C7C2-4DC8-B669-B3E64723DC4D}" dt="2022-09-29T06:44:45.729" v="20" actId="6549"/>
        <pc:sldMkLst>
          <pc:docMk/>
          <pc:sldMk cId="2698789955" sldId="313"/>
        </pc:sldMkLst>
        <pc:spChg chg="mod">
          <ac:chgData name="Thomas Fößel" userId="a0af8eb58100e859" providerId="LiveId" clId="{724EE368-C7C2-4DC8-B669-B3E64723DC4D}" dt="2022-09-29T06:43:45.549" v="12" actId="6549"/>
          <ac:spMkLst>
            <pc:docMk/>
            <pc:sldMk cId="2698789955" sldId="313"/>
            <ac:spMk id="2" creationId="{F8D665D1-FC99-4150-9E14-012148B2BF0F}"/>
          </ac:spMkLst>
        </pc:spChg>
        <pc:spChg chg="mod">
          <ac:chgData name="Thomas Fößel" userId="a0af8eb58100e859" providerId="LiveId" clId="{724EE368-C7C2-4DC8-B669-B3E64723DC4D}" dt="2022-09-29T06:44:01.699" v="14" actId="1076"/>
          <ac:spMkLst>
            <pc:docMk/>
            <pc:sldMk cId="2698789955" sldId="313"/>
            <ac:spMk id="3" creationId="{4A657FC6-7EAF-4016-8390-7D8F12276101}"/>
          </ac:spMkLst>
        </pc:spChg>
        <pc:spChg chg="mod">
          <ac:chgData name="Thomas Fößel" userId="a0af8eb58100e859" providerId="LiveId" clId="{724EE368-C7C2-4DC8-B669-B3E64723DC4D}" dt="2022-09-29T06:44:45.729" v="20" actId="6549"/>
          <ac:spMkLst>
            <pc:docMk/>
            <pc:sldMk cId="2698789955" sldId="313"/>
            <ac:spMk id="4" creationId="{41D9A9A1-8AAA-4960-B411-2145F74CBB1C}"/>
          </ac:spMkLst>
        </pc:spChg>
        <pc:spChg chg="mod">
          <ac:chgData name="Thomas Fößel" userId="a0af8eb58100e859" providerId="LiveId" clId="{724EE368-C7C2-4DC8-B669-B3E64723DC4D}" dt="2022-09-29T06:44:27.601" v="18"/>
          <ac:spMkLst>
            <pc:docMk/>
            <pc:sldMk cId="2698789955" sldId="313"/>
            <ac:spMk id="5" creationId="{00000000-0000-0000-0000-000000000000}"/>
          </ac:spMkLst>
        </pc:spChg>
        <pc:graphicFrameChg chg="del">
          <ac:chgData name="Thomas Fößel" userId="a0af8eb58100e859" providerId="LiveId" clId="{724EE368-C7C2-4DC8-B669-B3E64723DC4D}" dt="2022-09-29T06:43:32.542" v="11" actId="478"/>
          <ac:graphicFrameMkLst>
            <pc:docMk/>
            <pc:sldMk cId="2698789955" sldId="313"/>
            <ac:graphicFrameMk id="7" creationId="{BFE6CDEE-4F0A-4A03-A53C-D6AF1805A02E}"/>
          </ac:graphicFrameMkLst>
        </pc:graphicFrameChg>
        <pc:picChg chg="add mod">
          <ac:chgData name="Thomas Fößel" userId="a0af8eb58100e859" providerId="LiveId" clId="{724EE368-C7C2-4DC8-B669-B3E64723DC4D}" dt="2022-09-29T06:44:07.334" v="17"/>
          <ac:picMkLst>
            <pc:docMk/>
            <pc:sldMk cId="2698789955" sldId="313"/>
            <ac:picMk id="6" creationId="{3F6EF312-0801-CD0B-F91E-5D34D1F08907}"/>
          </ac:picMkLst>
        </pc:picChg>
      </pc:sldChg>
      <pc:sldChg chg="del">
        <pc:chgData name="Thomas Fößel" userId="a0af8eb58100e859" providerId="LiveId" clId="{724EE368-C7C2-4DC8-B669-B3E64723DC4D}" dt="2022-09-29T06:40:07.034" v="0" actId="47"/>
        <pc:sldMkLst>
          <pc:docMk/>
          <pc:sldMk cId="2532288751" sldId="337"/>
        </pc:sldMkLst>
      </pc:sldChg>
      <pc:sldChg chg="modSp mod">
        <pc:chgData name="Thomas Fößel" userId="a0af8eb58100e859" providerId="LiveId" clId="{724EE368-C7C2-4DC8-B669-B3E64723DC4D}" dt="2022-09-29T06:41:59.238" v="6" actId="207"/>
        <pc:sldMkLst>
          <pc:docMk/>
          <pc:sldMk cId="4175776878" sldId="355"/>
        </pc:sldMkLst>
        <pc:spChg chg="mod">
          <ac:chgData name="Thomas Fößel" userId="a0af8eb58100e859" providerId="LiveId" clId="{724EE368-C7C2-4DC8-B669-B3E64723DC4D}" dt="2022-09-29T06:41:59.238" v="6" actId="207"/>
          <ac:spMkLst>
            <pc:docMk/>
            <pc:sldMk cId="4175776878" sldId="355"/>
            <ac:spMk id="4" creationId="{307784D4-7683-4649-808F-72AF37368763}"/>
          </ac:spMkLst>
        </pc:spChg>
      </pc:sldChg>
      <pc:sldChg chg="modSp mod">
        <pc:chgData name="Thomas Fößel" userId="a0af8eb58100e859" providerId="LiveId" clId="{724EE368-C7C2-4DC8-B669-B3E64723DC4D}" dt="2022-09-29T06:45:30.639" v="37" actId="6549"/>
        <pc:sldMkLst>
          <pc:docMk/>
          <pc:sldMk cId="2836117552" sldId="358"/>
        </pc:sldMkLst>
        <pc:spChg chg="mod">
          <ac:chgData name="Thomas Fößel" userId="a0af8eb58100e859" providerId="LiveId" clId="{724EE368-C7C2-4DC8-B669-B3E64723DC4D}" dt="2022-09-29T06:45:30.639" v="37" actId="6549"/>
          <ac:spMkLst>
            <pc:docMk/>
            <pc:sldMk cId="2836117552" sldId="358"/>
            <ac:spMk id="6" creationId="{74B038DD-8464-40A1-89FD-C8C6C67A5262}"/>
          </ac:spMkLst>
        </pc:spChg>
      </pc:sldChg>
      <pc:sldChg chg="modSp mod">
        <pc:chgData name="Thomas Fößel" userId="a0af8eb58100e859" providerId="LiveId" clId="{724EE368-C7C2-4DC8-B669-B3E64723DC4D}" dt="2022-09-29T06:46:57.422" v="59" actId="20577"/>
        <pc:sldMkLst>
          <pc:docMk/>
          <pc:sldMk cId="1254211541" sldId="359"/>
        </pc:sldMkLst>
        <pc:spChg chg="mod">
          <ac:chgData name="Thomas Fößel" userId="a0af8eb58100e859" providerId="LiveId" clId="{724EE368-C7C2-4DC8-B669-B3E64723DC4D}" dt="2022-09-29T06:46:57.422" v="59" actId="20577"/>
          <ac:spMkLst>
            <pc:docMk/>
            <pc:sldMk cId="1254211541" sldId="359"/>
            <ac:spMk id="6" creationId="{74B038DD-8464-40A1-89FD-C8C6C67A5262}"/>
          </ac:spMkLst>
        </pc:spChg>
      </pc:sldChg>
      <pc:sldChg chg="del">
        <pc:chgData name="Thomas Fößel" userId="a0af8eb58100e859" providerId="LiveId" clId="{724EE368-C7C2-4DC8-B669-B3E64723DC4D}" dt="2022-09-29T06:40:30.599" v="2" actId="47"/>
        <pc:sldMkLst>
          <pc:docMk/>
          <pc:sldMk cId="2128592727" sldId="361"/>
        </pc:sldMkLst>
      </pc:sldChg>
      <pc:sldMasterChg chg="addSp delSp modSp mod">
        <pc:chgData name="Thomas Fößel" userId="a0af8eb58100e859" providerId="LiveId" clId="{724EE368-C7C2-4DC8-B669-B3E64723DC4D}" dt="2022-09-29T06:43:15.303" v="10" actId="1076"/>
        <pc:sldMasterMkLst>
          <pc:docMk/>
          <pc:sldMasterMk cId="473084594" sldId="2147483648"/>
        </pc:sldMasterMkLst>
        <pc:picChg chg="add mod">
          <ac:chgData name="Thomas Fößel" userId="a0af8eb58100e859" providerId="LiveId" clId="{724EE368-C7C2-4DC8-B669-B3E64723DC4D}" dt="2022-09-29T06:43:15.303" v="10" actId="1076"/>
          <ac:picMkLst>
            <pc:docMk/>
            <pc:sldMasterMk cId="473084594" sldId="2147483648"/>
            <ac:picMk id="7" creationId="{D522654D-E1C2-190B-BDD8-689317A3CC59}"/>
          </ac:picMkLst>
        </pc:picChg>
        <pc:picChg chg="del">
          <ac:chgData name="Thomas Fößel" userId="a0af8eb58100e859" providerId="LiveId" clId="{724EE368-C7C2-4DC8-B669-B3E64723DC4D}" dt="2022-09-29T06:42:22.158" v="7" actId="478"/>
          <ac:picMkLst>
            <pc:docMk/>
            <pc:sldMasterMk cId="473084594" sldId="2147483648"/>
            <ac:picMk id="12" creationId="{00000000-0000-0000-0000-000000000000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992DA5-49B3-4F07-B31F-61BAB1138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84EFEF8-1546-4C0B-805D-D51D48834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3213F8-5DCC-40CC-AE82-A0DDB088D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A9551A-0D50-49BB-9D84-B0A48E3A8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BF7981-27AC-42F5-89A0-F5D2FD8C0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508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80E558-B03F-4ABB-9AC0-B75CADFCD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32BE35-424F-4DD4-91DD-E162DC2B3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706DEE-FDE9-42EB-A7F0-FA1420F23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7A3675-D6AE-4F8D-B02B-23AF80CD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046FCA-C0B9-4A58-B8BA-C442C7360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7117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B3AD70-3077-410A-9EB2-F5B362A6D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5DAA6F-08D2-4963-A0C3-7C04EFCEB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D2CEBE-73CC-49CC-ACB7-573400018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9552AB-D455-41EC-8B3F-FB243E4FC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627913-CFFC-4819-9C82-E8CB21D6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30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25E924-23FC-4D8E-B21D-F127D7FE4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F51134-A578-4D0A-82ED-AFE0BE852C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8E5AC5E-AD47-4096-B536-D0E0834F2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04813D8-4859-42B0-BD2D-D1A0DE84D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EDFDF7-84BE-4790-A5F8-682BC1A79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E5772A-1058-4862-920D-7D7917FD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406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80899-0E44-4B08-BDC6-77E4E9600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D33D9CC-7DD7-4C40-88A1-30D698B40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77DE861-0C1C-4B39-8FD3-B6B8E283A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E80AA26-7A52-436B-9BA0-0B94879A9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6F8F8DF-1287-424F-B92D-42B810021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F812E2A-5AD7-4B07-BBC8-37A24F3C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9AD5679-0EA1-4C72-8D60-E741EF4FB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1B67806-69F2-4DB2-A366-36662D3CA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477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CAB6A-F0BB-4F52-B720-B82D347C3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49AE58F-C43F-40A0-B65D-3A6A36E4F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179E2C-D262-4C54-A5B2-195CEA8E1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21EEC4-0B41-4C72-9835-E31195AF0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6974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3BB4391-A227-4DAD-A111-031F9AA6D035}"/>
              </a:ext>
            </a:extLst>
          </p:cNvPr>
          <p:cNvGrpSpPr/>
          <p:nvPr userDrawn="1"/>
        </p:nvGrpSpPr>
        <p:grpSpPr>
          <a:xfrm>
            <a:off x="0" y="0"/>
            <a:ext cx="3022406" cy="6858003"/>
            <a:chOff x="0" y="-1"/>
            <a:chExt cx="3820353" cy="6858003"/>
          </a:xfrm>
        </p:grpSpPr>
        <p:sp>
          <p:nvSpPr>
            <p:cNvPr id="3" name="Gleichschenkliges Dreieck 2">
              <a:extLst>
                <a:ext uri="{FF2B5EF4-FFF2-40B4-BE49-F238E27FC236}">
                  <a16:creationId xmlns:a16="http://schemas.microsoft.com/office/drawing/2014/main" id="{C95BD33E-B0AC-420D-AA0E-F485196DAD01}"/>
                </a:ext>
              </a:extLst>
            </p:cNvPr>
            <p:cNvSpPr/>
            <p:nvPr/>
          </p:nvSpPr>
          <p:spPr>
            <a:xfrm rot="5400000">
              <a:off x="-393409" y="2644240"/>
              <a:ext cx="6858002" cy="1569522"/>
            </a:xfrm>
            <a:prstGeom prst="triangle">
              <a:avLst>
                <a:gd name="adj" fmla="val 48655"/>
              </a:avLst>
            </a:prstGeom>
            <a:solidFill>
              <a:srgbClr val="A50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0A0B0BAF-D02B-4B84-B6D3-550DA8BDA6ED}"/>
                </a:ext>
              </a:extLst>
            </p:cNvPr>
            <p:cNvSpPr/>
            <p:nvPr/>
          </p:nvSpPr>
          <p:spPr>
            <a:xfrm>
              <a:off x="0" y="-1"/>
              <a:ext cx="2250831" cy="6858000"/>
            </a:xfrm>
            <a:prstGeom prst="rect">
              <a:avLst/>
            </a:prstGeom>
            <a:solidFill>
              <a:srgbClr val="A50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515931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091C10-9035-4F91-8F97-9BD9230B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8F4FE8-B4CD-4294-AA16-E01F075DD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51976D-4ACC-4075-A465-23F8271D5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610A2D5-24D2-496B-A942-82D6C2664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1AA4E2-3F25-4448-8F21-287607B1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282999D-C293-4923-B0C6-27EEF89FB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8151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7EFD59-3622-4EC1-9877-E07A88299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1EBC099-F6F1-45EE-9548-71EAAB444C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EE7C478-6904-409D-981B-FE60E652B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F10B47B-AAC5-4DE2-8775-A61EF496E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97FDC1-90C6-4757-BBE0-7C59D093B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6A6451-2A44-4ECE-8CCD-86E34852E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0648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34FBA5-E039-41AB-8758-07ACF8BFA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5E72212-A032-4114-8F33-308FB6D31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3CD952-55F5-44F7-A4B2-36427C5A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078F96-BC6F-41FE-9B79-84CF08C6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BA03D4-AE24-4BA5-B613-532F415B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999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91E08B5-3D4A-4600-8937-E0DA7BD417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F9BED93-CBAD-4D9E-897A-BA7578A14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85C0DD-AC09-4170-8E29-26FE1C7B2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640DC5-AE68-4E9F-B788-D2640019B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087BAA-3720-4D54-AC71-80D20A4C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251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08AB423-CE61-4236-9F78-0071C55F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122" y="901890"/>
            <a:ext cx="10515600" cy="572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0D2525-2F99-42EE-9EB1-321095B61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9122" y="165455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ABEECF-7B6C-46AA-A7BC-44B0BE8A5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D5F1D-330C-42AF-9D45-2ED73E946DD7}" type="datetimeFigureOut">
              <a:rPr lang="de-DE" smtClean="0"/>
              <a:t>29.09.2022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5C8AD6-0B53-449C-B59D-3DF9143F1D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793DD26-7AA6-4584-A858-2B69FA59F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522654D-E1C2-190B-BDD8-689317A3CC5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52" y="852106"/>
            <a:ext cx="1892993" cy="75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8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Myriad Pro" panose="020B0503030403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" panose="020B0503030403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yriad Pro" panose="020B0503030403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yriad Pro" panose="020B0503030403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yriad Pro" panose="020B0503030403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yriad Pro" panose="020B0503030403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rausgerufen.bistum-trier.de/wahlen-2021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rausgerufen.bistum-trier.de/wahlen-202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D665D1-FC99-4150-9E14-012148B2BF0F}"/>
              </a:ext>
            </a:extLst>
          </p:cNvPr>
          <p:cNvSpPr txBox="1">
            <a:spLocks/>
          </p:cNvSpPr>
          <p:nvPr/>
        </p:nvSpPr>
        <p:spPr>
          <a:xfrm>
            <a:off x="1524000" y="0"/>
            <a:ext cx="9144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endParaRPr lang="de-DE" dirty="0"/>
          </a:p>
          <a:p>
            <a:pPr algn="r"/>
            <a:endParaRPr lang="de-DE" dirty="0"/>
          </a:p>
          <a:p>
            <a:pPr algn="r"/>
            <a:endParaRPr lang="de-DE" dirty="0"/>
          </a:p>
          <a:p>
            <a:pPr algn="r"/>
            <a:endParaRPr lang="de-DE" dirty="0"/>
          </a:p>
          <a:p>
            <a:pPr algn="r"/>
            <a:endParaRPr lang="de-DE" dirty="0"/>
          </a:p>
          <a:p>
            <a:pPr algn="r"/>
            <a:endParaRPr lang="de-DE" sz="2800" dirty="0">
              <a:latin typeface="Myriad Pro" panose="020B0503030403020204" pitchFamily="34" charset="0"/>
              <a:ea typeface="MS Mincho" panose="02020609040205080304" pitchFamily="49" charset="-128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A657FC6-7EAF-4016-8390-7D8F12276101}"/>
              </a:ext>
            </a:extLst>
          </p:cNvPr>
          <p:cNvSpPr txBox="1">
            <a:spLocks/>
          </p:cNvSpPr>
          <p:nvPr/>
        </p:nvSpPr>
        <p:spPr>
          <a:xfrm>
            <a:off x="1573876" y="1911784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de-DE" dirty="0">
              <a:latin typeface="Myriad Pro" panose="020B0503030403020204" pitchFamily="34" charset="0"/>
            </a:endParaRPr>
          </a:p>
          <a:p>
            <a:pPr marL="0" indent="0" algn="r">
              <a:buNone/>
            </a:pPr>
            <a:r>
              <a:rPr lang="de-DE" sz="2800" dirty="0">
                <a:latin typeface="Myriad Pro" panose="020B0503030403020204" pitchFamily="34" charset="0"/>
              </a:rPr>
              <a:t>Übergänge der Gremien</a:t>
            </a:r>
          </a:p>
          <a:p>
            <a:pPr marL="0" indent="0" algn="r">
              <a:buNone/>
            </a:pPr>
            <a:r>
              <a:rPr lang="de-DE" sz="2800" dirty="0">
                <a:latin typeface="Myriad Pro" panose="020B0503030403020204" pitchFamily="34" charset="0"/>
              </a:rPr>
              <a:t>bei Zusammenlegungen </a:t>
            </a:r>
          </a:p>
          <a:p>
            <a:pPr marL="0" indent="0" algn="r">
              <a:buNone/>
            </a:pPr>
            <a:r>
              <a:rPr lang="de-DE" sz="2800" dirty="0">
                <a:latin typeface="Myriad Pro" panose="020B0503030403020204" pitchFamily="34" charset="0"/>
              </a:rPr>
              <a:t>von Pfarreien</a:t>
            </a:r>
          </a:p>
          <a:p>
            <a:pPr marL="0" indent="0" algn="r">
              <a:buNone/>
            </a:pPr>
            <a:endParaRPr lang="de-DE" dirty="0">
              <a:latin typeface="Myriad Pro" panose="020B0503030403020204" pitchFamily="34" charset="0"/>
            </a:endParaRPr>
          </a:p>
          <a:p>
            <a:pPr marL="0" indent="0" algn="r">
              <a:buNone/>
            </a:pPr>
            <a:endParaRPr lang="de-DE" dirty="0">
              <a:latin typeface="Myriad Pro" panose="020B0503030403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1D9A9A1-8AAA-4960-B411-2145F74CBB1C}"/>
              </a:ext>
            </a:extLst>
          </p:cNvPr>
          <p:cNvSpPr txBox="1"/>
          <p:nvPr/>
        </p:nvSpPr>
        <p:spPr>
          <a:xfrm>
            <a:off x="191945" y="2387600"/>
            <a:ext cx="24017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Räte im Bistum Trier</a:t>
            </a: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018682" y="5562600"/>
            <a:ext cx="5319533" cy="3734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9580" algn="just">
              <a:lnSpc>
                <a:spcPct val="110000"/>
              </a:lnSpc>
            </a:pPr>
            <a:r>
              <a:rPr lang="de-DE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www.ehrenamt.bistum-trier.de/kirchliche-raete</a:t>
            </a:r>
          </a:p>
        </p:txBody>
      </p:sp>
    </p:spTree>
    <p:extLst>
      <p:ext uri="{BB962C8B-B14F-4D97-AF65-F5344CB8AC3E}">
        <p14:creationId xmlns:p14="http://schemas.microsoft.com/office/powerpoint/2010/main" val="269878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0A198AE7-FAD0-4431-A6A2-74C6FD98A6A3}"/>
              </a:ext>
            </a:extLst>
          </p:cNvPr>
          <p:cNvSpPr txBox="1"/>
          <p:nvPr/>
        </p:nvSpPr>
        <p:spPr>
          <a:xfrm>
            <a:off x="344016" y="2274855"/>
            <a:ext cx="264386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Übergänge Gremien bei einer Fusion ab dem Jahr 2022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4B038DD-8464-40A1-89FD-C8C6C67A5262}"/>
              </a:ext>
            </a:extLst>
          </p:cNvPr>
          <p:cNvSpPr txBox="1"/>
          <p:nvPr/>
        </p:nvSpPr>
        <p:spPr>
          <a:xfrm>
            <a:off x="3462952" y="1642301"/>
            <a:ext cx="7301990" cy="4266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Im Laufe der Sondierungsgespräche im Jahr 2021 hat sich folgende Problemanzeige bzw. berechtigte Sorge gezeigt: </a:t>
            </a:r>
          </a:p>
          <a:p>
            <a:pPr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endParaRPr lang="de-DE" sz="1600" dirty="0">
              <a:effectLst/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466090" indent="-2857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Bei Zusammenlegungen von Pfarreien ab 2022 könnte es zu einer Häufung von Wahlen durch Neuwahlen kommen.</a:t>
            </a:r>
          </a:p>
          <a:p>
            <a:pPr marL="466090" indent="-2857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Daraus ergab sich die Frage nach der „Sinnhaftigkeit“ der Wahlen im Herbst 2021.</a:t>
            </a:r>
          </a:p>
          <a:p>
            <a:pPr marL="466090" indent="-2857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180340" algn="l"/>
                <a:tab pos="540385" algn="l"/>
                <a:tab pos="900430" algn="l"/>
              </a:tabLst>
            </a:pPr>
            <a:endParaRPr lang="de-DE" sz="1600" dirty="0">
              <a:effectLst/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8034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Dank dieser wertvollen Rückmeldungen aus den Gremien und dem Kreis der Sondierer*innen konnte ein Lösungsansatz gefunden werden. Dieser wird auf den folgenden Folien dargestellt.</a:t>
            </a:r>
            <a:endParaRPr lang="de-DE" sz="1600" dirty="0">
              <a:effectLst/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80340" algn="just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80340" algn="just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endParaRPr lang="de-DE" sz="1800" dirty="0">
              <a:effectLst/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80340" algn="just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endParaRPr lang="de-DE" sz="18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11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0A198AE7-FAD0-4431-A6A2-74C6FD98A6A3}"/>
              </a:ext>
            </a:extLst>
          </p:cNvPr>
          <p:cNvSpPr txBox="1"/>
          <p:nvPr/>
        </p:nvSpPr>
        <p:spPr>
          <a:xfrm>
            <a:off x="344016" y="2274855"/>
            <a:ext cx="264386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Übergänge Gremien bei einer Fusion ab dem Jahr 2022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4B038DD-8464-40A1-89FD-C8C6C67A5262}"/>
              </a:ext>
            </a:extLst>
          </p:cNvPr>
          <p:cNvSpPr txBox="1"/>
          <p:nvPr/>
        </p:nvSpPr>
        <p:spPr>
          <a:xfrm>
            <a:off x="3202486" y="1043784"/>
            <a:ext cx="7301990" cy="628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Grundsatz:</a:t>
            </a:r>
          </a:p>
          <a:p>
            <a:pPr marL="703580" indent="-342900">
              <a:lnSpc>
                <a:spcPct val="110000"/>
              </a:lnSpc>
              <a:buAutoNum type="arabicPeriod"/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Je nach Fusionstermin (2023, 2024 oder 2025) stehen den Pfarreien, die eine Zusammenlegung beabsichtigen, zwei Alternativen zur Verfügung.</a:t>
            </a:r>
          </a:p>
          <a:p>
            <a:pPr marL="1160780" lvl="1" indent="-342900">
              <a:lnSpc>
                <a:spcPct val="110000"/>
              </a:lnSpc>
              <a:buAutoNum type="arabicPeriod"/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Alternative 1: Der vor der Zusammenlegung amtierende Pfarreienrat bildet den ersten Pfarrgemeinderat der neu errichteten Pfarrei.</a:t>
            </a:r>
          </a:p>
          <a:p>
            <a:pPr marL="1160780" lvl="1" indent="-342900">
              <a:lnSpc>
                <a:spcPct val="110000"/>
              </a:lnSpc>
              <a:buAutoNum type="arabicPeriod"/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Alternat</a:t>
            </a:r>
            <a:r>
              <a:rPr lang="de-DE" sz="1600" dirty="0"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ive 2: Neuwahlen </a:t>
            </a:r>
            <a:endParaRPr lang="de-DE" sz="1600" dirty="0">
              <a:effectLst/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6068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</a:p>
          <a:p>
            <a:pPr marL="36068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2. Die Entscheidungen fallen dem synodalen Prinzip entsprechend vor Ort. </a:t>
            </a:r>
          </a:p>
          <a:p>
            <a:pPr marL="36068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</a:p>
          <a:p>
            <a:pPr marL="36068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3. Es wird empfohlen, dass bei einer Zusammenlegung ab 2023 der dann amtierende Pfarreienrat (d.h. der </a:t>
            </a:r>
            <a:r>
              <a:rPr lang="de-DE" sz="1600" dirty="0"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nach</a:t>
            </a: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den Wahlen im Herbst 2021 gebildete Pfarreienrat) den ersten Pfarrgemeinderat der neu errichteten Pfarrei bildet. </a:t>
            </a:r>
          </a:p>
          <a:p>
            <a:pPr marL="36068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endParaRPr lang="de-DE" sz="1600" dirty="0"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6068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4. Die Entscheidung darüber, ob der nach der Wahl im Herbst 2021 gebildete Pfarreienrat den ersten gemeinsamen Pfarrgemeinderat der zusammengelegten Pfarrei bildet oder ob es Neuwahlen gibt, wird im Laufe des </a:t>
            </a:r>
            <a:r>
              <a:rPr lang="de-DE" sz="1600" err="1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des</a:t>
            </a:r>
            <a:r>
              <a:rPr lang="de-DE" sz="160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Zusammenlegungsprozesses </a:t>
            </a: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vor Ort getroffen.</a:t>
            </a:r>
          </a:p>
          <a:p>
            <a:pPr marL="36068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</a:p>
          <a:p>
            <a:pPr marL="360680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Daraus ergeben sich folgende Konstellationen </a:t>
            </a:r>
            <a:r>
              <a:rPr lang="de-DE" sz="16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→</a:t>
            </a:r>
            <a:r>
              <a:rPr lang="de-DE" sz="16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siehe Tabelle nächste Folie.</a:t>
            </a:r>
          </a:p>
          <a:p>
            <a:pPr marL="360680" indent="-180340" algn="just">
              <a:lnSpc>
                <a:spcPct val="130000"/>
              </a:lnSpc>
              <a:tabLst>
                <a:tab pos="180340" algn="l"/>
                <a:tab pos="540385" algn="l"/>
                <a:tab pos="900430" algn="l"/>
                <a:tab pos="449580" algn="l"/>
              </a:tabLst>
            </a:pPr>
            <a:br>
              <a:rPr lang="de-DE" sz="18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de-DE" sz="18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</a:p>
          <a:p>
            <a:pPr marL="180340" algn="just">
              <a:lnSpc>
                <a:spcPct val="130000"/>
              </a:lnSpc>
            </a:pPr>
            <a:endParaRPr lang="de-DE" sz="18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211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0A198AE7-FAD0-4431-A6A2-74C6FD98A6A3}"/>
              </a:ext>
            </a:extLst>
          </p:cNvPr>
          <p:cNvSpPr txBox="1"/>
          <p:nvPr/>
        </p:nvSpPr>
        <p:spPr>
          <a:xfrm>
            <a:off x="344016" y="2274855"/>
            <a:ext cx="26438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Übergänge Gremien bei einer Zusammenlegung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106B13D8-4309-4699-A114-CDD7F695A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609227"/>
              </p:ext>
            </p:extLst>
          </p:nvPr>
        </p:nvGraphicFramePr>
        <p:xfrm>
          <a:off x="3125498" y="1001308"/>
          <a:ext cx="8703872" cy="5472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5777">
                  <a:extLst>
                    <a:ext uri="{9D8B030D-6E8A-4147-A177-3AD203B41FA5}">
                      <a16:colId xmlns:a16="http://schemas.microsoft.com/office/drawing/2014/main" val="3976621447"/>
                    </a:ext>
                  </a:extLst>
                </a:gridCol>
                <a:gridCol w="1783684">
                  <a:extLst>
                    <a:ext uri="{9D8B030D-6E8A-4147-A177-3AD203B41FA5}">
                      <a16:colId xmlns:a16="http://schemas.microsoft.com/office/drawing/2014/main" val="2159871388"/>
                    </a:ext>
                  </a:extLst>
                </a:gridCol>
                <a:gridCol w="1783684">
                  <a:extLst>
                    <a:ext uri="{9D8B030D-6E8A-4147-A177-3AD203B41FA5}">
                      <a16:colId xmlns:a16="http://schemas.microsoft.com/office/drawing/2014/main" val="501794425"/>
                    </a:ext>
                  </a:extLst>
                </a:gridCol>
                <a:gridCol w="1783684">
                  <a:extLst>
                    <a:ext uri="{9D8B030D-6E8A-4147-A177-3AD203B41FA5}">
                      <a16:colId xmlns:a16="http://schemas.microsoft.com/office/drawing/2014/main" val="2902177347"/>
                    </a:ext>
                  </a:extLst>
                </a:gridCol>
                <a:gridCol w="1927043">
                  <a:extLst>
                    <a:ext uri="{9D8B030D-6E8A-4147-A177-3AD203B41FA5}">
                      <a16:colId xmlns:a16="http://schemas.microsoft.com/office/drawing/2014/main" val="2113153820"/>
                    </a:ext>
                  </a:extLst>
                </a:gridCol>
              </a:tblGrid>
              <a:tr h="703744"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Zusammen-</a:t>
                      </a:r>
                    </a:p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legung</a:t>
                      </a:r>
                    </a:p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in 2022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Zusammen-</a:t>
                      </a:r>
                    </a:p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legung </a:t>
                      </a:r>
                    </a:p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in 2023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Zusammen-</a:t>
                      </a:r>
                    </a:p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legung </a:t>
                      </a:r>
                    </a:p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in 2024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Zusammen-</a:t>
                      </a:r>
                    </a:p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legung </a:t>
                      </a:r>
                    </a:p>
                    <a:p>
                      <a:pPr indent="-180340" algn="ctr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in 2025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extLst>
                  <a:ext uri="{0D108BD9-81ED-4DB2-BD59-A6C34878D82A}">
                    <a16:rowId xmlns:a16="http://schemas.microsoft.com/office/drawing/2014/main" val="1575505708"/>
                  </a:ext>
                </a:extLst>
              </a:tr>
              <a:tr h="1821169"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Alternative 1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  <a:latin typeface="Myriad Pro" panose="020B0503030403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(Neuwahl)</a:t>
                      </a: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u="sng" dirty="0">
                          <a:effectLst/>
                        </a:rPr>
                        <a:t>keine</a:t>
                      </a:r>
                      <a:r>
                        <a:rPr lang="de-DE" sz="1400" dirty="0">
                          <a:effectLst/>
                        </a:rPr>
                        <a:t> Wahl in 2021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Neuwahl in 2022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nächste Wahl Herbst 2025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Wahl Herbst 2021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Neuwahl 2023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nächste Wahl Herbst 2025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Wahl Herbst 2021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Neuwahl 2024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nächste Wahl Herbst 2025 oder Herbst 2029 </a:t>
                      </a:r>
                      <a:r>
                        <a:rPr lang="de-DE" sz="1000" dirty="0">
                          <a:effectLst/>
                        </a:rPr>
                        <a:t>(Antrag auf Aus-setzung der Wahl 2025)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endParaRPr lang="de-DE" sz="10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Wahl Herbst 2021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Neuwahl 2025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nächste Wahl Herbst 2029 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extLst>
                  <a:ext uri="{0D108BD9-81ED-4DB2-BD59-A6C34878D82A}">
                    <a16:rowId xmlns:a16="http://schemas.microsoft.com/office/drawing/2014/main" val="3374533446"/>
                  </a:ext>
                </a:extLst>
              </a:tr>
              <a:tr h="2739143"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Alternative 2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  <a:latin typeface="Myriad Pro" panose="020B0503030403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(Übergang Pfarreienrat (alt) in ersten Pfarrgemeinde-rat (neu)</a:t>
                      </a: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endParaRPr lang="de-DE" sz="1400" dirty="0">
                        <a:effectLst/>
                      </a:endParaRP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endParaRPr lang="de-DE" sz="1400" dirty="0">
                        <a:effectLst/>
                      </a:endParaRP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Der Pfarrgemeinderat wird neu gewählt. Daher entfällt diese Alternative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endParaRPr lang="de-DE" sz="1400" dirty="0">
                        <a:effectLst/>
                      </a:endParaRP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endParaRPr lang="de-DE" sz="1400" dirty="0">
                        <a:effectLst/>
                      </a:endParaRP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endParaRPr lang="de-DE" sz="1400" dirty="0">
                        <a:effectLst/>
                      </a:endParaRP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Wahl Herbst 2021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u="sng" dirty="0">
                          <a:effectLst/>
                        </a:rPr>
                        <a:t>keine</a:t>
                      </a:r>
                      <a:r>
                        <a:rPr lang="de-DE" sz="1400" dirty="0">
                          <a:effectLst/>
                        </a:rPr>
                        <a:t> Wahl nach der Gründung der neuen Pfarrei, sondern: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Pfarreienrat (alt) bildet Pfarrgemeinderat (neu)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nächste Wahl Herbst 2025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Wahl Herbst 2021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u="sng" dirty="0">
                          <a:effectLst/>
                        </a:rPr>
                        <a:t>keine</a:t>
                      </a:r>
                      <a:r>
                        <a:rPr lang="de-DE" sz="1400" dirty="0">
                          <a:effectLst/>
                        </a:rPr>
                        <a:t> Wahl nach der Gründung der neuen Pfarrei, sondern: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Pfarreienrat (alt) bildet Pfarrgemeinderat (neu)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nächste Wahl Herbst 2025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tc>
                  <a:txBody>
                    <a:bodyPr/>
                    <a:lstStyle/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Wahl Herbst 2021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u="sng" dirty="0">
                          <a:effectLst/>
                        </a:rPr>
                        <a:t>keine</a:t>
                      </a:r>
                      <a:r>
                        <a:rPr lang="de-DE" sz="1400" dirty="0">
                          <a:effectLst/>
                        </a:rPr>
                        <a:t> Wahl nach der Gründung der neuen Pfarrei, sondern: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Pfarreienrat (alt) bildet Pfarrgemeinderat (neu)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endParaRPr lang="de-DE" sz="1400" dirty="0">
                        <a:effectLst/>
                      </a:endParaRPr>
                    </a:p>
                    <a:p>
                      <a:pPr indent="-180340" algn="l">
                        <a:lnSpc>
                          <a:spcPct val="110000"/>
                        </a:lnSpc>
                        <a:tabLst>
                          <a:tab pos="180340" algn="l"/>
                          <a:tab pos="540385" algn="l"/>
                          <a:tab pos="900430" algn="l"/>
                        </a:tabLst>
                      </a:pPr>
                      <a:r>
                        <a:rPr lang="de-DE" sz="1400" dirty="0">
                          <a:effectLst/>
                        </a:rPr>
                        <a:t>nächste Wahl Herbst 2025</a:t>
                      </a:r>
                      <a:endParaRPr lang="de-DE" sz="1400" dirty="0">
                        <a:effectLst/>
                        <a:latin typeface="Myriad Pro" panose="020B0503030403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0344" marR="60344" marT="0" marB="0"/>
                </a:tc>
                <a:extLst>
                  <a:ext uri="{0D108BD9-81ED-4DB2-BD59-A6C34878D82A}">
                    <a16:rowId xmlns:a16="http://schemas.microsoft.com/office/drawing/2014/main" val="235438022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AB6DBCD0-9042-4DCA-A71F-1DEE98819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825" y="1498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968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307784D4-7683-4649-808F-72AF37368763}"/>
              </a:ext>
            </a:extLst>
          </p:cNvPr>
          <p:cNvSpPr txBox="1"/>
          <p:nvPr/>
        </p:nvSpPr>
        <p:spPr>
          <a:xfrm>
            <a:off x="3206909" y="629817"/>
            <a:ext cx="7742582" cy="95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effectLst/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r>
              <a:rPr lang="de-DE" dirty="0">
                <a:solidFill>
                  <a:srgbClr val="000000"/>
                </a:solidFill>
                <a:effectLst/>
                <a:latin typeface="Myriad Pro"/>
                <a:ea typeface="Calibri" panose="020F0502020204030204" pitchFamily="34" charset="0"/>
                <a:cs typeface="Arial" panose="020B0604020202020204" pitchFamily="34" charset="0"/>
              </a:rPr>
              <a:t>Anliegen des </a:t>
            </a:r>
            <a:r>
              <a:rPr lang="de-DE" dirty="0">
                <a:solidFill>
                  <a:srgbClr val="000000"/>
                </a:solidFill>
                <a:latin typeface="Myriad Pro"/>
                <a:ea typeface="Calibri" panose="020F0502020204030204" pitchFamily="34" charset="0"/>
                <a:cs typeface="Arial" panose="020B0604020202020204" pitchFamily="34" charset="0"/>
              </a:rPr>
              <a:t>Lösungsansatzes:</a:t>
            </a:r>
            <a:endParaRPr lang="de-DE" dirty="0">
              <a:solidFill>
                <a:srgbClr val="000000"/>
              </a:solidFill>
              <a:effectLst/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3533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de-DE" dirty="0">
              <a:solidFill>
                <a:srgbClr val="000000"/>
              </a:solidFill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r>
              <a:rPr lang="de-DE" dirty="0"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Das Engagement der Ehrenamtlichen soll weder durch überlange Mandatszeiten noch durch eine Vielzahl von Wahlen überstrapaziert werden.</a:t>
            </a: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r>
              <a:rPr lang="de-DE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Umfassende und rechtzeitige Information soll für Klarheit, Transparenz und Planungssicherheit sorgen, damit das „Problem Wahlen“ die notwendigen Zusammenlegungsprozesse nicht hemmt.</a:t>
            </a: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r>
              <a:rPr lang="de-DE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Die im Herbst 2021 anstehenden Wahlen und die anschließende Konstituierung der Pfarreienräte sind Wahlen auf die Zukunft hin.</a:t>
            </a: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r>
              <a:rPr lang="de-DE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Durch die Entscheidung „vor Ort“ wird dem synodalen Prinzip Rechnung getragen.</a:t>
            </a: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effectLst/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effectLst/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effectLst/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  <a:tabLst>
                <a:tab pos="180340" algn="l"/>
                <a:tab pos="540385" algn="l"/>
                <a:tab pos="900430" algn="l"/>
              </a:tabLst>
            </a:pPr>
            <a:endParaRPr lang="de-DE" dirty="0">
              <a:effectLst/>
              <a:latin typeface="Myriad Pro" panose="020B0503030403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80340" algn="just">
              <a:lnSpc>
                <a:spcPct val="110000"/>
              </a:lnSpc>
              <a:tabLst>
                <a:tab pos="180340" algn="l"/>
                <a:tab pos="540385" algn="l"/>
                <a:tab pos="900430" algn="l"/>
              </a:tabLst>
            </a:pPr>
            <a:r>
              <a:rPr lang="de-DE" sz="1800" dirty="0">
                <a:effectLst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effectLst/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effectLst/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1862F77-77B6-4386-8519-269F34EF7004}"/>
              </a:ext>
            </a:extLst>
          </p:cNvPr>
          <p:cNvSpPr txBox="1"/>
          <p:nvPr/>
        </p:nvSpPr>
        <p:spPr>
          <a:xfrm>
            <a:off x="593313" y="3141069"/>
            <a:ext cx="153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Das Anliegen</a:t>
            </a:r>
          </a:p>
        </p:txBody>
      </p:sp>
    </p:spTree>
    <p:extLst>
      <p:ext uri="{BB962C8B-B14F-4D97-AF65-F5344CB8AC3E}">
        <p14:creationId xmlns:p14="http://schemas.microsoft.com/office/powerpoint/2010/main" val="2714042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04CF367-2507-4808-B272-4DF041A83AFA}"/>
              </a:ext>
            </a:extLst>
          </p:cNvPr>
          <p:cNvSpPr txBox="1"/>
          <p:nvPr/>
        </p:nvSpPr>
        <p:spPr>
          <a:xfrm>
            <a:off x="437321" y="3140766"/>
            <a:ext cx="2345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Myriad Pro" panose="020B0503030403020204" pitchFamily="34" charset="0"/>
              </a:rPr>
              <a:t>Kontakt auf</a:t>
            </a:r>
          </a:p>
          <a:p>
            <a:r>
              <a:rPr lang="de-DE" dirty="0">
                <a:solidFill>
                  <a:schemeClr val="bg1"/>
                </a:solidFill>
                <a:latin typeface="Myriad Pro" panose="020B0503030403020204" pitchFamily="34" charset="0"/>
              </a:rPr>
              <a:t>der Ebene des Bistums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07784D4-7683-4649-808F-72AF37368763}"/>
              </a:ext>
            </a:extLst>
          </p:cNvPr>
          <p:cNvSpPr txBox="1"/>
          <p:nvPr/>
        </p:nvSpPr>
        <p:spPr>
          <a:xfrm>
            <a:off x="3325956" y="1779784"/>
            <a:ext cx="7742582" cy="3725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80" algn="just">
              <a:lnSpc>
                <a:spcPct val="110000"/>
              </a:lnSpc>
            </a:pPr>
            <a:r>
              <a:rPr lang="de-DE" sz="1800" dirty="0">
                <a:effectLst/>
                <a:latin typeface="Myriad Pro"/>
                <a:ea typeface="Calibri" panose="020F0502020204030204" pitchFamily="34" charset="0"/>
                <a:cs typeface="Arial" panose="020B0604020202020204" pitchFamily="34" charset="0"/>
              </a:rPr>
              <a:t>Dr. Thomas P. Fößel, Referent für die kirchlichen Räte im Bistum Trier</a:t>
            </a: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sz="1800" dirty="0">
              <a:effectLst/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r>
              <a:rPr lang="de-DE" sz="1800" dirty="0">
                <a:effectLst/>
                <a:latin typeface="Myriad Pro"/>
                <a:ea typeface="Calibri" panose="020F0502020204030204" pitchFamily="34" charset="0"/>
                <a:cs typeface="Arial" panose="020B0604020202020204" pitchFamily="34" charset="0"/>
              </a:rPr>
              <a:t>raete@bistum-trier.de</a:t>
            </a: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sz="1800" dirty="0">
              <a:effectLst/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r>
              <a:rPr lang="de-DE" sz="1800" dirty="0">
                <a:effectLst/>
                <a:latin typeface="Myriad Pro"/>
                <a:ea typeface="Calibri" panose="020F0502020204030204" pitchFamily="34" charset="0"/>
                <a:cs typeface="Arial" panose="020B0604020202020204" pitchFamily="34" charset="0"/>
              </a:rPr>
              <a:t>Telefon: </a:t>
            </a:r>
            <a:r>
              <a:rPr lang="de-DE" dirty="0">
                <a:effectLst/>
                <a:latin typeface="Myriad Pro"/>
                <a:ea typeface="Calibri" panose="020F0502020204030204" pitchFamily="34" charset="0"/>
                <a:cs typeface="Arial" panose="020B0604020202020204" pitchFamily="34" charset="0"/>
              </a:rPr>
              <a:t>0651-</a:t>
            </a:r>
            <a:r>
              <a:rPr lang="de-DE" dirty="0">
                <a:solidFill>
                  <a:srgbClr val="000000"/>
                </a:solidFill>
                <a:effectLst/>
                <a:latin typeface="Myriad Pro"/>
                <a:ea typeface="Calibri" panose="020F0502020204030204" pitchFamily="34" charset="0"/>
                <a:cs typeface="Arial" panose="020B0604020202020204" pitchFamily="34" charset="0"/>
              </a:rPr>
              <a:t>7105 328 oder 0160-96 747 312</a:t>
            </a: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effectLst/>
              <a:latin typeface="Myriad Pro" panose="020B05030304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latin typeface="Myriad Pro" panose="020B05030304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r>
              <a:rPr lang="de-DE" dirty="0">
                <a:effectLst/>
                <a:latin typeface="Myriad Pro" panose="020B05030304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Bitte sprechen Sie mich an, wenn Sie Fragen, Anregungen, Kritik, Verbesserungsvorschläge oder weiteren Informationsbedarf haben. Ich freue mich auf den Austausch.</a:t>
            </a:r>
            <a:endParaRPr lang="de-DE" dirty="0">
              <a:solidFill>
                <a:srgbClr val="000000"/>
              </a:solidFill>
              <a:effectLst/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830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04CF367-2507-4808-B272-4DF041A83AFA}"/>
              </a:ext>
            </a:extLst>
          </p:cNvPr>
          <p:cNvSpPr txBox="1"/>
          <p:nvPr/>
        </p:nvSpPr>
        <p:spPr>
          <a:xfrm>
            <a:off x="437321" y="3140766"/>
            <a:ext cx="2345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Myriad Pro" panose="020B0503030403020204" pitchFamily="34" charset="0"/>
              </a:rPr>
              <a:t>weitere Informationen und Downloads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07784D4-7683-4649-808F-72AF37368763}"/>
              </a:ext>
            </a:extLst>
          </p:cNvPr>
          <p:cNvSpPr txBox="1"/>
          <p:nvPr/>
        </p:nvSpPr>
        <p:spPr>
          <a:xfrm>
            <a:off x="3430904" y="1266406"/>
            <a:ext cx="7742582" cy="4029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80" algn="just">
              <a:lnSpc>
                <a:spcPct val="110000"/>
              </a:lnSpc>
            </a:pPr>
            <a:endParaRPr lang="de-DE" u="sng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49580" algn="just">
              <a:lnSpc>
                <a:spcPct val="110000"/>
              </a:lnSpc>
            </a:pPr>
            <a:endParaRPr lang="de-DE" u="sng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49580" algn="just">
              <a:lnSpc>
                <a:spcPct val="110000"/>
              </a:lnSpc>
            </a:pPr>
            <a:endParaRPr lang="de-DE" u="sng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49580" algn="just">
              <a:lnSpc>
                <a:spcPct val="110000"/>
              </a:lnSpc>
            </a:pPr>
            <a:endParaRPr lang="de-DE" u="sng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49580" algn="just">
              <a:lnSpc>
                <a:spcPct val="110000"/>
              </a:lnSpc>
            </a:pPr>
            <a:endParaRPr lang="de-DE" u="sng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49580" algn="just">
              <a:lnSpc>
                <a:spcPct val="110000"/>
              </a:lnSpc>
            </a:pPr>
            <a:r>
              <a:rPr lang="de-DE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www.ehrenamt.bistum-trier.de/kirchliche-raete</a:t>
            </a:r>
          </a:p>
          <a:p>
            <a:pPr marL="449580" algn="just">
              <a:lnSpc>
                <a:spcPct val="110000"/>
              </a:lnSpc>
            </a:pPr>
            <a:endParaRPr lang="de-DE" u="sng" dirty="0">
              <a:effectLst/>
              <a:latin typeface="Myriad Pro" panose="020B050303040302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r>
              <a:rPr lang="de-DE" u="sng" dirty="0">
                <a:effectLst/>
                <a:latin typeface="Myriad Pro" panose="020B0503030403020204"/>
                <a:ea typeface="Calibri" panose="020F0502020204030204" pitchFamily="34" charset="0"/>
                <a:cs typeface="Arial" panose="020B0604020202020204" pitchFamily="34" charset="0"/>
              </a:rPr>
              <a:t>www.bistum-trier.de/pfarreifusion</a:t>
            </a: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effectLst/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solidFill>
                <a:srgbClr val="000000"/>
              </a:solidFill>
              <a:effectLst/>
              <a:latin typeface="Myriad Pro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10000"/>
              </a:lnSpc>
            </a:pPr>
            <a:endParaRPr lang="de-DE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D488125-B417-4717-985E-45F15E75A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776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633</Words>
  <Application>Microsoft Office PowerPoint</Application>
  <PresentationFormat>Breitbild</PresentationFormat>
  <Paragraphs>154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Myriad Pro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Fößel</dc:creator>
  <cp:lastModifiedBy>Thomas Fößel</cp:lastModifiedBy>
  <cp:revision>57</cp:revision>
  <cp:lastPrinted>2021-03-12T14:28:49Z</cp:lastPrinted>
  <dcterms:created xsi:type="dcterms:W3CDTF">2021-02-04T06:58:34Z</dcterms:created>
  <dcterms:modified xsi:type="dcterms:W3CDTF">2022-09-29T06:46:57Z</dcterms:modified>
</cp:coreProperties>
</file>