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24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55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5848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914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0575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1240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7585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6118203"/>
            <a:ext cx="2739026" cy="6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46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38745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1549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989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4605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C554F-81EB-4BF0-B94E-ED0F3E4B3EAD}" type="datetimeFigureOut">
              <a:rPr lang="de-DE" smtClean="0"/>
              <a:t>22.09.2022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6A78E-58AA-4A5F-BEB0-8ED1E234B01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850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17"/>
          <a:stretch/>
        </p:blipFill>
        <p:spPr>
          <a:xfrm>
            <a:off x="2954956" y="219674"/>
            <a:ext cx="6073541" cy="525952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54955" y="5027127"/>
            <a:ext cx="6073541" cy="904145"/>
          </a:xfrm>
          <a:solidFill>
            <a:srgbClr val="C8242B"/>
          </a:solidFill>
        </p:spPr>
        <p:txBody>
          <a:bodyPr anchor="t">
            <a:normAutofit/>
          </a:bodyPr>
          <a:lstStyle/>
          <a:p>
            <a:pPr algn="l"/>
            <a:r>
              <a:rPr lang="de-DE" sz="50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   Lokale</a:t>
            </a:r>
            <a:r>
              <a:rPr lang="de-DE" sz="50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 Teams</a:t>
            </a:r>
            <a:endParaRPr lang="de-DE" sz="50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954956" y="5931272"/>
            <a:ext cx="6073540" cy="818733"/>
          </a:xfrm>
          <a:solidFill>
            <a:srgbClr val="C8242B"/>
          </a:solidFill>
        </p:spPr>
        <p:txBody>
          <a:bodyPr>
            <a:normAutofit/>
          </a:bodyPr>
          <a:lstStyle/>
          <a:p>
            <a:pPr lvl="1" algn="l"/>
            <a:r>
              <a:rPr lang="de-DE" dirty="0" smtClean="0">
                <a:solidFill>
                  <a:schemeClr val="bg1"/>
                </a:solidFill>
              </a:rPr>
              <a:t>Eine hilfreiche Ergänzung zu den gewählten Gremien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36" y="6015790"/>
            <a:ext cx="2739026" cy="6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90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82" y="4072607"/>
            <a:ext cx="1447800" cy="1171575"/>
          </a:xfrm>
          <a:prstGeom prst="rect">
            <a:avLst/>
          </a:prstGeo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8" r="33514"/>
          <a:stretch/>
        </p:blipFill>
        <p:spPr>
          <a:xfrm>
            <a:off x="0" y="0"/>
            <a:ext cx="2886776" cy="3884486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395104"/>
            <a:ext cx="2886776" cy="453974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zusammen</a:t>
            </a:r>
            <a:r>
              <a:rPr lang="de-DE" sz="3600" dirty="0" smtClean="0">
                <a:solidFill>
                  <a:schemeClr val="bg1"/>
                </a:solidFill>
              </a:rPr>
              <a:t>tun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3034364" y="567969"/>
            <a:ext cx="8872086" cy="5852081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latin typeface="Myriad Pro" panose="020B0503030403020204" pitchFamily="34" charset="0"/>
              </a:rPr>
              <a:t>Das </a:t>
            </a: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lokale Team </a:t>
            </a:r>
            <a:r>
              <a:rPr lang="de-DE" sz="2400" dirty="0" smtClean="0">
                <a:latin typeface="Myriad Pro" panose="020B0503030403020204" pitchFamily="34" charset="0"/>
              </a:rPr>
              <a:t>sorgt vor Ort…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de-DE" sz="1000" dirty="0" smtClean="0">
              <a:solidFill>
                <a:srgbClr val="C8242B"/>
              </a:solidFill>
              <a:latin typeface="Myriad Pro" panose="020B050303040302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700" dirty="0" smtClean="0">
                <a:latin typeface="Myriad Pro" panose="020B0503030403020204" pitchFamily="34" charset="0"/>
              </a:rPr>
              <a:t>wenn eine Pfarrei Mitglieder direkt in den Pfarreienrat gewählt hat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700" dirty="0" smtClean="0">
                <a:latin typeface="Myriad Pro" panose="020B0503030403020204" pitchFamily="34" charset="0"/>
              </a:rPr>
              <a:t>wenn eine Pfarrei bereits fusioniert hat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de-DE" sz="1700" dirty="0" smtClean="0">
              <a:latin typeface="Myriad Pro" panose="020B0503030403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…für die Koordination der pastoralen und diakonischen Aufgaben in der Pfarrei bzw. eines „Pfarrbezirks“.</a:t>
            </a:r>
          </a:p>
          <a:p>
            <a:pPr marL="0" indent="0">
              <a:lnSpc>
                <a:spcPct val="150000"/>
              </a:lnSpc>
              <a:buNone/>
            </a:pPr>
            <a:endParaRPr lang="de-DE" sz="1700" i="1" dirty="0">
              <a:solidFill>
                <a:srgbClr val="C8242B"/>
              </a:solidFill>
              <a:latin typeface="Myriad Pro" panose="020B05030304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1800" i="1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Ziel ist es, das gemeindliche Leben vor Ort aufrechtzuerhalten, zu fördern, weiterzuentwickeln und zu unterstützen.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36" y="6015790"/>
            <a:ext cx="2739026" cy="60327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081454">
            <a:off x="1271791" y="5244182"/>
            <a:ext cx="1042082" cy="84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5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483" y="5263433"/>
            <a:ext cx="1447800" cy="1171575"/>
          </a:xfrm>
          <a:prstGeom prst="rect">
            <a:avLst/>
          </a:prstGeo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8" r="33514"/>
          <a:stretch/>
        </p:blipFill>
        <p:spPr>
          <a:xfrm>
            <a:off x="0" y="0"/>
            <a:ext cx="2886776" cy="3884486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395104"/>
            <a:ext cx="2886776" cy="453974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zusammen</a:t>
            </a:r>
            <a:r>
              <a:rPr lang="de-DE" sz="3600" dirty="0" smtClean="0">
                <a:solidFill>
                  <a:schemeClr val="bg1"/>
                </a:solidFill>
              </a:rPr>
              <a:t>tun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3005488" y="490968"/>
            <a:ext cx="8766542" cy="5938707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de-DE" sz="3800" i="1" dirty="0" smtClean="0">
              <a:latin typeface="Myriad Pro" panose="020B0503030403020204" pitchFamily="34" charset="0"/>
            </a:endParaRPr>
          </a:p>
          <a:p>
            <a:pPr marL="0" indent="0">
              <a:buNone/>
            </a:pPr>
            <a:r>
              <a:rPr lang="de-DE" sz="5100" dirty="0" smtClean="0">
                <a:latin typeface="Myriad Pro" panose="020B0503030403020204" pitchFamily="34" charset="0"/>
              </a:rPr>
              <a:t>Merkmale eines </a:t>
            </a:r>
            <a:r>
              <a:rPr lang="de-DE" sz="51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lokalen Teams</a:t>
            </a:r>
            <a:r>
              <a:rPr lang="de-DE" sz="5100" dirty="0" smtClean="0">
                <a:latin typeface="Myriad Pro" panose="020B0503030403020204" pitchFamily="34" charset="0"/>
              </a:rPr>
              <a:t>: </a:t>
            </a:r>
          </a:p>
          <a:p>
            <a:pPr algn="just">
              <a:lnSpc>
                <a:spcPct val="170000"/>
              </a:lnSpc>
              <a:buFont typeface="Symbol" panose="05050102010706020507" pitchFamily="18" charset="2"/>
              <a:buChar char="-"/>
            </a:pPr>
            <a:r>
              <a:rPr lang="de-DE" sz="3500" dirty="0" smtClean="0">
                <a:latin typeface="Myriad Pro" panose="020B0503030403020204" pitchFamily="34" charset="0"/>
              </a:rPr>
              <a:t>Jedes Gemeindemitglied kann entsprechend seiner persönlichen Möglichkeiten mitarbeiten. </a:t>
            </a:r>
          </a:p>
          <a:p>
            <a:pPr algn="just">
              <a:lnSpc>
                <a:spcPct val="170000"/>
              </a:lnSpc>
              <a:buFont typeface="Symbol" panose="05050102010706020507" pitchFamily="18" charset="2"/>
              <a:buChar char="-"/>
            </a:pPr>
            <a:r>
              <a:rPr lang="de-DE" sz="3500" dirty="0" smtClean="0">
                <a:latin typeface="Myriad Pro" panose="020B0503030403020204" pitchFamily="34" charset="0"/>
              </a:rPr>
              <a:t>Das Leben vor Ort mitgestalten, lokale Verantwortung übernehmen, ohne sich für 4 Jahre in einem Rat zu verpflichten. </a:t>
            </a:r>
          </a:p>
          <a:p>
            <a:pPr algn="just">
              <a:lnSpc>
                <a:spcPct val="170000"/>
              </a:lnSpc>
              <a:buFont typeface="Symbol" panose="05050102010706020507" pitchFamily="18" charset="2"/>
              <a:buChar char="-"/>
            </a:pPr>
            <a:r>
              <a:rPr lang="de-DE" sz="3500" dirty="0" smtClean="0">
                <a:latin typeface="Myriad Pro" panose="020B0503030403020204" pitchFamily="34" charset="0"/>
              </a:rPr>
              <a:t>Vielfalt und unterschiedlichen Situationen wird dadurch Rechnung getragen, dass es keine verbindliche Ordnung für lokale Teams gibt. </a:t>
            </a:r>
          </a:p>
          <a:p>
            <a:pPr algn="just">
              <a:lnSpc>
                <a:spcPct val="170000"/>
              </a:lnSpc>
              <a:buFont typeface="Symbol" panose="05050102010706020507" pitchFamily="18" charset="2"/>
              <a:buChar char="-"/>
            </a:pPr>
            <a:r>
              <a:rPr lang="de-DE" sz="3500" dirty="0" smtClean="0">
                <a:latin typeface="Myriad Pro" panose="020B0503030403020204" pitchFamily="34" charset="0"/>
              </a:rPr>
              <a:t>Mitglieder können selbstorganisiert die passende Form und Arbeitsweise beraten – angepasst an die pastorale Situation. </a:t>
            </a:r>
          </a:p>
          <a:p>
            <a:pPr algn="just">
              <a:lnSpc>
                <a:spcPct val="170000"/>
              </a:lnSpc>
              <a:buFont typeface="Symbol" panose="05050102010706020507" pitchFamily="18" charset="2"/>
              <a:buChar char="-"/>
            </a:pPr>
            <a:r>
              <a:rPr lang="de-DE" sz="3500" dirty="0" smtClean="0">
                <a:latin typeface="Myriad Pro" panose="020B0503030403020204" pitchFamily="34" charset="0"/>
              </a:rPr>
              <a:t>Das lokale Team kann sich dazu entscheiden ein Ort von Kirche zu werden. In diesem Fall hätte es auch Stimmrecht in der Synodalversammlung des Pastoralen Raums. </a:t>
            </a:r>
            <a:endParaRPr lang="de-DE" sz="3500" i="1" dirty="0">
              <a:solidFill>
                <a:srgbClr val="C8242B"/>
              </a:solidFill>
              <a:latin typeface="Myriad Pro" panose="020B0503030403020204" pitchFamily="34" charset="0"/>
            </a:endParaRPr>
          </a:p>
          <a:p>
            <a:pPr marL="0" indent="0">
              <a:buNone/>
            </a:pPr>
            <a:endParaRPr lang="de-DE" sz="2100" i="1" dirty="0" smtClean="0">
              <a:solidFill>
                <a:srgbClr val="C8242B"/>
              </a:solidFill>
              <a:latin typeface="Myriad Pro" panose="020B05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de-DE" sz="4600" i="1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Das lokale Team übernimmt die Verantwortung dafür, dass das kirchliche Leben vor Ort lebendig bleibt.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36" y="6015790"/>
            <a:ext cx="2739026" cy="6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1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073386">
            <a:off x="8981909" y="588229"/>
            <a:ext cx="1337781" cy="79589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8104" y="490968"/>
            <a:ext cx="1447800" cy="1171575"/>
          </a:xfrm>
          <a:prstGeom prst="rect">
            <a:avLst/>
          </a:prstGeo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8" r="33514"/>
          <a:stretch/>
        </p:blipFill>
        <p:spPr>
          <a:xfrm>
            <a:off x="0" y="0"/>
            <a:ext cx="2886776" cy="3884486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395104"/>
            <a:ext cx="2886776" cy="453974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zusammen</a:t>
            </a:r>
            <a:r>
              <a:rPr lang="de-DE" sz="3600" dirty="0" smtClean="0">
                <a:solidFill>
                  <a:schemeClr val="bg1"/>
                </a:solidFill>
              </a:rPr>
              <a:t>tun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2886776" y="487148"/>
            <a:ext cx="8766542" cy="5938707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latin typeface="Myriad Pro" panose="020B0503030403020204" pitchFamily="34" charset="0"/>
              </a:rPr>
              <a:t>Bildung eines </a:t>
            </a: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lokalen Teams</a:t>
            </a:r>
            <a:r>
              <a:rPr lang="de-DE" sz="2400" dirty="0" smtClean="0">
                <a:latin typeface="Myriad Pro" panose="020B0503030403020204" pitchFamily="34" charset="0"/>
              </a:rPr>
              <a:t>: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800" dirty="0" smtClean="0">
                <a:latin typeface="Myriad Pro" panose="020B0503030403020204" pitchFamily="34" charset="0"/>
              </a:rPr>
              <a:t>Mitglieder des Pfarreienrat und Pastoralteam können zu einer Pfarr- bzw. Gemeindeversammlung einladen.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800" dirty="0" smtClean="0">
                <a:latin typeface="Myriad Pro" panose="020B0503030403020204" pitchFamily="34" charset="0"/>
              </a:rPr>
              <a:t>Mitglieder der verschiedenen Gruppierungen (z. Bsp.: Chöre, Frauengemeinschaften, Kommunionhelfer, Jugend,…) gezielt einladen, ebenso alle Interessierten aus der Pfarrei bzw. des Pfarrbezirks.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800" dirty="0" smtClean="0">
                <a:latin typeface="Myriad Pro" panose="020B0503030403020204" pitchFamily="34" charset="0"/>
              </a:rPr>
              <a:t>Es sollte gemeinsam über die Arbeitsweise und Aufgaben des </a:t>
            </a:r>
            <a:r>
              <a:rPr lang="de-DE" sz="18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lokalen Teams </a:t>
            </a:r>
            <a:r>
              <a:rPr lang="de-DE" sz="1800" dirty="0" smtClean="0">
                <a:latin typeface="Myriad Pro" panose="020B0503030403020204" pitchFamily="34" charset="0"/>
              </a:rPr>
              <a:t>beraten werden.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de-DE" sz="1700" dirty="0" smtClean="0">
              <a:latin typeface="Myriad Pro" panose="020B05030304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2400" i="1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Auf dieser Grundlage können sich dann Menschen bereit erklären, in diesem Team mitzuarbeiten.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36" y="6015790"/>
            <a:ext cx="2739026" cy="6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645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922371">
            <a:off x="3856919" y="5355920"/>
            <a:ext cx="1447800" cy="117157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l="9431" t="-1" b="6001"/>
          <a:stretch/>
        </p:blipFill>
        <p:spPr>
          <a:xfrm rot="13645652">
            <a:off x="3033739" y="5359662"/>
            <a:ext cx="1211618" cy="748140"/>
          </a:xfrm>
          <a:prstGeom prst="rect">
            <a:avLst/>
          </a:prstGeo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8" r="33514"/>
          <a:stretch/>
        </p:blipFill>
        <p:spPr>
          <a:xfrm>
            <a:off x="0" y="0"/>
            <a:ext cx="2886776" cy="3884486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395104"/>
            <a:ext cx="2886776" cy="453974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zusammen</a:t>
            </a:r>
            <a:r>
              <a:rPr lang="de-DE" sz="3600" dirty="0" smtClean="0">
                <a:solidFill>
                  <a:schemeClr val="bg1"/>
                </a:solidFill>
              </a:rPr>
              <a:t>tun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2886776" y="494222"/>
            <a:ext cx="8766542" cy="5938707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latin typeface="Myriad Pro" panose="020B0503030403020204" pitchFamily="34" charset="0"/>
              </a:rPr>
              <a:t>Mögliche Aufgaben eines </a:t>
            </a: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lokalen Teams</a:t>
            </a:r>
            <a:r>
              <a:rPr lang="de-DE" sz="2400" dirty="0" smtClean="0">
                <a:latin typeface="Myriad Pro" panose="020B0503030403020204" pitchFamily="34" charset="0"/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endParaRPr lang="de-DE" sz="1000" dirty="0" smtClean="0">
              <a:latin typeface="Myriad Pro" panose="020B050303040302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700" dirty="0" smtClean="0">
                <a:latin typeface="Myriad Pro" panose="020B0503030403020204" pitchFamily="34" charset="0"/>
              </a:rPr>
              <a:t>Förderung und Pflege des kirchlichen Lebens, Traditionen und Brauchtums vor Ort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700" dirty="0" smtClean="0">
                <a:latin typeface="Myriad Pro" panose="020B0503030403020204" pitchFamily="34" charset="0"/>
              </a:rPr>
              <a:t>Vernetzung zu Vereinen und Institutionen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700" dirty="0" smtClean="0">
                <a:latin typeface="Myriad Pro" panose="020B0503030403020204" pitchFamily="34" charset="0"/>
              </a:rPr>
              <a:t>Initiierung örtlicher Projekte entsprechend der Bedarfe und Gegebenheiten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700" dirty="0" smtClean="0">
                <a:latin typeface="Myriad Pro" panose="020B0503030403020204" pitchFamily="34" charset="0"/>
              </a:rPr>
              <a:t>Koordination der Termine und Veranstaltungen mit dem „Pfarreienrat Direkt“ bzw. dem Pfarrgemeinderat und den Vereinen und Institutionen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700" dirty="0" smtClean="0">
                <a:latin typeface="Myriad Pro" panose="020B0503030403020204" pitchFamily="34" charset="0"/>
              </a:rPr>
              <a:t>Motivation der Menschen zur Mitarbeit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e-DE" sz="1700" dirty="0" smtClean="0">
                <a:latin typeface="Myriad Pro" panose="020B0503030403020204" pitchFamily="34" charset="0"/>
              </a:rPr>
              <a:t>Ansprechpartner sein für die Anliegen der Menschen vor Ort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de-DE" sz="1700" dirty="0" smtClean="0">
              <a:latin typeface="Myriad Pro" panose="020B0503030403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36" y="6015790"/>
            <a:ext cx="2739026" cy="6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135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95" y="5490820"/>
            <a:ext cx="1207791" cy="977357"/>
          </a:xfrm>
          <a:prstGeom prst="rect">
            <a:avLst/>
          </a:prstGeo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8" r="33514"/>
          <a:stretch/>
        </p:blipFill>
        <p:spPr>
          <a:xfrm>
            <a:off x="0" y="0"/>
            <a:ext cx="2886776" cy="3884486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395104"/>
            <a:ext cx="2886776" cy="453974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zusammen</a:t>
            </a:r>
            <a:r>
              <a:rPr lang="de-DE" sz="3600" dirty="0" smtClean="0">
                <a:solidFill>
                  <a:schemeClr val="bg1"/>
                </a:solidFill>
              </a:rPr>
              <a:t>tun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3005488" y="529470"/>
            <a:ext cx="8766542" cy="5852079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latin typeface="Myriad Pro" panose="020B0503030403020204" pitchFamily="34" charset="0"/>
              </a:rPr>
              <a:t>Anzahl der </a:t>
            </a: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Mitglieder</a:t>
            </a:r>
            <a:r>
              <a:rPr lang="de-DE" sz="2400" dirty="0" smtClean="0">
                <a:latin typeface="Myriad Pro" panose="020B0503030403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Die Größe wird sich aufgrund derer finden, die mitarbeiten möchten.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Es sollten nicht weniger als drei </a:t>
            </a:r>
            <a:r>
              <a:rPr lang="de-DE" sz="1700" dirty="0">
                <a:latin typeface="Myriad Pro" panose="020B0503030403020204" pitchFamily="34" charset="0"/>
              </a:rPr>
              <a:t>P</a:t>
            </a:r>
            <a:r>
              <a:rPr lang="de-DE" sz="1700" dirty="0" smtClean="0">
                <a:latin typeface="Myriad Pro" panose="020B0503030403020204" pitchFamily="34" charset="0"/>
              </a:rPr>
              <a:t>ersonen sein.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Neue Mitglieder sollen jederzeit hinzukommen können, bzw. Mitglieder sollen sich 	jederzeit verabschieden dürfen. </a:t>
            </a:r>
          </a:p>
          <a:p>
            <a:pPr marL="0" indent="0">
              <a:lnSpc>
                <a:spcPct val="150000"/>
              </a:lnSpc>
              <a:buNone/>
            </a:pPr>
            <a:endParaRPr lang="de-DE" sz="1000" dirty="0">
              <a:latin typeface="Myriad Pro" panose="020B05030304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latin typeface="Myriad Pro" panose="020B0503030403020204" pitchFamily="34" charset="0"/>
              </a:rPr>
              <a:t>Dauer der </a:t>
            </a: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Zusammenarbeit: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Die Dauer wird vor Ort vereinbart, sollte aber sinnvollerweise ein Jahr nicht 	unterschreiten.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Durch eine gemeinsame Reflexion sollten die Vereinbarungen gegen Ende der 	gemeinsamen Zeit überprüft werden. </a:t>
            </a:r>
          </a:p>
          <a:p>
            <a:pPr marL="0" indent="0">
              <a:buNone/>
            </a:pPr>
            <a:endParaRPr lang="de-DE" sz="1700" dirty="0">
              <a:latin typeface="Myriad Pro" panose="020B0503030403020204" pitchFamily="34" charset="0"/>
            </a:endParaRPr>
          </a:p>
          <a:p>
            <a:pPr marL="0" indent="0">
              <a:buNone/>
            </a:pPr>
            <a:endParaRPr lang="de-DE" sz="1700" dirty="0" smtClean="0">
              <a:latin typeface="Myriad Pro" panose="020B0503030403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36" y="6015790"/>
            <a:ext cx="2739026" cy="6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3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95" y="5490820"/>
            <a:ext cx="1207791" cy="977357"/>
          </a:xfrm>
          <a:prstGeom prst="rect">
            <a:avLst/>
          </a:prstGeo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8" r="33514"/>
          <a:stretch/>
        </p:blipFill>
        <p:spPr>
          <a:xfrm>
            <a:off x="0" y="0"/>
            <a:ext cx="2886776" cy="3884486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395104"/>
            <a:ext cx="2886776" cy="453974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zusammen</a:t>
            </a:r>
            <a:r>
              <a:rPr lang="de-DE" sz="3600" dirty="0" smtClean="0">
                <a:solidFill>
                  <a:schemeClr val="bg1"/>
                </a:solidFill>
              </a:rPr>
              <a:t>tun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3005488" y="529470"/>
            <a:ext cx="8766542" cy="5938707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Koordination</a:t>
            </a:r>
            <a:r>
              <a:rPr lang="de-DE" sz="2400" dirty="0" smtClean="0">
                <a:latin typeface="Myriad Pro" panose="020B0503030403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Bei größeren </a:t>
            </a:r>
            <a:r>
              <a:rPr lang="de-DE" sz="17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lokalen Teams </a:t>
            </a:r>
            <a:r>
              <a:rPr lang="de-DE" sz="1700" dirty="0" smtClean="0">
                <a:latin typeface="Myriad Pro" panose="020B0503030403020204" pitchFamily="34" charset="0"/>
              </a:rPr>
              <a:t>(mehr als 5 Personen) könnte es sinnvoll sein, das ein 	Mitglied die Koordination übernimmt. </a:t>
            </a:r>
          </a:p>
          <a:p>
            <a:pPr marL="0" indent="0">
              <a:lnSpc>
                <a:spcPct val="150000"/>
              </a:lnSpc>
              <a:buNone/>
            </a:pPr>
            <a:endParaRPr lang="de-DE" sz="1000" dirty="0">
              <a:latin typeface="Myriad Pro" panose="020B05030304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Vernetzung</a:t>
            </a:r>
            <a:r>
              <a:rPr lang="de-DE" sz="2400" dirty="0" smtClean="0">
                <a:latin typeface="Myriad Pro" panose="020B0503030403020204" pitchFamily="34" charset="0"/>
              </a:rPr>
              <a:t> zum Pfarreinrat bzw. Pfarrgemeinderat:</a:t>
            </a:r>
            <a:endParaRPr lang="de-DE" sz="1700" dirty="0" smtClean="0">
              <a:latin typeface="Myriad Pro" panose="020B05030304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Für jedes </a:t>
            </a:r>
            <a:r>
              <a:rPr lang="de-DE" sz="17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lokale Team </a:t>
            </a:r>
            <a:r>
              <a:rPr lang="de-DE" sz="1700" dirty="0" smtClean="0">
                <a:latin typeface="Myriad Pro" panose="020B0503030403020204" pitchFamily="34" charset="0"/>
              </a:rPr>
              <a:t>sollte ein/e  Ansprechpartner: in aus Pfarreienrat oder 	Pfarrgemeinderat benannt werden.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Planung von Veranstaltungen in der Pfarreiengemeinschaft können so sinnvoll 	aufeinander abgestimmt werden.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Es kann erforderlich sein, dass dem lokalen Team ein Budget zur Erfüllung seiner 	Aufgaben zur Verfügung gestellt werden muss.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36" y="6015790"/>
            <a:ext cx="2739026" cy="6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24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3915" y="5096835"/>
            <a:ext cx="1207791" cy="977357"/>
          </a:xfrm>
          <a:prstGeom prst="rect">
            <a:avLst/>
          </a:prstGeo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8" r="33514"/>
          <a:stretch/>
        </p:blipFill>
        <p:spPr>
          <a:xfrm>
            <a:off x="0" y="0"/>
            <a:ext cx="2886776" cy="3884486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395104"/>
            <a:ext cx="2886776" cy="453974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zusammen</a:t>
            </a:r>
            <a:r>
              <a:rPr lang="de-DE" sz="3600" dirty="0" smtClean="0">
                <a:solidFill>
                  <a:schemeClr val="bg1"/>
                </a:solidFill>
              </a:rPr>
              <a:t>tun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3005488" y="529470"/>
            <a:ext cx="8766542" cy="5938707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Ansprechpartner: in </a:t>
            </a:r>
            <a:r>
              <a:rPr lang="de-DE" sz="2400" dirty="0" smtClean="0">
                <a:latin typeface="Myriad Pro" panose="020B0503030403020204" pitchFamily="34" charset="0"/>
              </a:rPr>
              <a:t>im Seelsorgeteam: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Aus dem Seelsorgeteam sollte eine Person benannt werden, die Ansprechperson für 	das lokale Team ist. </a:t>
            </a:r>
          </a:p>
          <a:p>
            <a:pPr marL="0" indent="0">
              <a:lnSpc>
                <a:spcPct val="150000"/>
              </a:lnSpc>
              <a:buNone/>
            </a:pPr>
            <a:endParaRPr lang="de-DE" sz="1000" dirty="0">
              <a:latin typeface="Myriad Pro" panose="020B05030304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Häufigkeit </a:t>
            </a:r>
            <a:r>
              <a:rPr lang="de-DE" sz="2400" dirty="0" smtClean="0">
                <a:latin typeface="Myriad Pro" panose="020B0503030403020204" pitchFamily="34" charset="0"/>
              </a:rPr>
              <a:t>der Treffen:</a:t>
            </a:r>
            <a:endParaRPr lang="de-DE" sz="1700" dirty="0" smtClean="0">
              <a:latin typeface="Myriad Pro" panose="020B05030304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Zwei Treffen im Jahr sind sinnvoll. Bei Bedarf kann es aber auch häufigere Treffen 	geben.  (z. Bsp. für die Vorbereitung von Pfarrfesten etc.)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36" y="6015790"/>
            <a:ext cx="2739026" cy="60327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481519">
            <a:off x="8458245" y="4804031"/>
            <a:ext cx="723680" cy="58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2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8" r="33514"/>
          <a:stretch/>
        </p:blipFill>
        <p:spPr>
          <a:xfrm>
            <a:off x="0" y="0"/>
            <a:ext cx="2886776" cy="3884486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395104"/>
            <a:ext cx="2886776" cy="453974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zusammen</a:t>
            </a:r>
            <a:r>
              <a:rPr lang="de-DE" sz="3600" dirty="0" smtClean="0">
                <a:solidFill>
                  <a:schemeClr val="bg1"/>
                </a:solidFill>
              </a:rPr>
              <a:t>tun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2992654" y="505366"/>
            <a:ext cx="8766542" cy="5938707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Information </a:t>
            </a:r>
            <a:r>
              <a:rPr lang="de-DE" sz="2400" dirty="0" smtClean="0">
                <a:latin typeface="Myriad Pro" panose="020B0503030403020204" pitchFamily="34" charset="0"/>
              </a:rPr>
              <a:t>über die Arbeit: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>
                <a:latin typeface="Myriad Pro" panose="020B0503030403020204" pitchFamily="34" charset="0"/>
              </a:rPr>
              <a:t>	</a:t>
            </a:r>
            <a:r>
              <a:rPr lang="de-DE" sz="1700" dirty="0" smtClean="0">
                <a:latin typeface="Myriad Pro" panose="020B0503030403020204" pitchFamily="34" charset="0"/>
              </a:rPr>
              <a:t>Das </a:t>
            </a:r>
            <a:r>
              <a:rPr lang="de-DE" sz="1700" dirty="0" smtClean="0">
                <a:solidFill>
                  <a:srgbClr val="C00000"/>
                </a:solidFill>
                <a:latin typeface="Myriad Pro" panose="020B0503030403020204" pitchFamily="34" charset="0"/>
              </a:rPr>
              <a:t>lokale Team </a:t>
            </a:r>
            <a:r>
              <a:rPr lang="de-DE" sz="1700" dirty="0" smtClean="0">
                <a:latin typeface="Myriad Pro" panose="020B0503030403020204" pitchFamily="34" charset="0"/>
              </a:rPr>
              <a:t>sollte über die Ergebnisse einer Sitzung informieren. </a:t>
            </a:r>
          </a:p>
          <a:p>
            <a:pPr marL="0" indent="0">
              <a:lnSpc>
                <a:spcPct val="150000"/>
              </a:lnSpc>
              <a:buNone/>
            </a:pPr>
            <a:endParaRPr lang="de-DE" sz="1000" dirty="0" smtClean="0">
              <a:latin typeface="Myriad Pro" panose="020B05030304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Bekanntmachung und Beauftragung </a:t>
            </a:r>
            <a:r>
              <a:rPr lang="de-DE" sz="2400" dirty="0" smtClean="0">
                <a:latin typeface="Myriad Pro" panose="020B0503030403020204" pitchFamily="34" charset="0"/>
              </a:rPr>
              <a:t>des lokalen Teams: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2400" dirty="0">
                <a:latin typeface="Myriad Pro" panose="020B0503030403020204" pitchFamily="34" charset="0"/>
              </a:rPr>
              <a:t>	</a:t>
            </a:r>
            <a:r>
              <a:rPr lang="de-DE" sz="1700" dirty="0" smtClean="0">
                <a:latin typeface="Myriad Pro" panose="020B0503030403020204" pitchFamily="34" charset="0"/>
              </a:rPr>
              <a:t>Je nach örtlicher Gegebenheit kann es sinnvoll sein, dass eine Beauftragung zum 	Dienst ausgesprochen wird. Dies kann vom Pfarrer oder vom Vorstand des 	Pfarreienrates oder des Pfarrgemeinderates übernommen werden.</a:t>
            </a:r>
          </a:p>
          <a:p>
            <a:pPr marL="0" indent="0">
              <a:lnSpc>
                <a:spcPct val="150000"/>
              </a:lnSpc>
              <a:buNone/>
            </a:pPr>
            <a:endParaRPr lang="de-DE" sz="1000" dirty="0" smtClean="0">
              <a:solidFill>
                <a:srgbClr val="C8242B"/>
              </a:solidFill>
              <a:latin typeface="Myriad Pro" panose="020B05030304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Unterstützung: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	Der Arbeitsbereich Ehrenamtsentwicklung im Bischöflichen Generalvikariat Trier 	unterstützt die Arbeit der lokalen Teams mit Qualifizierungsangeboten und 	Beratungsformaten. </a:t>
            </a:r>
          </a:p>
          <a:p>
            <a:pPr marL="0" indent="0">
              <a:lnSpc>
                <a:spcPct val="150000"/>
              </a:lnSpc>
              <a:buNone/>
            </a:pPr>
            <a:endParaRPr lang="de-DE" sz="1700" dirty="0" smtClean="0">
              <a:latin typeface="Myriad Pro" panose="020B0503030403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36" y="6015790"/>
            <a:ext cx="2739026" cy="60327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073386">
            <a:off x="222920" y="4342082"/>
            <a:ext cx="1337781" cy="79589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481519">
            <a:off x="1195888" y="4485972"/>
            <a:ext cx="723680" cy="58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66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8" r="33514"/>
          <a:stretch/>
        </p:blipFill>
        <p:spPr>
          <a:xfrm>
            <a:off x="0" y="0"/>
            <a:ext cx="2886776" cy="3884486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395104"/>
            <a:ext cx="2886776" cy="453974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zusammen</a:t>
            </a:r>
            <a:r>
              <a:rPr lang="de-DE" sz="3600" dirty="0" smtClean="0">
                <a:solidFill>
                  <a:schemeClr val="bg1"/>
                </a:solidFill>
              </a:rPr>
              <a:t>tun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2992654" y="505366"/>
            <a:ext cx="8766542" cy="5938707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Chance: </a:t>
            </a:r>
            <a:r>
              <a:rPr lang="de-DE" sz="2400" dirty="0" smtClean="0">
                <a:latin typeface="Myriad Pro" panose="020B0503030403020204" pitchFamily="34" charset="0"/>
              </a:rPr>
              <a:t>Die Mitarbeit im </a:t>
            </a:r>
            <a:r>
              <a:rPr lang="de-DE" sz="2400" dirty="0" smtClean="0">
                <a:solidFill>
                  <a:srgbClr val="C8242B"/>
                </a:solidFill>
                <a:latin typeface="Myriad Pro" panose="020B0503030403020204" pitchFamily="34" charset="0"/>
              </a:rPr>
              <a:t>lokalen Team </a:t>
            </a:r>
            <a:r>
              <a:rPr lang="de-DE" sz="2400" dirty="0" smtClean="0">
                <a:latin typeface="Myriad Pro" panose="020B0503030403020204" pitchFamily="34" charset="0"/>
              </a:rPr>
              <a:t>bietet…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Myriad Pro" panose="020B0503030403020204" pitchFamily="34" charset="0"/>
              </a:rPr>
              <a:t> 	… Engagement außerhalb einer „starren“ Rätestruktur.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>
                <a:latin typeface="Myriad Pro" panose="020B0503030403020204" pitchFamily="34" charset="0"/>
              </a:rPr>
              <a:t>	</a:t>
            </a:r>
            <a:r>
              <a:rPr lang="de-DE" sz="1700" dirty="0" smtClean="0">
                <a:latin typeface="Myriad Pro" panose="020B0503030403020204" pitchFamily="34" charset="0"/>
              </a:rPr>
              <a:t>… zeitlich flexibles Engagement.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>
                <a:latin typeface="Myriad Pro" panose="020B0503030403020204" pitchFamily="34" charset="0"/>
              </a:rPr>
              <a:t>	</a:t>
            </a:r>
            <a:r>
              <a:rPr lang="de-DE" sz="1700" dirty="0" smtClean="0">
                <a:latin typeface="Myriad Pro" panose="020B0503030403020204" pitchFamily="34" charset="0"/>
              </a:rPr>
              <a:t>… kreatives und selbstorganisiertes Engagement.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>
                <a:latin typeface="Myriad Pro" panose="020B0503030403020204" pitchFamily="34" charset="0"/>
              </a:rPr>
              <a:t>	</a:t>
            </a:r>
            <a:r>
              <a:rPr lang="de-DE" sz="1700" dirty="0" smtClean="0">
                <a:latin typeface="Myriad Pro" panose="020B0503030403020204" pitchFamily="34" charset="0"/>
              </a:rPr>
              <a:t>… flexible Reaktion auf Situationen und Ereignisse vor Ort.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>
                <a:latin typeface="Myriad Pro" panose="020B0503030403020204" pitchFamily="34" charset="0"/>
              </a:rPr>
              <a:t>	</a:t>
            </a:r>
            <a:r>
              <a:rPr lang="de-DE" sz="1700" dirty="0" smtClean="0">
                <a:latin typeface="Myriad Pro" panose="020B0503030403020204" pitchFamily="34" charset="0"/>
              </a:rPr>
              <a:t>… fließenden Ein- und Ausstieg für alle die sich engagieren möchten.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>
                <a:latin typeface="Myriad Pro" panose="020B0503030403020204" pitchFamily="34" charset="0"/>
              </a:rPr>
              <a:t>	</a:t>
            </a:r>
            <a:r>
              <a:rPr lang="de-DE" sz="1700" dirty="0" smtClean="0">
                <a:latin typeface="Myriad Pro" panose="020B0503030403020204" pitchFamily="34" charset="0"/>
              </a:rPr>
              <a:t>… die Möglichkeit ein „Ort von Kirche“ zu sein.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>
                <a:latin typeface="Myriad Pro" panose="020B0503030403020204" pitchFamily="34" charset="0"/>
              </a:rPr>
              <a:t>	</a:t>
            </a:r>
            <a:r>
              <a:rPr lang="de-DE" sz="1700" dirty="0" smtClean="0">
                <a:latin typeface="Myriad Pro" panose="020B0503030403020204" pitchFamily="34" charset="0"/>
              </a:rPr>
              <a:t>… die Chance zum Mittun auf für Menschen, die sich nicht so eng mit der Kirche 		       verbunden fühlen.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>
                <a:latin typeface="Myriad Pro" panose="020B0503030403020204" pitchFamily="34" charset="0"/>
              </a:rPr>
              <a:t>	</a:t>
            </a:r>
            <a:r>
              <a:rPr lang="de-DE" sz="1700" dirty="0" smtClean="0">
                <a:latin typeface="Myriad Pro" panose="020B0503030403020204" pitchFamily="34" charset="0"/>
              </a:rPr>
              <a:t>… Engagement vor Ort, für alle Menschen aus dem Sozialraum, nicht nur für 		      Katholiken.</a:t>
            </a:r>
          </a:p>
          <a:p>
            <a:pPr marL="0" indent="0">
              <a:lnSpc>
                <a:spcPct val="150000"/>
              </a:lnSpc>
              <a:buNone/>
            </a:pPr>
            <a:endParaRPr lang="de-DE" sz="1700" dirty="0" smtClean="0">
              <a:latin typeface="Myriad Pro" panose="020B05030304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700" dirty="0" smtClean="0">
              <a:latin typeface="Myriad Pro" panose="020B0503030403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36" y="6015790"/>
            <a:ext cx="2739026" cy="603272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481519">
            <a:off x="10925886" y="248588"/>
            <a:ext cx="1042273" cy="84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09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8802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Microsoft Office PowerPoint</Application>
  <PresentationFormat>Breitbild</PresentationFormat>
  <Paragraphs>79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Myriad Pro</vt:lpstr>
      <vt:lpstr>Symbol</vt:lpstr>
      <vt:lpstr>Office Theme</vt:lpstr>
      <vt:lpstr>   Lokale Teams</vt:lpstr>
      <vt:lpstr>zusammentun</vt:lpstr>
      <vt:lpstr>zusammentun</vt:lpstr>
      <vt:lpstr>zusammentun</vt:lpstr>
      <vt:lpstr>zusammentun</vt:lpstr>
      <vt:lpstr>zusammentun</vt:lpstr>
      <vt:lpstr>zusammentun</vt:lpstr>
      <vt:lpstr>zusammentun</vt:lpstr>
      <vt:lpstr>zusammentun</vt:lpstr>
      <vt:lpstr>zusammentun</vt:lpstr>
      <vt:lpstr>PowerPoint-Präsentation</vt:lpstr>
    </vt:vector>
  </TitlesOfParts>
  <Company>Bischöfliches Generalvikariat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Lokale Teams</dc:title>
  <dc:creator>Melanie Engelmann</dc:creator>
  <cp:lastModifiedBy>Melanie Engelmann</cp:lastModifiedBy>
  <cp:revision>16</cp:revision>
  <dcterms:created xsi:type="dcterms:W3CDTF">2022-08-23T06:43:40Z</dcterms:created>
  <dcterms:modified xsi:type="dcterms:W3CDTF">2022-09-22T06:46:28Z</dcterms:modified>
</cp:coreProperties>
</file>