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4123" r:id="rId2"/>
  </p:sldMasterIdLst>
  <p:notesMasterIdLst>
    <p:notesMasterId r:id="rId9"/>
  </p:notesMasterIdLst>
  <p:handoutMasterIdLst>
    <p:handoutMasterId r:id="rId10"/>
  </p:handoutMasterIdLst>
  <p:sldIdLst>
    <p:sldId id="390" r:id="rId3"/>
    <p:sldId id="616" r:id="rId4"/>
    <p:sldId id="617" r:id="rId5"/>
    <p:sldId id="619" r:id="rId6"/>
    <p:sldId id="618" r:id="rId7"/>
    <p:sldId id="620" r:id="rId8"/>
  </p:sldIdLst>
  <p:sldSz cx="9144000" cy="6858000" type="screen4x3"/>
  <p:notesSz cx="9926638" cy="6797675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521415D9-36F7-43E2-AB2F-B90AF26B5E84}">
      <p14:sectionLst xmlns:p14="http://schemas.microsoft.com/office/powerpoint/2010/main">
        <p14:section name="Grundlagen" id="{97C48808-2AB6-4299-9D63-2DD14CA9ADA1}">
          <p14:sldIdLst>
            <p14:sldId id="390"/>
            <p14:sldId id="616"/>
            <p14:sldId id="617"/>
            <p14:sldId id="619"/>
            <p14:sldId id="618"/>
            <p14:sldId id="6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13" userDrawn="1">
          <p15:clr>
            <a:srgbClr val="A4A3A4"/>
          </p15:clr>
        </p15:guide>
        <p15:guide id="2" pos="3098" userDrawn="1">
          <p15:clr>
            <a:srgbClr val="A4A3A4"/>
          </p15:clr>
        </p15:guide>
        <p15:guide id="3" orient="horz" pos="2142" userDrawn="1">
          <p15:clr>
            <a:srgbClr val="A4A3A4"/>
          </p15:clr>
        </p15:guide>
        <p15:guide id="4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Schmitz" initials="SS" lastIdx="2" clrIdx="0">
    <p:extLst>
      <p:ext uri="{19B8F6BF-5375-455C-9EA6-DF929625EA0E}">
        <p15:presenceInfo xmlns:p15="http://schemas.microsoft.com/office/powerpoint/2012/main" userId="Sarah Schmitz" providerId="None"/>
      </p:ext>
    </p:extLst>
  </p:cmAuthor>
  <p:cmAuthor id="2" name="Verena Sonnen" initials="VS" lastIdx="3" clrIdx="1">
    <p:extLst>
      <p:ext uri="{19B8F6BF-5375-455C-9EA6-DF929625EA0E}">
        <p15:presenceInfo xmlns:p15="http://schemas.microsoft.com/office/powerpoint/2012/main" userId="Verena Sonn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190"/>
    <a:srgbClr val="E7A21F"/>
    <a:srgbClr val="FFCC66"/>
    <a:srgbClr val="EEC569"/>
    <a:srgbClr val="EA9F23"/>
    <a:srgbClr val="190DAF"/>
    <a:srgbClr val="AE3312"/>
    <a:srgbClr val="EDBF65"/>
    <a:srgbClr val="F6A015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83451" autoAdjust="0"/>
  </p:normalViewPr>
  <p:slideViewPr>
    <p:cSldViewPr>
      <p:cViewPr varScale="1">
        <p:scale>
          <a:sx n="117" d="100"/>
          <a:sy n="117" d="100"/>
        </p:scale>
        <p:origin x="1380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113"/>
        <p:guide pos="3098"/>
        <p:guide orient="horz" pos="2142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125" cy="339804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1338" y="1"/>
            <a:ext cx="4303712" cy="339804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BB77373-D72F-48CE-A790-58BF35522A3C}" type="datetimeFigureOut">
              <a:rPr lang="de-DE"/>
              <a:pPr>
                <a:defRPr/>
              </a:pPr>
              <a:t>24.09.2021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457872"/>
            <a:ext cx="4302125" cy="339804"/>
          </a:xfrm>
          <a:prstGeom prst="rect">
            <a:avLst/>
          </a:prstGeom>
        </p:spPr>
        <p:txBody>
          <a:bodyPr vert="horz" lIns="91439" tIns="45719" rIns="91439" bIns="45719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1338" y="6457872"/>
            <a:ext cx="4303712" cy="339804"/>
          </a:xfrm>
          <a:prstGeom prst="rect">
            <a:avLst/>
          </a:prstGeom>
        </p:spPr>
        <p:txBody>
          <a:bodyPr vert="horz" wrap="square" lIns="91439" tIns="45719" rIns="91439" bIns="4571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028D31-3D6B-4332-9814-ABFF6682C52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8906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18" name="AutoShape 5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19" name="AutoShape 6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0" name="AutoShape 7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1" name="AutoShape 8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2" name="AutoShape 9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3" name="AutoShape 10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4" name="AutoShape 11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5" name="AutoShape 12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6" name="AutoShape 13"/>
          <p:cNvSpPr>
            <a:spLocks noChangeArrowheads="1"/>
          </p:cNvSpPr>
          <p:nvPr/>
        </p:nvSpPr>
        <p:spPr bwMode="auto">
          <a:xfrm>
            <a:off x="0" y="1"/>
            <a:ext cx="9926638" cy="67976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7" name="Text Box 14"/>
          <p:cNvSpPr txBox="1">
            <a:spLocks noChangeArrowheads="1"/>
          </p:cNvSpPr>
          <p:nvPr/>
        </p:nvSpPr>
        <p:spPr bwMode="auto">
          <a:xfrm>
            <a:off x="0" y="0"/>
            <a:ext cx="4281488" cy="3286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8" name="Text Box 15"/>
          <p:cNvSpPr txBox="1">
            <a:spLocks noChangeArrowheads="1"/>
          </p:cNvSpPr>
          <p:nvPr/>
        </p:nvSpPr>
        <p:spPr bwMode="auto">
          <a:xfrm>
            <a:off x="5621340" y="0"/>
            <a:ext cx="4281487" cy="3286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13329" name="Rectangle 1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259138" y="509588"/>
            <a:ext cx="3378200" cy="25336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" name="Rectangle 17"/>
          <p:cNvSpPr>
            <a:spLocks noGrp="1" noChangeArrowheads="1"/>
          </p:cNvSpPr>
          <p:nvPr>
            <p:ph type="body"/>
          </p:nvPr>
        </p:nvSpPr>
        <p:spPr bwMode="auto">
          <a:xfrm>
            <a:off x="992188" y="3229730"/>
            <a:ext cx="7912100" cy="304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8" tIns="46799" rIns="89998" bIns="46799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 smtClean="0"/>
          </a:p>
        </p:txBody>
      </p:sp>
      <p:sp>
        <p:nvSpPr>
          <p:cNvPr id="13331" name="Text Box 18"/>
          <p:cNvSpPr txBox="1">
            <a:spLocks noChangeArrowheads="1"/>
          </p:cNvSpPr>
          <p:nvPr/>
        </p:nvSpPr>
        <p:spPr bwMode="auto">
          <a:xfrm>
            <a:off x="0" y="6456284"/>
            <a:ext cx="4281488" cy="3286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39" tIns="45719" rIns="91439" bIns="4571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sldNum"/>
          </p:nvPr>
        </p:nvSpPr>
        <p:spPr bwMode="auto">
          <a:xfrm>
            <a:off x="5621338" y="6456283"/>
            <a:ext cx="4273550" cy="32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8" tIns="46799" rIns="89998" bIns="46799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723888" algn="l"/>
                <a:tab pos="1447774" algn="l"/>
                <a:tab pos="2171662" algn="l"/>
                <a:tab pos="2895549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BD85BE1A-2DA7-45D2-AC36-4A4D095ABBC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37039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SzPct val="45000"/>
            </a:pPr>
            <a:fld id="{E0E19F2F-56DA-423B-96F2-6C306D5F0A62}" type="slidenum">
              <a:rPr lang="de-DE" altLang="de-DE">
                <a:cs typeface="Tahoma" pitchFamily="34" charset="0"/>
              </a:rPr>
              <a:pPr>
                <a:buSzPct val="45000"/>
              </a:pPr>
              <a:t>1</a:t>
            </a:fld>
            <a:endParaRPr lang="de-DE" altLang="de-DE">
              <a:cs typeface="Tahoma" pitchFamily="34" charset="0"/>
            </a:endParaRPr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398837" cy="2549525"/>
          </a:xfrm>
          <a:ln/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2190" y="3229731"/>
            <a:ext cx="7945437" cy="3058239"/>
          </a:xfrm>
          <a:noFill/>
        </p:spPr>
        <p:txBody>
          <a:bodyPr wrap="none" anchor="ctr"/>
          <a:lstStyle/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169371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96913" algn="l"/>
                <a:tab pos="1395413" algn="l"/>
                <a:tab pos="2093913" algn="l"/>
                <a:tab pos="279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F5F0D4-40CF-4C0B-8A88-C75A4E40EE30}" type="slidenum">
              <a:rPr lang="de-DE" altLang="de-DE" smtClean="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rPr>
              <a:pPr/>
              <a:t>2</a:t>
            </a:fld>
            <a:endParaRPr lang="de-DE" altLang="de-DE" smtClean="0">
              <a:solidFill>
                <a:srgbClr val="000000"/>
              </a:solidFill>
              <a:latin typeface="Times New Roman" panose="02020603050405020304" pitchFamily="18" charset="0"/>
              <a:cs typeface="Arial Unicode MS" panose="020B0604020202020204" pitchFamily="34" charset="-128"/>
            </a:endParaRPr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6600" y="455613"/>
            <a:ext cx="3036888" cy="22780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60438" y="2884488"/>
            <a:ext cx="7670800" cy="2732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228600" indent="-228600">
              <a:buAutoNum type="arabicPeriod"/>
            </a:pPr>
            <a:endParaRPr lang="de-DE" b="1" dirty="0" smtClean="0"/>
          </a:p>
        </p:txBody>
      </p:sp>
    </p:spTree>
    <p:extLst>
      <p:ext uri="{BB962C8B-B14F-4D97-AF65-F5344CB8AC3E}">
        <p14:creationId xmlns:p14="http://schemas.microsoft.com/office/powerpoint/2010/main" val="3816582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6425" cy="13398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feld 1"/>
          <p:cNvSpPr txBox="1"/>
          <p:nvPr userDrawn="1"/>
        </p:nvSpPr>
        <p:spPr>
          <a:xfrm>
            <a:off x="457200" y="476672"/>
            <a:ext cx="3175869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b="1" dirty="0" smtClean="0">
                <a:solidFill>
                  <a:srgbClr val="E4B962"/>
                </a:solidFill>
              </a:rPr>
              <a:t>Fachstelle</a:t>
            </a:r>
            <a:r>
              <a:rPr lang="de-DE" sz="1000" b="1" baseline="0" dirty="0" smtClean="0">
                <a:solidFill>
                  <a:srgbClr val="E4B962"/>
                </a:solidFill>
              </a:rPr>
              <a:t> Prävention gegen sexualisierte Gewalt</a:t>
            </a:r>
            <a:endParaRPr lang="de-DE" sz="1000" b="1" dirty="0">
              <a:solidFill>
                <a:srgbClr val="E4B96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6012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091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6733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7963" cy="374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63" y="1600200"/>
            <a:ext cx="4019550" cy="3743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370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3106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116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540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08424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81240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210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00825" y="173038"/>
            <a:ext cx="2046288" cy="517048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73038"/>
            <a:ext cx="5991225" cy="517048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7772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73038"/>
            <a:ext cx="8189913" cy="13366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342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>
  <p:cSld name="Sepera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398463"/>
            <a:ext cx="8791575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05475"/>
            <a:ext cx="512127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960000"/>
            <a:ext cx="6658297" cy="1576800"/>
          </a:xfrm>
          <a:solidFill>
            <a:srgbClr val="FFFFFF">
              <a:alpha val="80000"/>
            </a:srgbClr>
          </a:solidFill>
        </p:spPr>
        <p:txBody>
          <a:bodyPr lIns="576000" tIns="180000" rIns="360000" anchor="t">
            <a:noAutofit/>
          </a:bodyPr>
          <a:lstStyle>
            <a:lvl1pPr>
              <a:lnSpc>
                <a:spcPct val="100000"/>
              </a:lnSpc>
              <a:defRPr sz="3999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0" y="4797948"/>
            <a:ext cx="6659067" cy="461665"/>
          </a:xfrm>
        </p:spPr>
        <p:txBody>
          <a:bodyPr lIns="576000" tIns="0" rIns="360000" bIns="0" anchor="ctr">
            <a:noAutofit/>
          </a:bodyPr>
          <a:lstStyle>
            <a:lvl1pPr marL="0" indent="0">
              <a:buNone/>
              <a:defRPr sz="2400" b="0">
                <a:solidFill>
                  <a:srgbClr val="646464"/>
                </a:solidFill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7" name="Datumsplatzhalter 33"/>
          <p:cNvSpPr>
            <a:spLocks noGrp="1"/>
          </p:cNvSpPr>
          <p:nvPr>
            <p:ph type="dt" sz="half" idx="16"/>
          </p:nvPr>
        </p:nvSpPr>
        <p:spPr>
          <a:xfrm>
            <a:off x="6351588" y="6162675"/>
            <a:ext cx="944562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1216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9" grpId="0" autoUpdateAnimBg="0"/>
      <p:bldP spid="4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207963"/>
            <a:ext cx="9144000" cy="5059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Textfeld 1"/>
          <p:cNvSpPr txBox="1"/>
          <p:nvPr userDrawn="1"/>
        </p:nvSpPr>
        <p:spPr>
          <a:xfrm>
            <a:off x="395536" y="476672"/>
            <a:ext cx="3175869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b="1" dirty="0" smtClean="0">
                <a:solidFill>
                  <a:srgbClr val="E4B962"/>
                </a:solidFill>
              </a:rPr>
              <a:t>Fachstelle</a:t>
            </a:r>
            <a:r>
              <a:rPr lang="de-DE" sz="1000" b="1" baseline="0" dirty="0" smtClean="0">
                <a:solidFill>
                  <a:srgbClr val="E4B962"/>
                </a:solidFill>
              </a:rPr>
              <a:t> Prävention gegen sexualisierte Gewalt</a:t>
            </a:r>
            <a:endParaRPr lang="de-DE" sz="1000" b="1" dirty="0">
              <a:solidFill>
                <a:srgbClr val="E4B96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18" r:id="rId2"/>
    <p:sldLayoutId id="2147484017" r:id="rId3"/>
    <p:sldLayoutId id="2147484016" r:id="rId4"/>
    <p:sldLayoutId id="2147484015" r:id="rId5"/>
    <p:sldLayoutId id="2147484014" r:id="rId6"/>
    <p:sldLayoutId id="2147484013" r:id="rId7"/>
    <p:sldLayoutId id="2147484012" r:id="rId8"/>
    <p:sldLayoutId id="2147484011" r:id="rId9"/>
    <p:sldLayoutId id="2147484010" r:id="rId10"/>
    <p:sldLayoutId id="2147484009" r:id="rId11"/>
    <p:sldLayoutId id="2147484008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1C32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kern="1200" baseline="30000">
          <a:solidFill>
            <a:srgbClr val="001C32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 kern="1200">
          <a:solidFill>
            <a:srgbClr val="001C32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1C32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1C32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1C3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189913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 smtClean="0"/>
              <a:t>Klicken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Sie</a:t>
            </a:r>
            <a:r>
              <a:rPr lang="en-GB" altLang="de-DE" dirty="0" smtClean="0"/>
              <a:t>, um die </a:t>
            </a:r>
            <a:r>
              <a:rPr lang="en-GB" altLang="de-DE" dirty="0" err="1" smtClean="0"/>
              <a:t>Formate</a:t>
            </a:r>
            <a:r>
              <a:rPr lang="en-GB" altLang="de-DE" dirty="0" smtClean="0"/>
              <a:t> des </a:t>
            </a:r>
            <a:r>
              <a:rPr lang="en-GB" altLang="de-DE" dirty="0" err="1" smtClean="0"/>
              <a:t>Gliederungstextes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zu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bearbeiten</a:t>
            </a:r>
            <a:endParaRPr lang="en-GB" altLang="de-DE" dirty="0" smtClean="0"/>
          </a:p>
          <a:p>
            <a:pPr lvl="1"/>
            <a:r>
              <a:rPr lang="en-GB" altLang="de-DE" dirty="0" err="1" smtClean="0"/>
              <a:t>Zweite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Gliederungsebene</a:t>
            </a:r>
            <a:endParaRPr lang="en-GB" altLang="de-DE" dirty="0" smtClean="0"/>
          </a:p>
          <a:p>
            <a:pPr lvl="2"/>
            <a:r>
              <a:rPr lang="en-GB" altLang="de-DE" dirty="0" err="1" smtClean="0"/>
              <a:t>Dritte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Gliederungsebene</a:t>
            </a:r>
            <a:endParaRPr lang="en-GB" altLang="de-DE" dirty="0" smtClean="0"/>
          </a:p>
          <a:p>
            <a:pPr lvl="3"/>
            <a:r>
              <a:rPr lang="en-GB" altLang="de-DE" dirty="0" err="1" smtClean="0"/>
              <a:t>Vierte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Gliederungsebene</a:t>
            </a:r>
            <a:endParaRPr lang="en-GB" altLang="de-DE" dirty="0" smtClean="0"/>
          </a:p>
          <a:p>
            <a:pPr lvl="4"/>
            <a:r>
              <a:rPr lang="en-GB" altLang="de-DE" dirty="0" err="1" smtClean="0"/>
              <a:t>Fünfte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Gliederungsebene</a:t>
            </a:r>
            <a:endParaRPr lang="en-GB" altLang="de-DE" dirty="0" smtClean="0"/>
          </a:p>
          <a:p>
            <a:pPr lvl="4"/>
            <a:r>
              <a:rPr lang="en-GB" altLang="de-DE" dirty="0" err="1" smtClean="0"/>
              <a:t>Sechste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Gliederungsebene</a:t>
            </a:r>
            <a:endParaRPr lang="en-GB" altLang="de-DE" dirty="0" smtClean="0"/>
          </a:p>
          <a:p>
            <a:pPr lvl="4"/>
            <a:r>
              <a:rPr lang="en-GB" altLang="de-DE" dirty="0" err="1" smtClean="0"/>
              <a:t>Siebente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Gliederungsebene</a:t>
            </a:r>
            <a:endParaRPr lang="en-GB" altLang="de-DE" dirty="0" smtClean="0"/>
          </a:p>
          <a:p>
            <a:pPr lvl="4"/>
            <a:r>
              <a:rPr lang="en-GB" altLang="de-DE" dirty="0" err="1" smtClean="0"/>
              <a:t>Achte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Gliederungsebene</a:t>
            </a:r>
            <a:endParaRPr lang="en-GB" altLang="de-DE" dirty="0" smtClean="0"/>
          </a:p>
          <a:p>
            <a:pPr lvl="4"/>
            <a:r>
              <a:rPr lang="en-GB" altLang="de-DE" dirty="0" err="1" smtClean="0"/>
              <a:t>Neunte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Gliederungsebene</a:t>
            </a:r>
            <a:endParaRPr lang="en-GB" altLang="de-DE" dirty="0" smtClean="0"/>
          </a:p>
        </p:txBody>
      </p:sp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2425" y="398463"/>
            <a:ext cx="8791575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5705475"/>
            <a:ext cx="512127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3038"/>
            <a:ext cx="8189913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 smtClean="0"/>
              <a:t>Klicken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Sie</a:t>
            </a:r>
            <a:r>
              <a:rPr lang="en-GB" altLang="de-DE" dirty="0" smtClean="0"/>
              <a:t>, um das Format des </a:t>
            </a:r>
            <a:r>
              <a:rPr lang="en-GB" altLang="de-DE" dirty="0" err="1" smtClean="0"/>
              <a:t>Titeltextes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zu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bearbeiten</a:t>
            </a:r>
            <a:endParaRPr lang="en-GB" altLang="de-DE" dirty="0" smtClean="0"/>
          </a:p>
        </p:txBody>
      </p:sp>
      <p:sp>
        <p:nvSpPr>
          <p:cNvPr id="6" name="Textfeld 1"/>
          <p:cNvSpPr txBox="1"/>
          <p:nvPr userDrawn="1"/>
        </p:nvSpPr>
        <p:spPr>
          <a:xfrm>
            <a:off x="438589" y="656987"/>
            <a:ext cx="3175869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b="1" dirty="0" smtClean="0">
                <a:solidFill>
                  <a:srgbClr val="E4B962"/>
                </a:solidFill>
              </a:rPr>
              <a:t>Fachstelle</a:t>
            </a:r>
            <a:r>
              <a:rPr lang="de-DE" sz="1000" b="1" baseline="0" dirty="0" smtClean="0">
                <a:solidFill>
                  <a:srgbClr val="E4B962"/>
                </a:solidFill>
              </a:rPr>
              <a:t> Prävention gegen sexualisierte Gewalt</a:t>
            </a:r>
            <a:endParaRPr lang="de-DE" sz="1000" b="1" dirty="0">
              <a:solidFill>
                <a:srgbClr val="E4B9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65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  <p:sldLayoutId id="2147484135" r:id="rId12"/>
    <p:sldLayoutId id="2147484136" r:id="rId13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29" grpId="0"/>
    </p:bldLst>
  </p:timing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+mj-lt"/>
          <a:ea typeface="Arial Unicode MS" panose="020B0604020202020204" pitchFamily="34" charset="-128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charset="0"/>
          <a:ea typeface="Arial Unicode MS" panose="020B0604020202020204" pitchFamily="34" charset="-128"/>
          <a:cs typeface="Arial Unicode MS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charset="0"/>
          <a:ea typeface="Arial Unicode MS" panose="020B0604020202020204" pitchFamily="34" charset="-128"/>
          <a:cs typeface="Arial Unicode MS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charset="0"/>
          <a:ea typeface="Arial Unicode MS" panose="020B0604020202020204" pitchFamily="34" charset="-128"/>
          <a:cs typeface="Arial Unicode MS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charset="0"/>
          <a:ea typeface="Arial Unicode MS" panose="020B0604020202020204" pitchFamily="34" charset="-128"/>
          <a:cs typeface="Arial Unicode MS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1C32"/>
          </a:solidFill>
          <a:latin typeface="Myriad Pro" charset="0"/>
          <a:cs typeface="Arial Unicode MS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1C32"/>
          </a:solidFill>
          <a:latin typeface="Myriad Pro" charset="0"/>
          <a:cs typeface="Arial Unicode MS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1C32"/>
          </a:solidFill>
          <a:latin typeface="Myriad Pro" charset="0"/>
          <a:cs typeface="Arial Unicode MS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1C32"/>
          </a:solidFill>
          <a:latin typeface="Myriad Pro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aseline="30000">
          <a:solidFill>
            <a:srgbClr val="001C32"/>
          </a:solidFill>
          <a:latin typeface="+mn-lt"/>
          <a:ea typeface="Arial Unicode MS" panose="020B0604020202020204" pitchFamily="34" charset="-128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1C32"/>
          </a:solidFill>
          <a:latin typeface="+mn-lt"/>
          <a:ea typeface="Arial Unicode MS" panose="020B0604020202020204" pitchFamily="34" charset="-128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1C32"/>
          </a:solidFill>
          <a:latin typeface="+mn-lt"/>
          <a:ea typeface="Arial Unicode MS" panose="020B0604020202020204" pitchFamily="34" charset="-128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1C32"/>
          </a:solidFill>
          <a:latin typeface="+mn-lt"/>
          <a:ea typeface="Arial Unicode MS" panose="020B0604020202020204" pitchFamily="34" charset="-128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1C32"/>
          </a:solidFill>
          <a:latin typeface="+mn-lt"/>
          <a:ea typeface="Arial Unicode MS" panose="020B0604020202020204" pitchFamily="34" charset="-128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1C32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1C32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1C32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1C32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0850" y="4564063"/>
            <a:ext cx="7772400" cy="665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l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altLang="de-DE" sz="3200" dirty="0" smtClean="0">
                <a:latin typeface="Arial" charset="0"/>
              </a:rPr>
              <a:t>Minderjährige und schutz- oder hilfebedürftige Erwachsene schützen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450850" y="5162550"/>
            <a:ext cx="7772400" cy="1362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eaLnBrk="1" hangingPunct="1"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de-DE" altLang="de-DE" sz="2000" i="1" dirty="0">
              <a:solidFill>
                <a:srgbClr val="00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de-DE" altLang="de-DE" sz="2000" i="1" dirty="0">
              <a:solidFill>
                <a:srgbClr val="00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de-DE" altLang="de-DE" sz="2000" i="1" dirty="0" smtClean="0">
                <a:solidFill>
                  <a:srgbClr val="00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Konzeptbasis der Schulungen </a:t>
            </a:r>
            <a:endParaRPr lang="de-DE" altLang="de-DE" sz="2000" i="1" dirty="0">
              <a:solidFill>
                <a:srgbClr val="00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de-DE" altLang="de-DE" sz="2000" i="1" dirty="0">
              <a:solidFill>
                <a:srgbClr val="001C3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323850" y="1125538"/>
            <a:ext cx="849630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de-DE" altLang="de-DE" sz="3000">
                <a:solidFill>
                  <a:srgbClr val="001C32"/>
                </a:solidFill>
                <a:latin typeface="Myriad Pro" panose="020B0503030403020204" pitchFamily="34" charset="0"/>
                <a:ea typeface="+mn-ea"/>
              </a:rPr>
              <a:t> </a:t>
            </a:r>
          </a:p>
          <a:p>
            <a:pPr algn="ctr" eaLnBrk="1" hangingPunct="1">
              <a:buSzPct val="100000"/>
            </a:pPr>
            <a:endParaRPr lang="de-DE" altLang="de-DE" sz="2800" b="1">
              <a:solidFill>
                <a:srgbClr val="001C32"/>
              </a:solidFill>
              <a:ea typeface="+mn-ea"/>
            </a:endParaRPr>
          </a:p>
        </p:txBody>
      </p:sp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323850" y="4724400"/>
            <a:ext cx="84963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75"/>
              </a:spcBef>
              <a:buSzPct val="100000"/>
            </a:pPr>
            <a:endParaRPr lang="de-DE" altLang="de-DE" sz="2700" baseline="30000">
              <a:solidFill>
                <a:srgbClr val="001C32"/>
              </a:solidFill>
              <a:latin typeface="Myriad Pro" panose="020B0503030403020204" pitchFamily="34" charset="0"/>
              <a:ea typeface="+mn-ea"/>
            </a:endParaRPr>
          </a:p>
        </p:txBody>
      </p:sp>
      <p:sp>
        <p:nvSpPr>
          <p:cNvPr id="55300" name="Titel 1"/>
          <p:cNvSpPr>
            <a:spLocks noGrp="1"/>
          </p:cNvSpPr>
          <p:nvPr/>
        </p:nvSpPr>
        <p:spPr bwMode="auto">
          <a:xfrm>
            <a:off x="332586" y="161133"/>
            <a:ext cx="8135937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12813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12813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12813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12813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3500" dirty="0" smtClean="0">
                <a:solidFill>
                  <a:srgbClr val="002060"/>
                </a:solidFill>
                <a:latin typeface="Myriad Pro" panose="020B0503030403020204" pitchFamily="34" charset="0"/>
                <a:ea typeface="ErasBookITC"/>
                <a:cs typeface="ErasBookITC"/>
              </a:rPr>
              <a:t>Theoretischer Hintergrund</a:t>
            </a:r>
            <a:endParaRPr lang="de-DE" altLang="de-DE" sz="3500" dirty="0">
              <a:solidFill>
                <a:srgbClr val="002060"/>
              </a:solidFill>
              <a:latin typeface="Myriad Pro" panose="020B0503030403020204" pitchFamily="34" charset="0"/>
              <a:ea typeface="ErasBookITC"/>
              <a:cs typeface="ErasBookITC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55576" y="1340768"/>
            <a:ext cx="784887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solidFill>
                  <a:srgbClr val="002060"/>
                </a:solidFill>
              </a:rPr>
              <a:t>Prävention und die Etablierung einer Kultur der Achtsamkeit verfolgt das Ziel einer </a:t>
            </a:r>
            <a:r>
              <a:rPr lang="de-DE" sz="2800" b="1" dirty="0" smtClean="0">
                <a:solidFill>
                  <a:srgbClr val="002060"/>
                </a:solidFill>
              </a:rPr>
              <a:t>Einstellungs- und Verhaltensveränderung </a:t>
            </a:r>
          </a:p>
          <a:p>
            <a:endParaRPr lang="de-DE" sz="2800" b="1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b="1" dirty="0" smtClean="0">
                <a:solidFill>
                  <a:srgbClr val="002060"/>
                </a:solidFill>
              </a:rPr>
              <a:t>Vorgehen:</a:t>
            </a:r>
          </a:p>
          <a:p>
            <a:pPr marL="1200150" lvl="1" indent="-457200">
              <a:buFont typeface="+mj-lt"/>
              <a:buAutoNum type="arabicPeriod"/>
            </a:pPr>
            <a:r>
              <a:rPr lang="de-DE" sz="2800" dirty="0" smtClean="0">
                <a:solidFill>
                  <a:srgbClr val="002060"/>
                </a:solidFill>
              </a:rPr>
              <a:t>Verhalten </a:t>
            </a:r>
            <a:r>
              <a:rPr lang="de-DE" sz="2800" b="1" dirty="0" smtClean="0">
                <a:solidFill>
                  <a:srgbClr val="002060"/>
                </a:solidFill>
              </a:rPr>
              <a:t>verstehen</a:t>
            </a:r>
            <a:r>
              <a:rPr lang="de-DE" sz="2800" dirty="0" smtClean="0">
                <a:solidFill>
                  <a:srgbClr val="002060"/>
                </a:solidFill>
              </a:rPr>
              <a:t> </a:t>
            </a:r>
            <a:endParaRPr lang="de-DE" sz="2800" dirty="0">
              <a:solidFill>
                <a:srgbClr val="002060"/>
              </a:solidFill>
            </a:endParaRPr>
          </a:p>
          <a:p>
            <a:pPr marL="1200150" lvl="1" indent="-457200">
              <a:buFont typeface="+mj-lt"/>
              <a:buAutoNum type="arabicPeriod"/>
            </a:pPr>
            <a:r>
              <a:rPr lang="de-DE" sz="2800" dirty="0" smtClean="0">
                <a:solidFill>
                  <a:srgbClr val="002060"/>
                </a:solidFill>
              </a:rPr>
              <a:t>dann gezielt durch </a:t>
            </a:r>
            <a:r>
              <a:rPr lang="de-DE" sz="2800" b="1" dirty="0" smtClean="0">
                <a:solidFill>
                  <a:srgbClr val="002060"/>
                </a:solidFill>
              </a:rPr>
              <a:t>Methoden zu beeinflussen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de-DE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666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979712" y="188640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002060"/>
                </a:solidFill>
              </a:rPr>
              <a:t>Theoretischer Hintergrund</a:t>
            </a:r>
            <a:endParaRPr lang="de-DE" sz="3200" b="1" dirty="0">
              <a:solidFill>
                <a:srgbClr val="002060"/>
              </a:solidFill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3419872" y="4365007"/>
            <a:ext cx="2520280" cy="1224136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de-DE" sz="5400" dirty="0">
                <a:solidFill>
                  <a:schemeClr val="bg1"/>
                </a:solidFill>
                <a:latin typeface="Arial" charset="0"/>
                <a:cs typeface="Arial" charset="0"/>
              </a:rPr>
              <a:t>?</a:t>
            </a:r>
            <a:endParaRPr kumimoji="0" lang="de-DE" sz="5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259632" y="462177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Individuum 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444208" y="462177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Verhalten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45040" y="953338"/>
            <a:ext cx="58139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002060"/>
                </a:solidFill>
              </a:rPr>
              <a:t>Black Box </a:t>
            </a:r>
            <a:r>
              <a:rPr lang="de-DE" sz="2400" dirty="0">
                <a:solidFill>
                  <a:srgbClr val="002060"/>
                </a:solidFill>
              </a:rPr>
              <a:t>Phänomen: </a:t>
            </a:r>
          </a:p>
          <a:p>
            <a:pPr algn="ctr"/>
            <a:r>
              <a:rPr lang="de-DE" sz="2400" dirty="0">
                <a:solidFill>
                  <a:srgbClr val="002060"/>
                </a:solidFill>
              </a:rPr>
              <a:t>Welche </a:t>
            </a:r>
            <a:r>
              <a:rPr lang="de-DE" sz="2400" b="1" dirty="0">
                <a:solidFill>
                  <a:srgbClr val="002060"/>
                </a:solidFill>
              </a:rPr>
              <a:t>kognitiven</a:t>
            </a:r>
            <a:r>
              <a:rPr lang="de-DE" sz="2400" dirty="0">
                <a:solidFill>
                  <a:srgbClr val="002060"/>
                </a:solidFill>
              </a:rPr>
              <a:t>, </a:t>
            </a:r>
            <a:r>
              <a:rPr lang="de-DE" sz="2400" b="1" dirty="0">
                <a:solidFill>
                  <a:srgbClr val="002060"/>
                </a:solidFill>
              </a:rPr>
              <a:t>emotionalen, verhaltenshinderlichen</a:t>
            </a:r>
            <a:r>
              <a:rPr lang="de-DE" sz="2400" dirty="0">
                <a:solidFill>
                  <a:srgbClr val="002060"/>
                </a:solidFill>
              </a:rPr>
              <a:t> oder </a:t>
            </a:r>
            <a:r>
              <a:rPr lang="de-DE" sz="2400" b="1" dirty="0">
                <a:solidFill>
                  <a:srgbClr val="002060"/>
                </a:solidFill>
              </a:rPr>
              <a:t>motivierenden</a:t>
            </a:r>
            <a:r>
              <a:rPr lang="de-DE" sz="2400" dirty="0">
                <a:solidFill>
                  <a:srgbClr val="002060"/>
                </a:solidFill>
              </a:rPr>
              <a:t> Faktoren spielen - ggf. in Kombination miteinander - die entscheidenden Rollen, damit Verhaltensänderungen stattfinden oder nicht?</a:t>
            </a:r>
          </a:p>
        </p:txBody>
      </p:sp>
      <p:cxnSp>
        <p:nvCxnSpPr>
          <p:cNvPr id="11" name="Gerade Verbindung mit Pfeil 10"/>
          <p:cNvCxnSpPr/>
          <p:nvPr/>
        </p:nvCxnSpPr>
        <p:spPr bwMode="auto">
          <a:xfrm>
            <a:off x="3491880" y="3769799"/>
            <a:ext cx="504056" cy="45128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rade Verbindung mit Pfeil 12"/>
          <p:cNvCxnSpPr>
            <a:stCxn id="8" idx="2"/>
          </p:cNvCxnSpPr>
          <p:nvPr/>
        </p:nvCxnSpPr>
        <p:spPr bwMode="auto">
          <a:xfrm>
            <a:off x="4752020" y="4000326"/>
            <a:ext cx="0" cy="18475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Gerade Verbindung mit Pfeil 14"/>
          <p:cNvCxnSpPr/>
          <p:nvPr/>
        </p:nvCxnSpPr>
        <p:spPr bwMode="auto">
          <a:xfrm flipH="1">
            <a:off x="5706991" y="3769799"/>
            <a:ext cx="144016" cy="45128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230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19672" y="26064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002060"/>
                </a:solidFill>
              </a:rPr>
              <a:t>Theorie</a:t>
            </a:r>
            <a:r>
              <a:rPr lang="en-US" sz="2000" b="1" dirty="0">
                <a:solidFill>
                  <a:srgbClr val="002060"/>
                </a:solidFill>
              </a:rPr>
              <a:t> des </a:t>
            </a:r>
            <a:r>
              <a:rPr lang="en-US" sz="2000" b="1" dirty="0" err="1" smtClean="0">
                <a:solidFill>
                  <a:srgbClr val="002060"/>
                </a:solidFill>
              </a:rPr>
              <a:t>geplanten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Verhaltens</a:t>
            </a:r>
            <a:endParaRPr lang="de-DE" sz="2000" b="1" dirty="0">
              <a:solidFill>
                <a:srgbClr val="00206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23528" y="1340768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710100"/>
            <a:ext cx="7430356" cy="360040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004048" y="5589240"/>
            <a:ext cx="33843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chemeClr val="tx1"/>
                </a:solidFill>
              </a:rPr>
              <a:t>Theorie </a:t>
            </a:r>
            <a:r>
              <a:rPr lang="de-DE" sz="1100" dirty="0">
                <a:solidFill>
                  <a:schemeClr val="tx1"/>
                </a:solidFill>
              </a:rPr>
              <a:t>des Geplanten Verhaltens mit dem ergänzten Faktor „Wahrgenommene Kontrolle über das Verhalten”; Darstellung nach Schwarzer (</a:t>
            </a:r>
            <a:r>
              <a:rPr lang="de-DE" sz="1100" dirty="0" smtClean="0">
                <a:solidFill>
                  <a:schemeClr val="tx1"/>
                </a:solidFill>
              </a:rPr>
              <a:t>2008) </a:t>
            </a:r>
            <a:endParaRPr lang="de-DE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21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77752" y="260648"/>
            <a:ext cx="6204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002060"/>
                </a:solidFill>
              </a:rPr>
              <a:t>Theoretischer Hintergrund</a:t>
            </a:r>
            <a:endParaRPr lang="de-DE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562091"/>
              </p:ext>
            </p:extLst>
          </p:nvPr>
        </p:nvGraphicFramePr>
        <p:xfrm>
          <a:off x="467544" y="1052737"/>
          <a:ext cx="8076729" cy="54368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48272"/>
                <a:gridCol w="2936214"/>
                <a:gridCol w="2692243"/>
              </a:tblGrid>
              <a:tr h="844446">
                <a:tc>
                  <a:txBody>
                    <a:bodyPr/>
                    <a:lstStyle/>
                    <a:p>
                      <a:r>
                        <a:rPr lang="de-DE" dirty="0" smtClean="0"/>
                        <a:t>Theoriekomponenten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Methoden in der Schulung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Psychologische Ebene</a:t>
                      </a:r>
                      <a:endParaRPr lang="de-DE" dirty="0"/>
                    </a:p>
                  </a:txBody>
                  <a:tcPr/>
                </a:tc>
              </a:tr>
              <a:tr h="1831453">
                <a:tc>
                  <a:txBody>
                    <a:bodyPr/>
                    <a:lstStyle/>
                    <a:p>
                      <a:r>
                        <a:rPr lang="de-DE" dirty="0" smtClean="0"/>
                        <a:t>Selbstwirksamkeits-einschätzung (</a:t>
                      </a:r>
                      <a:r>
                        <a:rPr lang="de-DE" dirty="0" err="1" smtClean="0"/>
                        <a:t>self-efficacy</a:t>
                      </a:r>
                      <a:r>
                        <a:rPr lang="de-DE" dirty="0" smtClean="0"/>
                        <a:t>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Üben anhand</a:t>
                      </a:r>
                      <a:r>
                        <a:rPr lang="de-DE" baseline="0" dirty="0" smtClean="0"/>
                        <a:t> von Rollenbeispielen</a:t>
                      </a:r>
                    </a:p>
                    <a:p>
                      <a:r>
                        <a:rPr lang="de-DE" baseline="0" dirty="0" smtClean="0"/>
                        <a:t>Referent und </a:t>
                      </a:r>
                      <a:r>
                        <a:rPr lang="de-DE" baseline="0" dirty="0" err="1" smtClean="0"/>
                        <a:t>evtl</a:t>
                      </a:r>
                      <a:r>
                        <a:rPr lang="de-DE" baseline="0" dirty="0" smtClean="0"/>
                        <a:t> Teilnehmende als Rollenmodell (Lernen am Modell)</a:t>
                      </a:r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Verhalten (Bewältigung)</a:t>
                      </a:r>
                    </a:p>
                    <a:p>
                      <a:endParaRPr lang="de-DE" dirty="0"/>
                    </a:p>
                  </a:txBody>
                  <a:tcPr/>
                </a:tc>
              </a:tr>
              <a:tr h="2580684">
                <a:tc>
                  <a:txBody>
                    <a:bodyPr/>
                    <a:lstStyle/>
                    <a:p>
                      <a:r>
                        <a:rPr lang="de-DE" dirty="0" smtClean="0"/>
                        <a:t>Überzeugung</a:t>
                      </a:r>
                      <a:r>
                        <a:rPr lang="de-DE" baseline="0" dirty="0" smtClean="0"/>
                        <a:t> über Verhaltenskonsequenzen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Wissens</a:t>
                      </a:r>
                      <a:r>
                        <a:rPr lang="de-DE" baseline="0" dirty="0" smtClean="0"/>
                        <a:t> über eigene wichtige Rolle als „soziales Umfeld“ </a:t>
                      </a:r>
                    </a:p>
                    <a:p>
                      <a:r>
                        <a:rPr lang="de-DE" baseline="0" dirty="0" smtClean="0"/>
                        <a:t>Wissen über straf- und kirchenrechtliche Konsequenzen</a:t>
                      </a:r>
                    </a:p>
                    <a:p>
                      <a:r>
                        <a:rPr lang="de-DE" dirty="0" smtClean="0"/>
                        <a:t>Wissen über Häufigkeit von sexuellen Missbrauch/ Reaktionen Betroffener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Kognition</a:t>
                      </a:r>
                      <a:r>
                        <a:rPr lang="de-DE" baseline="0" dirty="0" smtClean="0"/>
                        <a:t> und Emotion (Aktualisierung) 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869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329870"/>
              </p:ext>
            </p:extLst>
          </p:nvPr>
        </p:nvGraphicFramePr>
        <p:xfrm>
          <a:off x="467544" y="1052736"/>
          <a:ext cx="8076729" cy="41039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92243"/>
                <a:gridCol w="2692243"/>
                <a:gridCol w="2692243"/>
              </a:tblGrid>
              <a:tr h="1177868">
                <a:tc>
                  <a:txBody>
                    <a:bodyPr/>
                    <a:lstStyle/>
                    <a:p>
                      <a:r>
                        <a:rPr lang="de-DE" dirty="0" smtClean="0"/>
                        <a:t>Theoriekomponenten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Methoden in der Schulung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Psychologische Ebene</a:t>
                      </a:r>
                      <a:endParaRPr lang="de-DE" dirty="0"/>
                    </a:p>
                  </a:txBody>
                  <a:tcPr/>
                </a:tc>
              </a:tr>
              <a:tr h="1249063">
                <a:tc>
                  <a:txBody>
                    <a:bodyPr/>
                    <a:lstStyle/>
                    <a:p>
                      <a:r>
                        <a:rPr lang="de-DE" dirty="0" smtClean="0"/>
                        <a:t>Überzeugung</a:t>
                      </a:r>
                      <a:r>
                        <a:rPr lang="de-DE" baseline="0" dirty="0" smtClean="0"/>
                        <a:t> über die Einstellung signifikant anderer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Stellübung:</a:t>
                      </a:r>
                      <a:r>
                        <a:rPr lang="de-DE" baseline="0" dirty="0" smtClean="0"/>
                        <a:t> soziales</a:t>
                      </a:r>
                      <a:r>
                        <a:rPr lang="de-DE" dirty="0" smtClean="0"/>
                        <a:t> Lernen in der Gruppe</a:t>
                      </a:r>
                    </a:p>
                    <a:p>
                      <a:r>
                        <a:rPr lang="de-DE" dirty="0" smtClean="0"/>
                        <a:t>Film über Täter</a:t>
                      </a:r>
                      <a:r>
                        <a:rPr lang="de-DE" baseline="0" dirty="0" smtClean="0"/>
                        <a:t> und Betroffene und Gruppenarbeit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Kognition</a:t>
                      </a:r>
                      <a:r>
                        <a:rPr lang="de-DE" baseline="0" dirty="0" smtClean="0"/>
                        <a:t> und Emotionen (Aktualisierung)</a:t>
                      </a:r>
                      <a:endParaRPr lang="de-DE" dirty="0"/>
                    </a:p>
                  </a:txBody>
                  <a:tcPr/>
                </a:tc>
              </a:tr>
              <a:tr h="682415">
                <a:tc>
                  <a:txBody>
                    <a:bodyPr/>
                    <a:lstStyle/>
                    <a:p>
                      <a:r>
                        <a:rPr lang="de-DE" dirty="0" smtClean="0"/>
                        <a:t>Die Rolle des Trainers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Offenheit</a:t>
                      </a:r>
                      <a:r>
                        <a:rPr lang="de-DE" baseline="0" dirty="0" smtClean="0"/>
                        <a:t> für Fragen und Sorgen und Kritik</a:t>
                      </a:r>
                    </a:p>
                    <a:p>
                      <a:r>
                        <a:rPr lang="de-DE" baseline="0" dirty="0" smtClean="0"/>
                        <a:t>Transparenz bezüglich Schwierigkeit des Themas</a:t>
                      </a:r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Ressourcenaktivierung (Motivation)</a:t>
                      </a:r>
                    </a:p>
                    <a:p>
                      <a:r>
                        <a:rPr lang="de-DE" dirty="0" smtClean="0"/>
                        <a:t>Beziehungsgestaltung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8618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Myriad Pro"/>
        <a:ea typeface="Arial Unicode MS"/>
        <a:cs typeface="Arial Unicode MS"/>
      </a:majorFont>
      <a:minorFont>
        <a:latin typeface="Myriad Pro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Myriad Pro"/>
        <a:ea typeface=""/>
        <a:cs typeface="Arial Unicode MS"/>
      </a:majorFont>
      <a:minorFont>
        <a:latin typeface="Myriad Pro"/>
        <a:ea typeface=""/>
        <a:cs typeface="Arial Unicode MS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326544ACD7914182E3C6B5022B7796" ma:contentTypeVersion="10" ma:contentTypeDescription="Ein neues Dokument erstellen." ma:contentTypeScope="" ma:versionID="738c1ab3fcdc192564a437cd0ae3b550">
  <xsd:schema xmlns:xsd="http://www.w3.org/2001/XMLSchema" xmlns:xs="http://www.w3.org/2001/XMLSchema" xmlns:p="http://schemas.microsoft.com/office/2006/metadata/properties" xmlns:ns2="690cf214-9860-452e-9ecb-fa2d392f3dde" xmlns:ns3="731c55e0-cadb-4f75-8a8c-dd64980ad3af" targetNamespace="http://schemas.microsoft.com/office/2006/metadata/properties" ma:root="true" ma:fieldsID="2fcb6d3ff04c9f8d4263705d7d52dcc1" ns2:_="" ns3:_="">
    <xsd:import namespace="690cf214-9860-452e-9ecb-fa2d392f3dde"/>
    <xsd:import namespace="731c55e0-cadb-4f75-8a8c-dd64980ad3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0cf214-9860-452e-9ecb-fa2d392f3d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c55e0-cadb-4f75-8a8c-dd64980ad3a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3218D3-5CDD-4190-840D-5FF5B57CC0AE}"/>
</file>

<file path=customXml/itemProps2.xml><?xml version="1.0" encoding="utf-8"?>
<ds:datastoreItem xmlns:ds="http://schemas.openxmlformats.org/officeDocument/2006/customXml" ds:itemID="{75838D1D-8518-4DC0-92B7-44D22C532527}"/>
</file>

<file path=customXml/itemProps3.xml><?xml version="1.0" encoding="utf-8"?>
<ds:datastoreItem xmlns:ds="http://schemas.openxmlformats.org/officeDocument/2006/customXml" ds:itemID="{6EB28AD8-0C71-4405-9C2F-AE5F1CD469E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Bildschirmpräsentation (4:3)</PresentationFormat>
  <Paragraphs>46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6</vt:i4>
      </vt:variant>
    </vt:vector>
  </HeadingPairs>
  <TitlesOfParts>
    <vt:vector size="14" baseType="lpstr">
      <vt:lpstr>Arial Unicode MS</vt:lpstr>
      <vt:lpstr>Arial</vt:lpstr>
      <vt:lpstr>ErasBookITC</vt:lpstr>
      <vt:lpstr>Myriad Pro</vt:lpstr>
      <vt:lpstr>Tahoma</vt:lpstr>
      <vt:lpstr>Times New Roman</vt:lpstr>
      <vt:lpstr>Standarddesign</vt:lpstr>
      <vt:lpstr>1_Larissa</vt:lpstr>
      <vt:lpstr>Minderjährige und schutz- oder hilfebedürftige Erwachsene schützen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Schmitz</dc:creator>
  <cp:lastModifiedBy>Laura Wagner</cp:lastModifiedBy>
  <cp:revision>366</cp:revision>
  <cp:lastPrinted>2020-08-18T08:10:28Z</cp:lastPrinted>
  <dcterms:created xsi:type="dcterms:W3CDTF">1601-01-01T00:00:00Z</dcterms:created>
  <dcterms:modified xsi:type="dcterms:W3CDTF">2021-09-24T10:12:27Z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0x01010089326544ACD7914182E3C6B5022B7796</vt:lpwstr>
  </property>
</Properties>
</file>