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5" r:id="rId5"/>
  </p:sldMasterIdLst>
  <p:notesMasterIdLst>
    <p:notesMasterId r:id="rId7"/>
  </p:notesMasterIdLst>
  <p:handoutMasterIdLst>
    <p:handoutMasterId r:id="rId8"/>
  </p:handoutMasterIdLst>
  <p:sldIdLst>
    <p:sldId id="498" r:id="rId6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7BEDE1E1-DBA5-4A1B-A38F-D3A47BC65E3A}">
          <p14:sldIdLst>
            <p14:sldId id="49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ena Sonnen" initials="VS" lastIdx="3" clrIdx="0">
    <p:extLst>
      <p:ext uri="{19B8F6BF-5375-455C-9EA6-DF929625EA0E}">
        <p15:presenceInfo xmlns:p15="http://schemas.microsoft.com/office/powerpoint/2012/main" userId="Verena Sonnen" providerId="None"/>
      </p:ext>
    </p:extLst>
  </p:cmAuthor>
  <p:cmAuthor id="2" name="Sarah Schmitz" initials="SS" lastIdx="15" clrIdx="1">
    <p:extLst>
      <p:ext uri="{19B8F6BF-5375-455C-9EA6-DF929625EA0E}">
        <p15:presenceInfo xmlns:p15="http://schemas.microsoft.com/office/powerpoint/2012/main" userId="Sarah Schmit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43"/>
    <a:srgbClr val="FF9900"/>
    <a:srgbClr val="FFCC00"/>
    <a:srgbClr val="002F56"/>
    <a:srgbClr val="011C64"/>
    <a:srgbClr val="FFFFFF"/>
    <a:srgbClr val="00B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59DDDF-70A1-4F18-A703-41ACCDF87027}" v="611" dt="2024-01-23T10:17:28.109"/>
    <p1510:client id="{7AC182D9-D557-4D3B-9CAE-F3663148C90E}" v="10" dt="2024-01-23T12:32:22.476"/>
    <p1510:client id="{947932E5-1491-404F-96F6-AEA33EDFFB22}" v="135" dt="2024-01-23T12:31:15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107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D8A2A9B-2DB7-4BFA-89CD-34347B67C557}" type="datetimeFigureOut">
              <a:rPr lang="de-DE" smtClean="0"/>
              <a:t>09.07.2024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A201197-62A2-485B-8825-CEA6861C66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753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3C607A9-78BC-4DA8-A5CE-62394F89402B}" type="datetimeFigureOut">
              <a:rPr lang="de-DE" smtClean="0"/>
              <a:t>09.07.2024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8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B785A3A-9EA8-4BAC-9166-E34E85240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82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8ED3D-939D-04BC-CFF7-480481627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072C832-793C-37ED-2B38-E8523591F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DD3496D-BFFA-4769-68A8-A5FB3D839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Ersatzhandlung</a:t>
            </a:r>
            <a:r>
              <a:rPr lang="en-US">
                <a:cs typeface="Calibri"/>
              </a:rPr>
              <a:t>: Ersatz für </a:t>
            </a:r>
            <a:r>
              <a:rPr lang="en-US" err="1">
                <a:cs typeface="Calibri"/>
              </a:rPr>
              <a:t>eigene</a:t>
            </a:r>
            <a:r>
              <a:rPr lang="en-US">
                <a:cs typeface="Calibri"/>
              </a:rPr>
              <a:t> sex </a:t>
            </a:r>
            <a:r>
              <a:rPr lang="en-US" err="1">
                <a:cs typeface="Calibri"/>
              </a:rPr>
              <a:t>Bedürfnisse</a:t>
            </a:r>
          </a:p>
          <a:p>
            <a:r>
              <a:rPr lang="en-US" err="1">
                <a:cs typeface="Calibri"/>
              </a:rPr>
              <a:t>Präferenzstörung</a:t>
            </a:r>
            <a:r>
              <a:rPr lang="en-US">
                <a:cs typeface="Calibri"/>
              </a:rPr>
              <a:t>: </a:t>
            </a:r>
            <a:r>
              <a:rPr lang="en-US" err="1">
                <a:cs typeface="Calibri"/>
              </a:rPr>
              <a:t>Vorpubertärer</a:t>
            </a:r>
            <a:r>
              <a:rPr lang="en-US">
                <a:cs typeface="Calibri"/>
              </a:rPr>
              <a:t> Körper (</a:t>
            </a:r>
            <a:r>
              <a:rPr lang="en-US" err="1">
                <a:cs typeface="Calibri"/>
              </a:rPr>
              <a:t>Pädophilie</a:t>
            </a:r>
            <a:r>
              <a:rPr lang="en-US">
                <a:cs typeface="Calibri"/>
              </a:rPr>
              <a:t>)</a:t>
            </a:r>
          </a:p>
          <a:p>
            <a:r>
              <a:rPr lang="en-US">
                <a:cs typeface="Calibri"/>
              </a:rPr>
              <a:t>                                 </a:t>
            </a:r>
            <a:r>
              <a:rPr lang="en-US" err="1">
                <a:cs typeface="Calibri"/>
              </a:rPr>
              <a:t>Frühpubertärer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Köper</a:t>
            </a:r>
            <a:r>
              <a:rPr lang="en-US">
                <a:cs typeface="Calibri"/>
              </a:rPr>
              <a:t> (</a:t>
            </a:r>
            <a:r>
              <a:rPr lang="en-US" err="1">
                <a:cs typeface="Calibri"/>
              </a:rPr>
              <a:t>Jugendliche</a:t>
            </a:r>
            <a:r>
              <a:rPr lang="en-US">
                <a:cs typeface="Calibri"/>
              </a:rPr>
              <a:t>) (</a:t>
            </a:r>
            <a:r>
              <a:rPr lang="en-US" err="1">
                <a:cs typeface="Calibri"/>
              </a:rPr>
              <a:t>Hebephilie</a:t>
            </a:r>
            <a:r>
              <a:rPr lang="en-US">
                <a:cs typeface="Calibri"/>
              </a:rPr>
              <a:t>)</a:t>
            </a:r>
          </a:p>
          <a:p>
            <a:r>
              <a:rPr lang="en-US" err="1">
                <a:cs typeface="Calibri"/>
              </a:rPr>
              <a:t>Machtausübung</a:t>
            </a:r>
            <a:r>
              <a:rPr lang="en-US">
                <a:cs typeface="Calibri"/>
              </a:rPr>
              <a:t>: Grooming</a:t>
            </a:r>
          </a:p>
          <a:p>
            <a:r>
              <a:rPr lang="en-US" err="1">
                <a:cs typeface="Calibri"/>
              </a:rPr>
              <a:t>Sadistisches</a:t>
            </a:r>
            <a:r>
              <a:rPr lang="en-US">
                <a:cs typeface="Calibri"/>
              </a:rPr>
              <a:t> Motiv: </a:t>
            </a:r>
            <a:r>
              <a:rPr lang="en-US" err="1">
                <a:cs typeface="Calibri"/>
              </a:rPr>
              <a:t>Lustgewinn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durch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köperliches</a:t>
            </a:r>
            <a:r>
              <a:rPr lang="en-US">
                <a:cs typeface="Calibri"/>
              </a:rPr>
              <a:t> Leiden </a:t>
            </a:r>
            <a:r>
              <a:rPr lang="en-US" err="1">
                <a:cs typeface="Calibri"/>
              </a:rPr>
              <a:t>anderer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Stereotyp</a:t>
            </a:r>
            <a:r>
              <a:rPr lang="en-US">
                <a:cs typeface="Calibri"/>
              </a:rPr>
              <a:t>:</a:t>
            </a:r>
          </a:p>
          <a:p>
            <a:r>
              <a:rPr lang="en-US" err="1">
                <a:cs typeface="Calibri"/>
              </a:rPr>
              <a:t>Sadistische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Täterin</a:t>
            </a:r>
            <a:r>
              <a:rPr lang="en-US">
                <a:cs typeface="Calibri"/>
              </a:rPr>
              <a:t>: Macht </a:t>
            </a:r>
            <a:r>
              <a:rPr lang="en-US" err="1">
                <a:cs typeface="Calibri"/>
              </a:rPr>
              <a:t>als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zentrales</a:t>
            </a:r>
            <a:r>
              <a:rPr lang="en-US">
                <a:cs typeface="Calibri"/>
              </a:rPr>
              <a:t> Motiv</a:t>
            </a:r>
          </a:p>
          <a:p>
            <a:r>
              <a:rPr lang="en-US" err="1">
                <a:cs typeface="Calibri"/>
              </a:rPr>
              <a:t>Parentifizierende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Täterin</a:t>
            </a:r>
            <a:r>
              <a:rPr lang="en-US">
                <a:cs typeface="Calibri"/>
              </a:rPr>
              <a:t>: Kind </a:t>
            </a:r>
            <a:r>
              <a:rPr lang="en-US" err="1">
                <a:cs typeface="Calibri"/>
              </a:rPr>
              <a:t>als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Verbündete</a:t>
            </a:r>
            <a:r>
              <a:rPr lang="en-US">
                <a:cs typeface="Calibri"/>
              </a:rPr>
              <a:t> und Ersatz für </a:t>
            </a:r>
            <a:r>
              <a:rPr lang="en-US" err="1">
                <a:cs typeface="Calibri"/>
              </a:rPr>
              <a:t>erwach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Sexuellen</a:t>
            </a:r>
            <a:r>
              <a:rPr lang="en-US">
                <a:cs typeface="Calibri"/>
              </a:rPr>
              <a:t> Partner*in</a:t>
            </a:r>
          </a:p>
          <a:p>
            <a:r>
              <a:rPr lang="en-US" err="1">
                <a:cs typeface="Calibri"/>
              </a:rPr>
              <a:t>Vermittelnde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Täterin</a:t>
            </a:r>
            <a:r>
              <a:rPr lang="en-US">
                <a:cs typeface="Calibri"/>
              </a:rPr>
              <a:t>: </a:t>
            </a:r>
            <a:r>
              <a:rPr lang="en-US" err="1">
                <a:cs typeface="Calibri"/>
              </a:rPr>
              <a:t>führt</a:t>
            </a:r>
            <a:r>
              <a:rPr lang="en-US">
                <a:cs typeface="Calibri"/>
              </a:rPr>
              <a:t> Kind </a:t>
            </a:r>
            <a:r>
              <a:rPr lang="en-US" err="1">
                <a:cs typeface="Calibri"/>
              </a:rPr>
              <a:t>dritter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Tatperson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zu</a:t>
            </a:r>
            <a:r>
              <a:rPr lang="en-US">
                <a:cs typeface="Calibri"/>
              </a:rPr>
              <a:t>. Motiv: </a:t>
            </a:r>
            <a:r>
              <a:rPr lang="en-US" err="1">
                <a:cs typeface="Calibri"/>
              </a:rPr>
              <a:t>finanzieller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Vorteil</a:t>
            </a:r>
            <a:r>
              <a:rPr lang="en-US">
                <a:cs typeface="Calibri"/>
              </a:rPr>
              <a:t>, Position </a:t>
            </a:r>
            <a:r>
              <a:rPr lang="en-US" err="1">
                <a:cs typeface="Calibri"/>
              </a:rPr>
              <a:t>sichern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oder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sich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selbst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vor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mIssbrauch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schützen</a:t>
            </a:r>
          </a:p>
          <a:p>
            <a:r>
              <a:rPr lang="en-US" err="1">
                <a:cs typeface="Calibri"/>
              </a:rPr>
              <a:t>Instruierende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Täterin</a:t>
            </a:r>
            <a:r>
              <a:rPr lang="en-US">
                <a:cs typeface="Calibri"/>
              </a:rPr>
              <a:t>: in </a:t>
            </a:r>
            <a:r>
              <a:rPr lang="en-US" err="1">
                <a:cs typeface="Calibri"/>
              </a:rPr>
              <a:t>organisierten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Gewaltstrukturen</a:t>
            </a:r>
            <a:r>
              <a:rPr lang="en-US">
                <a:cs typeface="Calibri"/>
              </a:rPr>
              <a:t> --&gt; das Kind </a:t>
            </a:r>
            <a:r>
              <a:rPr lang="en-US" err="1">
                <a:cs typeface="Calibri"/>
              </a:rPr>
              <a:t>vorbereiten</a:t>
            </a:r>
            <a:r>
              <a:rPr lang="en-US">
                <a:cs typeface="Calibri"/>
              </a:rPr>
              <a:t> (</a:t>
            </a:r>
            <a:r>
              <a:rPr lang="en-US" err="1">
                <a:cs typeface="Calibri"/>
              </a:rPr>
              <a:t>Grundkenntnisse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sexueler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Handlungen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vermitteln</a:t>
            </a:r>
            <a:r>
              <a:rPr lang="en-US">
                <a:cs typeface="Calibri"/>
              </a:rPr>
              <a:t> etc.)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  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211A40-6EB7-9D4D-7614-0AF267C24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785A3A-9EA8-4BAC-9166-E34E8524095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459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Textfeld 3"/>
          <p:cNvSpPr txBox="1"/>
          <p:nvPr userDrawn="1"/>
        </p:nvSpPr>
        <p:spPr>
          <a:xfrm>
            <a:off x="0" y="4234840"/>
            <a:ext cx="6928337" cy="2623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608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2708" y="2035978"/>
            <a:ext cx="10945284" cy="3746500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642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871694" y="1687288"/>
            <a:ext cx="10448611" cy="1687283"/>
          </a:xfrm>
          <a:prstGeom prst="roundRect">
            <a:avLst/>
          </a:prstGeom>
          <a:solidFill>
            <a:srgbClr val="002F56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0857"/>
            <a:ext cx="12192000" cy="217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4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69984" cy="340722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82785" y="1600200"/>
            <a:ext cx="5372100" cy="3746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83737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9364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62501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2622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>
                <a:solidFill>
                  <a:srgbClr val="001E43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1E4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4194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>
                <a:solidFill>
                  <a:srgbClr val="001E43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001E43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1E4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0688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708" y="1032933"/>
            <a:ext cx="10945284" cy="819166"/>
          </a:xfrm>
        </p:spPr>
        <p:txBody>
          <a:bodyPr/>
          <a:lstStyle>
            <a:lvl1pPr>
              <a:defRPr>
                <a:solidFill>
                  <a:srgbClr val="001E43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>
            <a:lvl1pPr>
              <a:defRPr>
                <a:solidFill>
                  <a:srgbClr val="001E43"/>
                </a:solidFill>
              </a:defRPr>
            </a:lvl1pPr>
            <a:lvl2pPr>
              <a:defRPr>
                <a:solidFill>
                  <a:srgbClr val="001E43"/>
                </a:solidFill>
              </a:defRPr>
            </a:lvl2pPr>
            <a:lvl3pPr>
              <a:buClr>
                <a:srgbClr val="001E43"/>
              </a:buClr>
              <a:defRPr>
                <a:solidFill>
                  <a:srgbClr val="001E43"/>
                </a:solidFill>
              </a:defRPr>
            </a:lvl3pPr>
            <a:lvl4pPr>
              <a:buClr>
                <a:srgbClr val="001E43"/>
              </a:buClr>
              <a:defRPr>
                <a:solidFill>
                  <a:srgbClr val="001E43"/>
                </a:solidFill>
              </a:defRPr>
            </a:lvl4pPr>
            <a:lvl5pPr>
              <a:buClr>
                <a:srgbClr val="001E43"/>
              </a:buClr>
              <a:defRPr>
                <a:solidFill>
                  <a:srgbClr val="001E43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9981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94751" y="1105959"/>
            <a:ext cx="2734733" cy="5172075"/>
          </a:xfrm>
        </p:spPr>
        <p:txBody>
          <a:bodyPr vert="horz"/>
          <a:lstStyle>
            <a:lvl1pPr>
              <a:defRPr>
                <a:solidFill>
                  <a:srgbClr val="001E43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58801" y="1105959"/>
            <a:ext cx="8007351" cy="5172075"/>
          </a:xfrm>
        </p:spPr>
        <p:txBody>
          <a:bodyPr vert="horz"/>
          <a:lstStyle>
            <a:lvl1pPr>
              <a:buClr>
                <a:srgbClr val="001E43"/>
              </a:buClr>
              <a:defRPr>
                <a:solidFill>
                  <a:srgbClr val="001E43"/>
                </a:solidFill>
              </a:defRPr>
            </a:lvl1pPr>
            <a:lvl2pPr>
              <a:buClr>
                <a:srgbClr val="001E43"/>
              </a:buClr>
              <a:defRPr>
                <a:solidFill>
                  <a:srgbClr val="001E43"/>
                </a:solidFill>
              </a:defRPr>
            </a:lvl2pPr>
            <a:lvl3pPr>
              <a:buClr>
                <a:srgbClr val="001E43"/>
              </a:buClr>
              <a:defRPr>
                <a:solidFill>
                  <a:srgbClr val="001E43"/>
                </a:solidFill>
              </a:defRPr>
            </a:lvl3pPr>
            <a:lvl4pPr>
              <a:buClr>
                <a:srgbClr val="001E43"/>
              </a:buClr>
              <a:defRPr>
                <a:solidFill>
                  <a:srgbClr val="001E43"/>
                </a:solidFill>
              </a:defRPr>
            </a:lvl4pPr>
            <a:lvl5pPr>
              <a:buClr>
                <a:srgbClr val="001E43"/>
              </a:buClr>
              <a:defRPr>
                <a:solidFill>
                  <a:srgbClr val="001E43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78322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3535" y="604839"/>
            <a:ext cx="10919884" cy="1336675"/>
          </a:xfrm>
        </p:spPr>
        <p:txBody>
          <a:bodyPr/>
          <a:lstStyle>
            <a:lvl1pPr>
              <a:defRPr>
                <a:solidFill>
                  <a:srgbClr val="001E43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27716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3744226"/>
            <a:ext cx="9144000" cy="180955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563537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001E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0401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43348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1477" y="3344621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01E43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1477" y="1008866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1E43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88479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25505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97373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204391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43970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19352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87320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822395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64547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174625"/>
            <a:ext cx="10968567" cy="13398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feld 1"/>
          <p:cNvSpPr txBox="1"/>
          <p:nvPr userDrawn="1"/>
        </p:nvSpPr>
        <p:spPr>
          <a:xfrm>
            <a:off x="469465" y="478022"/>
            <a:ext cx="3175869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de-DE" sz="1000" b="1">
                <a:solidFill>
                  <a:srgbClr val="E4B962"/>
                </a:solidFill>
              </a:rPr>
              <a:t>Fachstelle</a:t>
            </a:r>
            <a:r>
              <a:rPr lang="de-DE" sz="1000" b="1" baseline="0">
                <a:solidFill>
                  <a:srgbClr val="E4B962"/>
                </a:solidFill>
              </a:rPr>
              <a:t> Prävention gegen sexualisierte Gewalt</a:t>
            </a:r>
            <a:endParaRPr lang="de-DE" sz="1000" b="1">
              <a:solidFill>
                <a:srgbClr val="E4B9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0916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60502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5187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69901" y="398463"/>
            <a:ext cx="11722100" cy="582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" y="5705475"/>
            <a:ext cx="6828367" cy="1169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2708" y="512249"/>
            <a:ext cx="10945284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err="1"/>
              <a:t>Klicken</a:t>
            </a:r>
            <a:r>
              <a:rPr lang="en-GB" altLang="de-DE"/>
              <a:t> </a:t>
            </a:r>
            <a:r>
              <a:rPr lang="en-GB" altLang="de-DE" err="1"/>
              <a:t>Sie</a:t>
            </a:r>
            <a:r>
              <a:rPr lang="en-GB" altLang="de-DE"/>
              <a:t>, um das Format des </a:t>
            </a:r>
            <a:r>
              <a:rPr lang="en-GB" altLang="de-DE" err="1"/>
              <a:t>Titeltextes</a:t>
            </a:r>
            <a:r>
              <a:rPr lang="en-GB" altLang="de-DE"/>
              <a:t> </a:t>
            </a:r>
            <a:r>
              <a:rPr lang="en-GB" altLang="de-DE" err="1"/>
              <a:t>zu</a:t>
            </a:r>
            <a:r>
              <a:rPr lang="en-GB" altLang="de-DE"/>
              <a:t> </a:t>
            </a:r>
            <a:r>
              <a:rPr lang="en-GB" altLang="de-DE" err="1"/>
              <a:t>bearbeiten</a:t>
            </a:r>
            <a:endParaRPr lang="en-GB" altLang="de-DE"/>
          </a:p>
        </p:txBody>
      </p:sp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2708" y="2159873"/>
            <a:ext cx="10945284" cy="362112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altLang="de-DE" err="1"/>
              <a:t>Klicken</a:t>
            </a:r>
            <a:r>
              <a:rPr lang="en-GB" altLang="de-DE"/>
              <a:t> </a:t>
            </a:r>
            <a:r>
              <a:rPr lang="en-GB" altLang="de-DE" err="1"/>
              <a:t>Sie</a:t>
            </a:r>
            <a:r>
              <a:rPr lang="en-GB" altLang="de-DE"/>
              <a:t>, um die </a:t>
            </a:r>
            <a:r>
              <a:rPr lang="en-GB" altLang="de-DE" err="1"/>
              <a:t>Formate</a:t>
            </a:r>
            <a:r>
              <a:rPr lang="en-GB" altLang="de-DE"/>
              <a:t> des </a:t>
            </a:r>
            <a:r>
              <a:rPr lang="en-GB" altLang="de-DE" err="1"/>
              <a:t>Gliederungstextes</a:t>
            </a:r>
            <a:r>
              <a:rPr lang="en-GB" altLang="de-DE"/>
              <a:t> </a:t>
            </a:r>
            <a:r>
              <a:rPr lang="en-GB" altLang="de-DE" err="1"/>
              <a:t>zu</a:t>
            </a:r>
            <a:r>
              <a:rPr lang="en-GB" altLang="de-DE"/>
              <a:t> </a:t>
            </a:r>
            <a:r>
              <a:rPr lang="en-GB" altLang="de-DE" err="1"/>
              <a:t>bearbeiten</a:t>
            </a:r>
            <a:endParaRPr lang="en-GB" altLang="de-DE"/>
          </a:p>
          <a:p>
            <a:pPr lvl="1"/>
            <a:r>
              <a:rPr lang="en-GB" altLang="de-DE" err="1"/>
              <a:t>Zweite</a:t>
            </a:r>
            <a:r>
              <a:rPr lang="en-GB" altLang="de-DE"/>
              <a:t> </a:t>
            </a:r>
            <a:r>
              <a:rPr lang="en-GB" altLang="de-DE" err="1"/>
              <a:t>Gliederungsebene</a:t>
            </a:r>
            <a:endParaRPr lang="en-GB" altLang="de-DE"/>
          </a:p>
          <a:p>
            <a:pPr lvl="2"/>
            <a:r>
              <a:rPr lang="en-GB" altLang="de-DE" err="1"/>
              <a:t>Dritte</a:t>
            </a:r>
            <a:r>
              <a:rPr lang="en-GB" altLang="de-DE"/>
              <a:t> </a:t>
            </a:r>
            <a:r>
              <a:rPr lang="en-GB" altLang="de-DE" err="1"/>
              <a:t>Gliederungsebene</a:t>
            </a:r>
            <a:endParaRPr lang="en-GB" altLang="de-DE"/>
          </a:p>
          <a:p>
            <a:pPr lvl="3"/>
            <a:r>
              <a:rPr lang="en-GB" altLang="de-DE" err="1"/>
              <a:t>Vierte</a:t>
            </a:r>
            <a:r>
              <a:rPr lang="en-GB" altLang="de-DE"/>
              <a:t> </a:t>
            </a:r>
            <a:r>
              <a:rPr lang="en-GB" altLang="de-DE" err="1"/>
              <a:t>Gliederungsebene</a:t>
            </a:r>
            <a:endParaRPr lang="en-GB" altLang="de-DE"/>
          </a:p>
          <a:p>
            <a:pPr lvl="4"/>
            <a:r>
              <a:rPr lang="en-GB" altLang="de-DE" err="1"/>
              <a:t>Fünfte</a:t>
            </a:r>
            <a:r>
              <a:rPr lang="en-GB" altLang="de-DE"/>
              <a:t> </a:t>
            </a:r>
            <a:r>
              <a:rPr lang="en-GB" altLang="de-DE" err="1"/>
              <a:t>Gliederungsebene</a:t>
            </a:r>
            <a:endParaRPr lang="en-GB" altLang="de-DE"/>
          </a:p>
          <a:p>
            <a:pPr lvl="4"/>
            <a:r>
              <a:rPr lang="en-GB" altLang="de-DE" err="1"/>
              <a:t>Sechste</a:t>
            </a:r>
            <a:r>
              <a:rPr lang="en-GB" altLang="de-DE"/>
              <a:t> </a:t>
            </a:r>
            <a:r>
              <a:rPr lang="en-GB" altLang="de-DE" err="1"/>
              <a:t>Gliederungsebene</a:t>
            </a:r>
            <a:endParaRPr lang="en-GB" altLang="de-DE"/>
          </a:p>
          <a:p>
            <a:pPr lvl="4"/>
            <a:r>
              <a:rPr lang="en-GB" altLang="de-DE" err="1"/>
              <a:t>Siebente</a:t>
            </a:r>
            <a:r>
              <a:rPr lang="en-GB" altLang="de-DE"/>
              <a:t> </a:t>
            </a:r>
            <a:r>
              <a:rPr lang="en-GB" altLang="de-DE" err="1"/>
              <a:t>Gliederungsebene</a:t>
            </a:r>
            <a:endParaRPr lang="en-GB" altLang="de-DE"/>
          </a:p>
          <a:p>
            <a:pPr lvl="4"/>
            <a:r>
              <a:rPr lang="en-GB" altLang="de-DE" err="1"/>
              <a:t>Achte</a:t>
            </a:r>
            <a:r>
              <a:rPr lang="en-GB" altLang="de-DE"/>
              <a:t> </a:t>
            </a:r>
            <a:r>
              <a:rPr lang="en-GB" altLang="de-DE" err="1"/>
              <a:t>Gliederungsebene</a:t>
            </a:r>
            <a:endParaRPr lang="en-GB" altLang="de-DE"/>
          </a:p>
          <a:p>
            <a:pPr lvl="4"/>
            <a:r>
              <a:rPr lang="en-GB" altLang="de-DE" err="1"/>
              <a:t>Neunte</a:t>
            </a:r>
            <a:r>
              <a:rPr lang="en-GB" altLang="de-DE"/>
              <a:t> </a:t>
            </a:r>
            <a:r>
              <a:rPr lang="en-GB" altLang="de-DE" err="1"/>
              <a:t>Gliederungsebene</a:t>
            </a:r>
            <a:endParaRPr lang="en-GB" altLang="de-DE"/>
          </a:p>
        </p:txBody>
      </p:sp>
      <p:sp>
        <p:nvSpPr>
          <p:cNvPr id="6" name="Textfeld 1"/>
          <p:cNvSpPr txBox="1"/>
          <p:nvPr userDrawn="1"/>
        </p:nvSpPr>
        <p:spPr>
          <a:xfrm>
            <a:off x="572708" y="689769"/>
            <a:ext cx="3175869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de-DE" sz="1000" b="1">
                <a:solidFill>
                  <a:srgbClr val="E4B962"/>
                </a:solidFill>
              </a:rPr>
              <a:t>Fachstelle</a:t>
            </a:r>
            <a:r>
              <a:rPr lang="de-DE" sz="1000" b="1" baseline="0">
                <a:solidFill>
                  <a:srgbClr val="E4B962"/>
                </a:solidFill>
              </a:rPr>
              <a:t> Prävention gegen sexualisierte Gewalt</a:t>
            </a:r>
            <a:endParaRPr lang="de-DE" sz="1000" b="1">
              <a:solidFill>
                <a:srgbClr val="E4B9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 kern="1200">
          <a:solidFill>
            <a:srgbClr val="011C64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514350" indent="-514350" algn="l" defTabSz="449263" rtl="0" eaLnBrk="1" fontAlgn="base" hangingPunct="1">
        <a:spcBef>
          <a:spcPts val="800"/>
        </a:spcBef>
        <a:spcAft>
          <a:spcPct val="0"/>
        </a:spcAft>
        <a:buClr>
          <a:srgbClr val="002F56"/>
        </a:buClr>
        <a:buSzPct val="100000"/>
        <a:buFont typeface="+mj-lt"/>
        <a:buAutoNum type="arabicPeriod"/>
        <a:defRPr sz="3200" kern="1200" baseline="30000">
          <a:solidFill>
            <a:srgbClr val="011C64"/>
          </a:solidFill>
          <a:latin typeface="+mn-lt"/>
          <a:ea typeface="+mn-ea"/>
          <a:cs typeface="+mn-cs"/>
        </a:defRPr>
      </a:lvl1pPr>
      <a:lvl2pPr marL="971550" indent="-514350" algn="l" defTabSz="449263" rtl="0" eaLnBrk="1" fontAlgn="base" hangingPunct="1">
        <a:spcBef>
          <a:spcPts val="700"/>
        </a:spcBef>
        <a:spcAft>
          <a:spcPct val="0"/>
        </a:spcAft>
        <a:buClr>
          <a:srgbClr val="002F56"/>
        </a:buClr>
        <a:buSzPct val="100000"/>
        <a:buFont typeface="+mj-lt"/>
        <a:buAutoNum type="arabicPeriod"/>
        <a:defRPr sz="2800" kern="1200">
          <a:solidFill>
            <a:srgbClr val="011C64"/>
          </a:solidFill>
          <a:latin typeface="+mn-lt"/>
          <a:ea typeface="+mn-ea"/>
          <a:cs typeface="+mn-cs"/>
        </a:defRPr>
      </a:lvl2pPr>
      <a:lvl3pPr marL="1371600" indent="-457200" algn="l" defTabSz="449263" rtl="0" eaLnBrk="1" fontAlgn="base" hangingPunct="1">
        <a:spcBef>
          <a:spcPts val="600"/>
        </a:spcBef>
        <a:spcAft>
          <a:spcPct val="0"/>
        </a:spcAft>
        <a:buClr>
          <a:srgbClr val="002F56"/>
        </a:buClr>
        <a:buSzPct val="100000"/>
        <a:buFont typeface="+mj-lt"/>
        <a:buAutoNum type="arabicPeriod"/>
        <a:defRPr sz="2400" kern="1200">
          <a:solidFill>
            <a:srgbClr val="011C64"/>
          </a:solidFill>
          <a:latin typeface="+mn-lt"/>
          <a:ea typeface="+mn-ea"/>
          <a:cs typeface="+mn-cs"/>
        </a:defRPr>
      </a:lvl3pPr>
      <a:lvl4pPr marL="1828800" indent="-457200" algn="l" defTabSz="449263" rtl="0" eaLnBrk="1" fontAlgn="base" hangingPunct="1">
        <a:spcBef>
          <a:spcPts val="500"/>
        </a:spcBef>
        <a:spcAft>
          <a:spcPct val="0"/>
        </a:spcAft>
        <a:buClr>
          <a:srgbClr val="002F56"/>
        </a:buClr>
        <a:buSzPct val="100000"/>
        <a:buFont typeface="+mj-lt"/>
        <a:buAutoNum type="arabicPeriod"/>
        <a:defRPr sz="2000" kern="1200">
          <a:solidFill>
            <a:srgbClr val="011C64"/>
          </a:solidFill>
          <a:latin typeface="+mn-lt"/>
          <a:ea typeface="+mn-ea"/>
          <a:cs typeface="+mn-cs"/>
        </a:defRPr>
      </a:lvl4pPr>
      <a:lvl5pPr marL="2286000" indent="-457200" algn="l" defTabSz="449263" rtl="0" eaLnBrk="1" fontAlgn="base" hangingPunct="1">
        <a:spcBef>
          <a:spcPts val="500"/>
        </a:spcBef>
        <a:spcAft>
          <a:spcPct val="0"/>
        </a:spcAft>
        <a:buClr>
          <a:srgbClr val="002F56"/>
        </a:buClr>
        <a:buSzPct val="100000"/>
        <a:buFont typeface="+mj-lt"/>
        <a:buAutoNum type="arabicPeriod"/>
        <a:defRPr sz="2000" kern="1200">
          <a:solidFill>
            <a:srgbClr val="011C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207963"/>
            <a:ext cx="12192000" cy="5059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505565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4" name="Textfeld 1"/>
          <p:cNvSpPr txBox="1"/>
          <p:nvPr userDrawn="1"/>
        </p:nvSpPr>
        <p:spPr>
          <a:xfrm>
            <a:off x="528731" y="511889"/>
            <a:ext cx="3175869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de-DE" sz="1000" b="1">
                <a:solidFill>
                  <a:srgbClr val="E4B962"/>
                </a:solidFill>
              </a:rPr>
              <a:t>Fachstelle</a:t>
            </a:r>
            <a:r>
              <a:rPr lang="de-DE" sz="1000" b="1" baseline="0">
                <a:solidFill>
                  <a:srgbClr val="E4B962"/>
                </a:solidFill>
              </a:rPr>
              <a:t> Prävention gegen sexualisierte Gewalt</a:t>
            </a:r>
            <a:endParaRPr lang="de-DE" sz="1000" b="1">
              <a:solidFill>
                <a:srgbClr val="E4B9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83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1E43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1C32"/>
          </a:solidFill>
          <a:latin typeface="Myriad Pro" panose="020B0503030403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342900" indent="-342900" algn="l" defTabSz="449263" rtl="0" eaLnBrk="1" fontAlgn="base" hangingPunct="1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kern="1200" baseline="30000">
          <a:solidFill>
            <a:srgbClr val="001C32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 kern="1200">
          <a:solidFill>
            <a:srgbClr val="001C32"/>
          </a:solidFill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1C32"/>
          </a:solidFill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1C32"/>
          </a:solidFill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1C3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D8BC7-8CAB-13F6-0239-9787BF89D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8A35C-1C24-44B9-6A28-69C223349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5" y="345994"/>
            <a:ext cx="10945284" cy="494344"/>
          </a:xfrm>
        </p:spPr>
        <p:txBody>
          <a:bodyPr/>
          <a:lstStyle/>
          <a:p>
            <a:r>
              <a:rPr lang="de-DE">
                <a:cs typeface="Arial"/>
              </a:rPr>
              <a:t>Täterinnen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2D6E0A-E630-CD2F-93AC-ECED0ED71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209" y="1360331"/>
            <a:ext cx="10945284" cy="2250019"/>
          </a:xfrm>
        </p:spPr>
        <p:txBody>
          <a:bodyPr/>
          <a:lstStyle/>
          <a:p>
            <a:pPr marL="0" indent="0">
              <a:buNone/>
            </a:pPr>
            <a:r>
              <a:rPr lang="de-DE" sz="3600">
                <a:cs typeface="Arial" panose="020B0604020202020204"/>
              </a:rPr>
              <a:t>10-25% Frauen und Täterinnen stammen eher aus dem Familienkreis</a:t>
            </a:r>
          </a:p>
          <a:p>
            <a:pPr marL="0" indent="0">
              <a:buNone/>
            </a:pPr>
            <a:endParaRPr lang="de-DE" sz="2800">
              <a:cs typeface="Arial" panose="020B0604020202020204"/>
            </a:endParaRPr>
          </a:p>
          <a:p>
            <a:pPr marL="0" indent="0">
              <a:buNone/>
            </a:pPr>
            <a:endParaRPr lang="de-DE">
              <a:cs typeface="Arial" panose="020B0604020202020204"/>
            </a:endParaRPr>
          </a:p>
          <a:p>
            <a:pPr marL="0" indent="0">
              <a:buNone/>
            </a:pPr>
            <a:endParaRPr lang="de-DE">
              <a:cs typeface="Arial" panose="020B0604020202020204"/>
            </a:endParaRP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1B9F727A-A17D-59A5-013A-563C9DCF8587}"/>
              </a:ext>
            </a:extLst>
          </p:cNvPr>
          <p:cNvGraphicFramePr>
            <a:graphicFrameLocks noGrp="1"/>
          </p:cNvGraphicFramePr>
          <p:nvPr/>
        </p:nvGraphicFramePr>
        <p:xfrm>
          <a:off x="570807" y="2052412"/>
          <a:ext cx="816864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4199141261"/>
                    </a:ext>
                  </a:extLst>
                </a:gridCol>
                <a:gridCol w="4084320">
                  <a:extLst>
                    <a:ext uri="{9D8B030D-6E8A-4147-A177-3AD203B41FA5}">
                      <a16:colId xmlns:a16="http://schemas.microsoft.com/office/drawing/2014/main" val="1036170703"/>
                    </a:ext>
                  </a:extLst>
                </a:gridCol>
              </a:tblGrid>
              <a:tr h="394854">
                <a:tc>
                  <a:txBody>
                    <a:bodyPr/>
                    <a:lstStyle/>
                    <a:p>
                      <a:r>
                        <a:rPr lang="de-DE" sz="2000"/>
                        <a:t>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Stereotype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7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/>
                        <a:t>Ersatzhandlung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/>
                        <a:t>Sadistische Täterin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42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/>
                        <a:t>Präferenzstörung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/>
                        <a:t>Parentifizierende Täterin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31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/>
                        <a:t>Machtausübung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/>
                        <a:t>Vermittelnde Täterin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071180"/>
                  </a:ext>
                </a:extLst>
              </a:tr>
              <a:tr h="353290">
                <a:tc>
                  <a:txBody>
                    <a:bodyPr/>
                    <a:lstStyle/>
                    <a:p>
                      <a:r>
                        <a:rPr lang="de-DE" sz="2400"/>
                        <a:t>Sadismus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/>
                        <a:t>Instruierende Täterin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281340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F38EF713-7A8E-3A36-95F3-C715C1FC678D}"/>
              </a:ext>
            </a:extLst>
          </p:cNvPr>
          <p:cNvSpPr txBox="1"/>
          <p:nvPr/>
        </p:nvSpPr>
        <p:spPr>
          <a:xfrm>
            <a:off x="574963" y="4412672"/>
            <a:ext cx="9892145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400">
                <a:cs typeface="Arial"/>
              </a:rPr>
              <a:t>Mischformen möglich</a:t>
            </a:r>
          </a:p>
          <a:p>
            <a:endParaRPr lang="de-DE" sz="2400">
              <a:cs typeface="Arial"/>
            </a:endParaRPr>
          </a:p>
          <a:p>
            <a:r>
              <a:rPr lang="de-DE" sz="2400">
                <a:cs typeface="Arial"/>
              </a:rPr>
              <a:t>Weibliche Täterinnen werden seltener "entdeckt" --&gt; es wird Frauen weniger zugetraut</a:t>
            </a:r>
          </a:p>
          <a:p>
            <a:endParaRPr lang="de-DE">
              <a:cs typeface="Arial"/>
            </a:endParaRPr>
          </a:p>
          <a:p>
            <a:endParaRPr lang="de-DE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9307891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1">
  <a:themeElements>
    <a:clrScheme name="Standarddesign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esign1" id="{D631902F-D495-43D6-898D-633A4FBE76E6}" vid="{3B052E1F-FBAB-4949-9B72-9AB840D2BB05}"/>
    </a:ext>
  </a:extLst>
</a:theme>
</file>

<file path=ppt/theme/theme2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Myriad Pro"/>
        <a:ea typeface="Arial Unicode MS"/>
        <a:cs typeface="Arial Unicode MS"/>
      </a:majorFont>
      <a:minorFont>
        <a:latin typeface="Myriad Pro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326544ACD7914182E3C6B5022B7796" ma:contentTypeVersion="10" ma:contentTypeDescription="Ein neues Dokument erstellen." ma:contentTypeScope="" ma:versionID="738c1ab3fcdc192564a437cd0ae3b550">
  <xsd:schema xmlns:xsd="http://www.w3.org/2001/XMLSchema" xmlns:xs="http://www.w3.org/2001/XMLSchema" xmlns:p="http://schemas.microsoft.com/office/2006/metadata/properties" xmlns:ns2="690cf214-9860-452e-9ecb-fa2d392f3dde" xmlns:ns3="731c55e0-cadb-4f75-8a8c-dd64980ad3af" targetNamespace="http://schemas.microsoft.com/office/2006/metadata/properties" ma:root="true" ma:fieldsID="2fcb6d3ff04c9f8d4263705d7d52dcc1" ns2:_="" ns3:_="">
    <xsd:import namespace="690cf214-9860-452e-9ecb-fa2d392f3dde"/>
    <xsd:import namespace="731c55e0-cadb-4f75-8a8c-dd64980ad3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0cf214-9860-452e-9ecb-fa2d392f3d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c55e0-cadb-4f75-8a8c-dd64980ad3a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2CD81F-31BE-444B-B2CD-CEE6D3F06097}"/>
</file>

<file path=customXml/itemProps2.xml><?xml version="1.0" encoding="utf-8"?>
<ds:datastoreItem xmlns:ds="http://schemas.openxmlformats.org/officeDocument/2006/customXml" ds:itemID="{0983AB0F-5001-482F-BACB-3F95CFBC031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1339EED-152D-4CBA-8F72-FCD420C4FF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Design1</Template>
  <TotalTime>0</TotalTime>
  <Words>139</Words>
  <Application>Microsoft Office PowerPoint</Application>
  <PresentationFormat>Breitbild</PresentationFormat>
  <Paragraphs>31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Myriad Pro</vt:lpstr>
      <vt:lpstr>Times New Roman</vt:lpstr>
      <vt:lpstr>Design1</vt:lpstr>
      <vt:lpstr>Standarddesign</vt:lpstr>
      <vt:lpstr>Täterinnen</vt:lpstr>
    </vt:vector>
  </TitlesOfParts>
  <Company>Bischöfliches Generalvikariat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Minderjährige und schutz- oder hilfebedürftige Erwachsene schützen</dc:title>
  <dc:creator>praktzb17</dc:creator>
  <cp:lastModifiedBy>Sarah Schmitz</cp:lastModifiedBy>
  <cp:revision>8</cp:revision>
  <cp:lastPrinted>2023-02-24T13:11:26Z</cp:lastPrinted>
  <dcterms:created xsi:type="dcterms:W3CDTF">2020-10-15T06:50:15Z</dcterms:created>
  <dcterms:modified xsi:type="dcterms:W3CDTF">2024-07-09T10:03:37Z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0x01010089326544ACD7914182E3C6B5022B7796</vt:lpwstr>
  </property>
</Properties>
</file>