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68"/>
  </p:notesMasterIdLst>
  <p:sldIdLst>
    <p:sldId id="256" r:id="rId5"/>
    <p:sldId id="257" r:id="rId6"/>
    <p:sldId id="258" r:id="rId7"/>
    <p:sldId id="317" r:id="rId8"/>
    <p:sldId id="318" r:id="rId9"/>
    <p:sldId id="319" r:id="rId10"/>
    <p:sldId id="320" r:id="rId11"/>
    <p:sldId id="321" r:id="rId12"/>
    <p:sldId id="322" r:id="rId13"/>
    <p:sldId id="323" r:id="rId14"/>
    <p:sldId id="324" r:id="rId15"/>
    <p:sldId id="325" r:id="rId16"/>
    <p:sldId id="268" r:id="rId17"/>
    <p:sldId id="269" r:id="rId18"/>
    <p:sldId id="270" r:id="rId19"/>
    <p:sldId id="271" r:id="rId20"/>
    <p:sldId id="272" r:id="rId21"/>
    <p:sldId id="273" r:id="rId22"/>
    <p:sldId id="274" r:id="rId23"/>
    <p:sldId id="275" r:id="rId24"/>
    <p:sldId id="276" r:id="rId25"/>
    <p:sldId id="277" r:id="rId26"/>
    <p:sldId id="278" r:id="rId27"/>
    <p:sldId id="326" r:id="rId28"/>
    <p:sldId id="327" r:id="rId29"/>
    <p:sldId id="328" r:id="rId30"/>
    <p:sldId id="329" r:id="rId31"/>
    <p:sldId id="330" r:id="rId32"/>
    <p:sldId id="331" r:id="rId33"/>
    <p:sldId id="332" r:id="rId34"/>
    <p:sldId id="333" r:id="rId35"/>
    <p:sldId id="334" r:id="rId36"/>
    <p:sldId id="335" r:id="rId37"/>
    <p:sldId id="336" r:id="rId38"/>
    <p:sldId id="337" r:id="rId39"/>
    <p:sldId id="338" r:id="rId40"/>
    <p:sldId id="339" r:id="rId41"/>
    <p:sldId id="340" r:id="rId42"/>
    <p:sldId id="341" r:id="rId43"/>
    <p:sldId id="342" r:id="rId44"/>
    <p:sldId id="343" r:id="rId45"/>
    <p:sldId id="344" r:id="rId46"/>
    <p:sldId id="345" r:id="rId47"/>
    <p:sldId id="346" r:id="rId48"/>
    <p:sldId id="347" r:id="rId49"/>
    <p:sldId id="348" r:id="rId50"/>
    <p:sldId id="349" r:id="rId51"/>
    <p:sldId id="350" r:id="rId52"/>
    <p:sldId id="351" r:id="rId53"/>
    <p:sldId id="352" r:id="rId54"/>
    <p:sldId id="353" r:id="rId55"/>
    <p:sldId id="355" r:id="rId56"/>
    <p:sldId id="354" r:id="rId57"/>
    <p:sldId id="356" r:id="rId58"/>
    <p:sldId id="358" r:id="rId59"/>
    <p:sldId id="359" r:id="rId60"/>
    <p:sldId id="360" r:id="rId61"/>
    <p:sldId id="361" r:id="rId62"/>
    <p:sldId id="362" r:id="rId63"/>
    <p:sldId id="363" r:id="rId64"/>
    <p:sldId id="364" r:id="rId65"/>
    <p:sldId id="365" r:id="rId66"/>
    <p:sldId id="366" r:id="rId67"/>
  </p:sldIdLst>
  <p:sldSz cx="18288000" cy="10287000"/>
  <p:notesSz cx="6858000" cy="9144000"/>
  <p:embeddedFontLst>
    <p:embeddedFont>
      <p:font typeface="Inter" panose="020B0604020202020204" charset="0"/>
      <p:regular r:id="rId69"/>
    </p:embeddedFont>
    <p:embeddedFont>
      <p:font typeface="Montserrat" panose="00000500000000000000" pitchFamily="2" charset="0"/>
      <p:regular r:id="rId70"/>
      <p:bold r:id="rId71"/>
      <p:italic r:id="rId72"/>
      <p:boldItalic r:id="rId73"/>
    </p:embeddedFont>
    <p:embeddedFont>
      <p:font typeface="Montserrat Bold" panose="00000800000000000000" pitchFamily="2" charset="0"/>
      <p:regular r:id="rId74"/>
      <p:bold r:id="rId75"/>
    </p:embeddedFont>
    <p:embeddedFont>
      <p:font typeface="Montserrat Italics" panose="020B0604020202020204" charset="0"/>
      <p:regular r:id="rId76"/>
    </p:embeddedFont>
    <p:embeddedFont>
      <p:font typeface="Montserrat Medium" panose="00000600000000000000" pitchFamily="2" charset="0"/>
      <p:regular r:id="rId77"/>
      <p:italic r:id="rId7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8FAD19-C81D-4A0A-B277-8578488A03BD}" v="4" dt="2026-03-18T14:12:57.2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60" d="100"/>
          <a:sy n="60" d="100"/>
        </p:scale>
        <p:origin x="864" y="14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84" Type="http://schemas.microsoft.com/office/2015/10/relationships/revisionInfo" Target="revisionInfo.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6.fntdata"/><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font" Target="fonts/font1.fntdata"/><Relationship Id="rId77" Type="http://schemas.openxmlformats.org/officeDocument/2006/relationships/font" Target="fonts/font9.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4.fntdata"/><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2.fntdata"/><Relationship Id="rId75" Type="http://schemas.openxmlformats.org/officeDocument/2006/relationships/font" Target="fonts/font7.fntdata"/><Relationship Id="rId83"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font" Target="fonts/font5.fntdata"/><Relationship Id="rId78" Type="http://schemas.openxmlformats.org/officeDocument/2006/relationships/font" Target="fonts/font10.fntdata"/><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8.fntdata"/><Relationship Id="rId7" Type="http://schemas.openxmlformats.org/officeDocument/2006/relationships/slide" Target="slides/slide3.xml"/><Relationship Id="rId71" Type="http://schemas.openxmlformats.org/officeDocument/2006/relationships/font" Target="fonts/font3.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medina Mujic" userId="S::almedina.mujic@bgv-trier.de::e672a38e-e439-4431-a5e6-4894ea301ad2" providerId="AD" clId="Web-{338FAD19-C81D-4A0A-B277-8578488A03BD}"/>
    <pc:docChg chg="modSld">
      <pc:chgData name="Almedina Mujic" userId="S::almedina.mujic@bgv-trier.de::e672a38e-e439-4431-a5e6-4894ea301ad2" providerId="AD" clId="Web-{338FAD19-C81D-4A0A-B277-8578488A03BD}" dt="2026-03-18T14:12:57.279" v="1" actId="20577"/>
      <pc:docMkLst>
        <pc:docMk/>
      </pc:docMkLst>
      <pc:sldChg chg="modSp">
        <pc:chgData name="Almedina Mujic" userId="S::almedina.mujic@bgv-trier.de::e672a38e-e439-4431-a5e6-4894ea301ad2" providerId="AD" clId="Web-{338FAD19-C81D-4A0A-B277-8578488A03BD}" dt="2026-03-18T14:12:57.279" v="1" actId="20577"/>
        <pc:sldMkLst>
          <pc:docMk/>
          <pc:sldMk cId="0" sldId="258"/>
        </pc:sldMkLst>
        <pc:spChg chg="mod">
          <ac:chgData name="Almedina Mujic" userId="S::almedina.mujic@bgv-trier.de::e672a38e-e439-4431-a5e6-4894ea301ad2" providerId="AD" clId="Web-{338FAD19-C81D-4A0A-B277-8578488A03BD}" dt="2026-03-18T14:12:57.279" v="1" actId="20577"/>
          <ac:spMkLst>
            <pc:docMk/>
            <pc:sldMk cId="0" sldId="258"/>
            <ac:spMk id="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ABFA23-75AA-4A23-BC6D-BBEA7D9ED6BF}" type="datetimeFigureOut">
              <a:rPr lang="de-DE" smtClean="0"/>
              <a:t>18.03.2026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1649A0-9521-4BC6-8073-E95689E50E6E}" type="slidenum">
              <a:rPr lang="de-DE" smtClean="0"/>
              <a:t>‹Nr.›</a:t>
            </a:fld>
            <a:endParaRPr lang="de-DE"/>
          </a:p>
        </p:txBody>
      </p:sp>
    </p:spTree>
    <p:extLst>
      <p:ext uri="{BB962C8B-B14F-4D97-AF65-F5344CB8AC3E}">
        <p14:creationId xmlns:p14="http://schemas.microsoft.com/office/powerpoint/2010/main" val="2231246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OEwvkZhJCns" TargetMode="External"/><Relationship Id="rId2" Type="http://schemas.openxmlformats.org/officeDocument/2006/relationships/slide" Target="../slides/slide48.xml"/><Relationship Id="rId1" Type="http://schemas.openxmlformats.org/officeDocument/2006/relationships/notesMaster" Target="../notesMasters/notesMaster1.xml"/><Relationship Id="rId4" Type="http://schemas.openxmlformats.org/officeDocument/2006/relationships/hyperlink" Target="https://www.polizei-beratung.de/themen-und-tipps/gefahren-im-internet/cybergrooming/"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Am besten Notfall-Mailadresse und Notfall-Handynummer bekannt geben, falls jemand sich unwohl fühlen sollte oder aber technische Probleme hat</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EB4DE-07E2-492B-B3A8-A06595F453A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45553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Bistum Trier als Institution schaut auf die Risiken und führt konkrete Maßnahmen durch. Nachzulesen in der Berichten (PIA Prävention- Intervention und Aufarbeitung) zu finden auf der Homepage</a:t>
            </a:r>
          </a:p>
          <a:p>
            <a:endParaRPr lang="de-DE" dirty="0"/>
          </a:p>
          <a:p>
            <a:endParaRPr lang="de-DE" dirty="0"/>
          </a:p>
          <a:p>
            <a:r>
              <a:rPr lang="de-DE" dirty="0"/>
              <a:t>Hinweis, dass die drei Bereiche unter der Abkürzung PIA zusammengefasst werden. Aktueller PIA-Bericht wird seit 3 Jahren erstellt zum Überblick, ist immer auf der Homepage Prävention hinterlegt, erscheint meist Mitte des Folgejahres</a:t>
            </a:r>
          </a:p>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EB4DE-07E2-492B-B3A8-A06595F453A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42239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Stellübung:</a:t>
            </a:r>
          </a:p>
          <a:p>
            <a:endParaRPr lang="de-DE"/>
          </a:p>
          <a:p>
            <a:r>
              <a:rPr lang="de-DE"/>
              <a:t>Skala erstellen mit Zetteln (vorher vorbereiten)</a:t>
            </a:r>
          </a:p>
          <a:p>
            <a:pPr marL="185711" indent="-185711">
              <a:buFont typeface="Arial" panose="020B0604020202020204" pitchFamily="34" charset="0"/>
              <a:buChar char="•"/>
              <a:defRPr/>
            </a:pPr>
            <a:r>
              <a:rPr lang="de-DE" altLang="de-DE"/>
              <a:t>Das ist für mich vollkommen okay</a:t>
            </a:r>
          </a:p>
          <a:p>
            <a:pPr marL="185711" indent="-185711">
              <a:buFont typeface="Arial" panose="020B0604020202020204" pitchFamily="34" charset="0"/>
              <a:buChar char="•"/>
              <a:defRPr/>
            </a:pPr>
            <a:r>
              <a:rPr lang="de-DE" altLang="de-DE"/>
              <a:t>Das macht mir ein komisches Gefühl</a:t>
            </a:r>
          </a:p>
          <a:p>
            <a:pPr marL="185711" indent="-185711">
              <a:buFont typeface="Arial" panose="020B0604020202020204" pitchFamily="34" charset="0"/>
              <a:buChar char="•"/>
              <a:defRPr/>
            </a:pPr>
            <a:r>
              <a:rPr lang="de-DE" altLang="de-DE"/>
              <a:t>Das ist meine /eine Grenze überschritten</a:t>
            </a:r>
          </a:p>
          <a:p>
            <a:pPr marL="185711" indent="-185711">
              <a:buFont typeface="Arial" panose="020B0604020202020204" pitchFamily="34" charset="0"/>
              <a:buChar char="•"/>
              <a:defRPr/>
            </a:pPr>
            <a:r>
              <a:rPr lang="de-DE" altLang="de-DE"/>
              <a:t>Das ist ein Übergriff</a:t>
            </a:r>
          </a:p>
          <a:p>
            <a:pPr marL="185711" indent="-185711">
              <a:buFont typeface="Arial" panose="020B0604020202020204" pitchFamily="34" charset="0"/>
              <a:buChar char="•"/>
              <a:defRPr/>
            </a:pPr>
            <a:r>
              <a:rPr lang="de-DE" altLang="de-DE"/>
              <a:t>Das ist sexueller Missbrauch im strafrechtlichen Sinn</a:t>
            </a:r>
          </a:p>
          <a:p>
            <a:pPr marL="185711" indent="-185711">
              <a:buFont typeface="Arial" panose="020B0604020202020204" pitchFamily="34" charset="0"/>
              <a:buChar char="•"/>
              <a:defRPr/>
            </a:pPr>
            <a:endParaRPr lang="de-DE" altLang="de-DE"/>
          </a:p>
          <a:p>
            <a:pPr marL="0" indent="0">
              <a:buFont typeface="Arial" panose="020B0604020202020204" pitchFamily="34" charset="0"/>
              <a:buNone/>
              <a:defRPr/>
            </a:pPr>
            <a:r>
              <a:rPr lang="de-DE" altLang="de-DE"/>
              <a:t>Beispielsituationen vortragen (an Zielgruppe angepasst) und im Blitzlicht Begründung der TN für Positionierung erfragen</a:t>
            </a:r>
          </a:p>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EB4DE-07E2-492B-B3A8-A06595F453A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4955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Erklärungen, da es keine klaren, eindeutigen Definitionen gibt</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EB4DE-07E2-492B-B3A8-A06595F453A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71546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Wir brauchen klare Sprache, um das Thema bearbeitbar zu machen, beginnt mit dem Begriff.</a:t>
            </a:r>
          </a:p>
          <a:p>
            <a:r>
              <a:rPr lang="de-DE"/>
              <a:t>Im Strafrecht heute noch „sexueller Missbrauch“, in Fachwelt hat sich „sexualisierte Gewalt“ etabliert</a:t>
            </a:r>
          </a:p>
          <a:p>
            <a:pPr marL="171450" indent="-171450">
              <a:buFontTx/>
              <a:buChar char="-"/>
            </a:pPr>
            <a:r>
              <a:rPr lang="de-DE"/>
              <a:t>Missbrauch impliziert, dass Schutzbefohlene ein Objekt sind, das miss- oder eben gebraucht werden kann</a:t>
            </a:r>
          </a:p>
          <a:p>
            <a:pPr marL="171450" indent="-171450">
              <a:buFontTx/>
              <a:buChar char="-"/>
            </a:pPr>
            <a:r>
              <a:rPr lang="de-DE"/>
              <a:t>Sexualisierte Gewalt nimmt den Gewalt- und damit Machtaspekt in den Fokus</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EB4DE-07E2-492B-B3A8-A06595F453A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30181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31BC6-B87F-431D-72A8-B74CBFE7591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40C8788-A947-D0A4-45CD-C50BC66695E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8FCBD2C-AA32-AE9A-4738-E2172FB88025}"/>
              </a:ext>
            </a:extLst>
          </p:cNvPr>
          <p:cNvSpPr>
            <a:spLocks noGrp="1"/>
          </p:cNvSpPr>
          <p:nvPr>
            <p:ph type="body" idx="1"/>
          </p:nvPr>
        </p:nvSpPr>
        <p:spPr/>
        <p:txBody>
          <a:bodyPr/>
          <a:lstStyle/>
          <a:p>
            <a:r>
              <a:rPr lang="de-DE"/>
              <a:t>Wir brauchen klare Sprache, um das Thema bearbeitbar zu machen, beginnt mit dem Begriff.</a:t>
            </a:r>
          </a:p>
          <a:p>
            <a:r>
              <a:rPr lang="de-DE"/>
              <a:t>Im Strafrecht heute noch „sexueller Missbrauch“, in Fachwelt hat sich „sexualisierte Gewalt“ etabliert</a:t>
            </a:r>
          </a:p>
          <a:p>
            <a:pPr marL="171450" indent="-171450">
              <a:buFontTx/>
              <a:buChar char="-"/>
            </a:pPr>
            <a:r>
              <a:rPr lang="de-DE"/>
              <a:t>Missbrauch impliziert, dass Schutzbefohlene ein Objekt sind, das miss- oder eben gebraucht werden kann</a:t>
            </a:r>
          </a:p>
          <a:p>
            <a:pPr marL="171450" indent="-171450">
              <a:buFontTx/>
              <a:buChar char="-"/>
            </a:pPr>
            <a:r>
              <a:rPr lang="de-DE"/>
              <a:t>Sexualisierte Gewalt nimmt den Gewalt- und damit Machtaspekt in den Fokus</a:t>
            </a:r>
          </a:p>
        </p:txBody>
      </p:sp>
      <p:sp>
        <p:nvSpPr>
          <p:cNvPr id="4" name="Foliennummernplatzhalter 3">
            <a:extLst>
              <a:ext uri="{FF2B5EF4-FFF2-40B4-BE49-F238E27FC236}">
                <a16:creationId xmlns:a16="http://schemas.microsoft.com/office/drawing/2014/main" id="{37E274D8-8F4E-5D4B-05B9-9084F644765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EB4DE-07E2-492B-B3A8-A06595F453A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54883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Begriffe sind als Kontinuum zu verstehen, es gibt keine klaren/ eindeutigen Grenzen</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EB4DE-07E2-492B-B3A8-A06595F453A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49276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Hier Gruppe vorstellen lassen</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EB4DE-07E2-492B-B3A8-A06595F453A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79974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Hier nicht viel zu sagen, sondern </a:t>
            </a:r>
            <a:r>
              <a:rPr lang="de-DE" err="1"/>
              <a:t>zusammenfassung</a:t>
            </a:r>
            <a:r>
              <a:rPr lang="de-DE"/>
              <a:t> für die </a:t>
            </a:r>
            <a:r>
              <a:rPr lang="de-DE" err="1"/>
              <a:t>pdf</a:t>
            </a:r>
            <a:endParaRPr lang="de-DE"/>
          </a:p>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EB4DE-07E2-492B-B3A8-A06595F453A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48301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478">
              <a:defRPr/>
            </a:pPr>
            <a:r>
              <a:rPr lang="de-DE">
                <a:solidFill>
                  <a:srgbClr val="011C64"/>
                </a:solidFill>
              </a:rPr>
              <a:t>Empfohlen: </a:t>
            </a:r>
            <a:r>
              <a:rPr lang="de-DE" err="1">
                <a:solidFill>
                  <a:srgbClr val="011C64"/>
                </a:solidFill>
              </a:rPr>
              <a:t>RisikenSozialerMedien</a:t>
            </a:r>
            <a:r>
              <a:rPr lang="de-DE">
                <a:solidFill>
                  <a:srgbClr val="011C64"/>
                </a:solidFill>
              </a:rPr>
              <a:t> https://www.youtube.com/watch?v=G3Kyk8K0Y90 (4 Minuten)</a:t>
            </a:r>
            <a:endParaRPr lang="de-DE"/>
          </a:p>
          <a:p>
            <a:pPr defTabSz="990478">
              <a:defRPr/>
            </a:pPr>
            <a:r>
              <a:rPr lang="de-DE"/>
              <a:t>Alternativ: Film</a:t>
            </a:r>
            <a:r>
              <a:rPr lang="de-DE" baseline="0"/>
              <a:t> zum Thema </a:t>
            </a:r>
            <a:r>
              <a:rPr lang="de-DE" baseline="0" err="1"/>
              <a:t>Cybergrooming</a:t>
            </a:r>
            <a:r>
              <a:rPr lang="de-DE" baseline="0"/>
              <a:t> zeigen </a:t>
            </a:r>
            <a:r>
              <a:rPr lang="de-DE">
                <a:solidFill>
                  <a:srgbClr val="011C64"/>
                </a:solidFill>
                <a:hlinkClick r:id="rId3"/>
              </a:rPr>
              <a:t>https://www.youtube.com/watch?v=OEwvkZhJCns</a:t>
            </a:r>
            <a:r>
              <a:rPr lang="de-DE">
                <a:solidFill>
                  <a:srgbClr val="011C64"/>
                </a:solidFill>
              </a:rPr>
              <a:t> (10 Minuten)</a:t>
            </a:r>
          </a:p>
          <a:p>
            <a:pPr defTabSz="990478">
              <a:defRPr/>
            </a:pPr>
            <a:r>
              <a:rPr lang="de-DE">
                <a:solidFill>
                  <a:srgbClr val="011C64"/>
                </a:solidFill>
              </a:rPr>
              <a:t>Link zur Polizeiarbeit: </a:t>
            </a:r>
            <a:r>
              <a:rPr lang="de-DE" err="1">
                <a:hlinkClick r:id="rId4"/>
              </a:rPr>
              <a:t>Cybergrooming</a:t>
            </a:r>
            <a:r>
              <a:rPr lang="de-DE">
                <a:hlinkClick r:id="rId4"/>
              </a:rPr>
              <a:t>: sexueller Missbrauch im Internet</a:t>
            </a:r>
            <a:endParaRPr lang="de-DE">
              <a:solidFill>
                <a:srgbClr val="011C64"/>
              </a:solidFill>
            </a:endParaRPr>
          </a:p>
          <a:p>
            <a:r>
              <a:rPr lang="de-DE"/>
              <a:t>Fast jedes Kind beginnt das Internet über online-Spiele für sich zu entdecken.</a:t>
            </a:r>
          </a:p>
          <a:p>
            <a:r>
              <a:rPr lang="de-DE"/>
              <a:t>Online-Umgebungen werden insbesondre durch die Interaktion und Kommunikation mit anderen Spielern attraktiv. </a:t>
            </a:r>
          </a:p>
          <a:p>
            <a:r>
              <a:rPr lang="de-DE"/>
              <a:t>Es gibt spezielle Angebote mit</a:t>
            </a:r>
            <a:r>
              <a:rPr lang="de-DE" baseline="0"/>
              <a:t> </a:t>
            </a:r>
            <a:r>
              <a:rPr lang="de-DE"/>
              <a:t>kindgerechtem Design und Spielemechanismus </a:t>
            </a:r>
          </a:p>
          <a:p>
            <a:pPr marL="495239" indent="-495239">
              <a:buClr>
                <a:srgbClr val="002F56"/>
              </a:buClr>
              <a:buSzPct val="90000"/>
              <a:buFont typeface="Arial" panose="020B0604020202020204" pitchFamily="34" charset="0"/>
              <a:buChar char="•"/>
            </a:pPr>
            <a:r>
              <a:rPr lang="de-DE">
                <a:solidFill>
                  <a:srgbClr val="002F56"/>
                </a:solidFill>
              </a:rPr>
              <a:t>Ungewollte Konfrontation mit sexualisiertem Material</a:t>
            </a:r>
          </a:p>
          <a:p>
            <a:pPr marL="495239" indent="-495239">
              <a:buClr>
                <a:srgbClr val="002F56"/>
              </a:buClr>
              <a:buSzPct val="90000"/>
              <a:buFont typeface="Arial" panose="020B0604020202020204" pitchFamily="34" charset="0"/>
              <a:buChar char="•"/>
            </a:pPr>
            <a:r>
              <a:rPr lang="de-DE">
                <a:solidFill>
                  <a:srgbClr val="002F56"/>
                </a:solidFill>
              </a:rPr>
              <a:t>Ungewollte sexualisierte „Anmachen und Annäherungen“, </a:t>
            </a:r>
          </a:p>
          <a:p>
            <a:pPr>
              <a:buClr>
                <a:srgbClr val="002F56"/>
              </a:buClr>
              <a:buSzPct val="90000"/>
            </a:pPr>
            <a:r>
              <a:rPr lang="de-DE">
                <a:solidFill>
                  <a:srgbClr val="002F56"/>
                </a:solidFill>
              </a:rPr>
              <a:t>	z. B. in kostenlosen Chats</a:t>
            </a:r>
          </a:p>
          <a:p>
            <a:pPr marL="495239" indent="-495239">
              <a:buClr>
                <a:srgbClr val="002F56"/>
              </a:buClr>
              <a:buSzPct val="90000"/>
              <a:buFont typeface="Arial" panose="020B0604020202020204" pitchFamily="34" charset="0"/>
              <a:buChar char="•"/>
            </a:pPr>
            <a:r>
              <a:rPr lang="de-DE">
                <a:solidFill>
                  <a:srgbClr val="002F56"/>
                </a:solidFill>
              </a:rPr>
              <a:t>Grooming-Verhalten verändert sich, teilweise 24-Stunden Zugriff auf Betroffene über digitale Medien, sowie schnellere Kontaktmöglichkeiten</a:t>
            </a:r>
          </a:p>
          <a:p>
            <a:pPr marL="0" indent="0">
              <a:buClr>
                <a:srgbClr val="002F56"/>
              </a:buClr>
              <a:buSzPct val="90000"/>
              <a:buFont typeface="Arial" panose="020B0604020202020204" pitchFamily="34" charset="0"/>
              <a:buNone/>
            </a:pPr>
            <a:endParaRPr lang="de-DE">
              <a:solidFill>
                <a:srgbClr val="002F56"/>
              </a:solidFill>
            </a:endParaRPr>
          </a:p>
          <a:p>
            <a:pPr marL="0" indent="0">
              <a:buClr>
                <a:srgbClr val="002F56"/>
              </a:buClr>
              <a:buSzPct val="90000"/>
              <a:buFont typeface="Arial" panose="020B0604020202020204" pitchFamily="34" charset="0"/>
              <a:buNone/>
            </a:pPr>
            <a:endParaRPr lang="de-DE">
              <a:solidFill>
                <a:srgbClr val="002F56"/>
              </a:solidFill>
            </a:endParaRPr>
          </a:p>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EB4DE-07E2-492B-B3A8-A06595F453A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48272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Bilder stammen von der Website </a:t>
            </a:r>
            <a:r>
              <a:rPr lang="de-DE" b="1"/>
              <a:t>Grenzenzeigen.de </a:t>
            </a:r>
            <a:r>
              <a:rPr lang="de-DE" b="1">
                <a:sym typeface="Wingdings" panose="05000000000000000000" pitchFamily="2" charset="2"/>
              </a:rPr>
              <a:t> </a:t>
            </a:r>
            <a:r>
              <a:rPr lang="de-DE"/>
              <a:t>Weiterführende Infos im Bereich </a:t>
            </a:r>
            <a:r>
              <a:rPr lang="de-DE" b="1"/>
              <a:t>„Kinder stark machen“</a:t>
            </a:r>
            <a:endParaRPr lang="de-DE"/>
          </a:p>
          <a:p>
            <a:r>
              <a:rPr lang="de-DE"/>
              <a:t>Es gibt </a:t>
            </a:r>
            <a:r>
              <a:rPr lang="de-DE" b="1"/>
              <a:t>keine eindeutigen Anzeichen</a:t>
            </a:r>
            <a:r>
              <a:rPr lang="de-DE"/>
              <a:t>, die Missbrauch sicher belegen</a:t>
            </a:r>
          </a:p>
          <a:p>
            <a:r>
              <a:rPr lang="de-DE"/>
              <a:t>Reaktionen betroffener Kinder können </a:t>
            </a:r>
            <a:r>
              <a:rPr lang="de-DE" b="1"/>
              <a:t>sehr unterschiedlich</a:t>
            </a:r>
            <a:r>
              <a:rPr lang="de-DE"/>
              <a:t> sein, </a:t>
            </a:r>
            <a:r>
              <a:rPr lang="de-DE" b="1"/>
              <a:t>Plötzliche Verhaltensänderungen</a:t>
            </a:r>
            <a:r>
              <a:rPr lang="de-DE"/>
              <a:t> sind wichtig wahrzunehmen</a:t>
            </a:r>
          </a:p>
          <a:p>
            <a:r>
              <a:rPr lang="de-DE"/>
              <a:t>Solche Veränderungen können </a:t>
            </a:r>
            <a:r>
              <a:rPr lang="de-DE" b="1"/>
              <a:t>auch andere Ursachen</a:t>
            </a:r>
            <a:r>
              <a:rPr lang="de-DE"/>
              <a:t> haben, z. B. Trennung der Eltern</a:t>
            </a:r>
          </a:p>
          <a:p>
            <a:r>
              <a:rPr lang="de-DE"/>
              <a:t>Wichtig ist: </a:t>
            </a:r>
            <a:r>
              <a:rPr lang="de-DE" b="1"/>
              <a:t>genau hinschauen</a:t>
            </a:r>
            <a:r>
              <a:rPr lang="de-DE" b="0"/>
              <a:t>, </a:t>
            </a:r>
            <a:r>
              <a:rPr lang="de-DE" b="1"/>
              <a:t>offen nachfragen</a:t>
            </a:r>
            <a:r>
              <a:rPr lang="de-DE" b="0"/>
              <a:t>, </a:t>
            </a:r>
            <a:r>
              <a:rPr lang="de-DE" b="1"/>
              <a:t>ansprechbar und präsent</a:t>
            </a:r>
            <a:r>
              <a:rPr lang="de-DE"/>
              <a:t> für das Kind sein</a:t>
            </a:r>
          </a:p>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EB4DE-07E2-492B-B3A8-A06595F453A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27756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a:t>Weitere zielgruppenspezifische Gesetze aus Zusatzmaterial einfügen</a:t>
            </a:r>
          </a:p>
          <a:p>
            <a:pPr marL="171450" indent="-171450">
              <a:buFontTx/>
              <a:buChar char="-"/>
            </a:pPr>
            <a:endParaRPr lang="de-DE"/>
          </a:p>
          <a:p>
            <a:pPr marL="171450" indent="-171450">
              <a:buFontTx/>
              <a:buChar char="-"/>
            </a:pPr>
            <a:r>
              <a:rPr lang="de-DE"/>
              <a:t>Gesetze zum Schutz vor sexualisierter Gewalt:</a:t>
            </a:r>
          </a:p>
          <a:p>
            <a:pPr marL="628650" lvl="1" indent="-171450">
              <a:buFontTx/>
              <a:buChar char="-"/>
            </a:pPr>
            <a:r>
              <a:rPr lang="de-DE" b="1"/>
              <a:t>Heimgesetzgebung</a:t>
            </a:r>
            <a:r>
              <a:rPr lang="de-DE"/>
              <a:t>: seit 2007 Aufgabe der Bundesländer, enthält Regelungen zu Genehmigung, personelle, bauliche Ausstattung von Heimen und anderen Wohnformen für </a:t>
            </a:r>
            <a:r>
              <a:rPr lang="de-DE" sz="1200">
                <a:effectLst/>
                <a:latin typeface="Calibri" panose="020F0502020204030204" pitchFamily="34" charset="0"/>
                <a:ea typeface="Calibri" panose="020F0502020204030204" pitchFamily="34" charset="0"/>
                <a:cs typeface="Calibri" panose="020F0502020204030204" pitchFamily="34" charset="0"/>
              </a:rPr>
              <a:t>ältere, pflegebedürftige und behinderte Menschen</a:t>
            </a:r>
          </a:p>
          <a:p>
            <a:pPr marL="628650" lvl="1" indent="-171450">
              <a:buFontTx/>
              <a:buChar char="-"/>
            </a:pPr>
            <a:r>
              <a:rPr lang="de-DE" b="1" i="0">
                <a:solidFill>
                  <a:srgbClr val="210611"/>
                </a:solidFill>
                <a:effectLst/>
                <a:latin typeface="BundesSerifWeb"/>
              </a:rPr>
              <a:t>Gesetz zur Stärkung der Strukturen gegen sexuelle Gewalt an Kindern und Jugendlichen</a:t>
            </a:r>
            <a:endParaRPr lang="de-DE" sz="1200" b="0" i="0" baseline="0">
              <a:solidFill>
                <a:srgbClr val="210611"/>
              </a:solidFill>
              <a:effectLst/>
              <a:latin typeface="+mn-lt"/>
              <a:ea typeface="+mn-ea"/>
              <a:cs typeface="+mn-cs"/>
            </a:endParaRPr>
          </a:p>
          <a:p>
            <a:pPr marL="1085850" lvl="2" indent="-171450">
              <a:buFontTx/>
              <a:buChar char="-"/>
            </a:pPr>
            <a:r>
              <a:rPr lang="de-DE" sz="1800" b="1">
                <a:effectLst/>
                <a:latin typeface="Arial" panose="020B0604020202020204" pitchFamily="34" charset="0"/>
                <a:ea typeface="Times New Roman" panose="02020603050405020304" pitchFamily="18" charset="0"/>
                <a:cs typeface="Calibri" panose="020F0502020204030204" pitchFamily="34" charset="0"/>
              </a:rPr>
              <a:t>Stärkung zentraler Strukturen:</a:t>
            </a:r>
            <a:r>
              <a:rPr lang="de-DE" sz="1800">
                <a:effectLst/>
                <a:latin typeface="Arial" panose="020B0604020202020204" pitchFamily="34" charset="0"/>
                <a:ea typeface="Times New Roman" panose="02020603050405020304" pitchFamily="18" charset="0"/>
                <a:cs typeface="Calibri" panose="020F0502020204030204" pitchFamily="34" charset="0"/>
              </a:rPr>
              <a:t> Das Amt der oder des Unabhängigen Bundesbeauftragten, der Betroffenenrat und die Unabhängige Aufarbeitungskommission erhalten eine gesetzliche Grundlage und langfristige Absicherung. Der oder die Unabhängige Bundesbeauftragte werden zukünftig auf Vorschlag der Bundesregierung durch den Deutschen Bundestag gewählt.</a:t>
            </a:r>
            <a:endParaRPr lang="de-DE" sz="1800" b="0">
              <a:effectLst/>
              <a:latin typeface="Calibri" panose="020F0502020204030204" pitchFamily="34" charset="0"/>
              <a:ea typeface="Calibri" panose="020F0502020204030204" pitchFamily="34" charset="0"/>
              <a:cs typeface="Calibri" panose="020F0502020204030204" pitchFamily="34" charset="0"/>
            </a:endParaRPr>
          </a:p>
          <a:p>
            <a:pPr marL="1085850" lvl="2" indent="-171450">
              <a:buFontTx/>
              <a:buChar char="-"/>
            </a:pPr>
            <a:r>
              <a:rPr lang="de-DE" sz="1800" b="1">
                <a:effectLst/>
                <a:latin typeface="Arial" panose="020B0604020202020204" pitchFamily="34" charset="0"/>
                <a:ea typeface="Times New Roman" panose="02020603050405020304" pitchFamily="18" charset="0"/>
                <a:cs typeface="Calibri" panose="020F0502020204030204" pitchFamily="34" charset="0"/>
              </a:rPr>
              <a:t>Forschung und Berichtspflicht:</a:t>
            </a:r>
            <a:r>
              <a:rPr lang="de-DE" sz="1800">
                <a:effectLst/>
                <a:latin typeface="Arial" panose="020B0604020202020204" pitchFamily="34" charset="0"/>
                <a:ea typeface="Times New Roman" panose="02020603050405020304" pitchFamily="18" charset="0"/>
                <a:cs typeface="Calibri" panose="020F0502020204030204" pitchFamily="34" charset="0"/>
              </a:rPr>
              <a:t> Künftig legt die oder der Unabhängige Bundesbeauftragte regelmäßig Berichte über Ausmaß und Folgen sexueller Gewalt vor – gestützt auf ein neu einzurichtendes Zentrum für Forschung zu sexueller Gewalt an Kindern und Jugendlichen.</a:t>
            </a:r>
            <a:endParaRPr lang="de-DE" sz="1800" b="0">
              <a:effectLst/>
              <a:latin typeface="Calibri" panose="020F0502020204030204" pitchFamily="34" charset="0"/>
              <a:ea typeface="Calibri" panose="020F0502020204030204" pitchFamily="34" charset="0"/>
              <a:cs typeface="Calibri" panose="020F0502020204030204" pitchFamily="34" charset="0"/>
            </a:endParaRPr>
          </a:p>
          <a:p>
            <a:pPr marL="1085850" lvl="2" indent="-171450">
              <a:buFontTx/>
              <a:buChar char="-"/>
            </a:pPr>
            <a:r>
              <a:rPr lang="de-DE" sz="1800" b="1">
                <a:effectLst/>
                <a:latin typeface="Arial" panose="020B0604020202020204" pitchFamily="34" charset="0"/>
                <a:ea typeface="Times New Roman" panose="02020603050405020304" pitchFamily="18" charset="0"/>
                <a:cs typeface="Calibri" panose="020F0502020204030204" pitchFamily="34" charset="0"/>
              </a:rPr>
              <a:t>Beteiligung von Betroffenen:</a:t>
            </a:r>
            <a:r>
              <a:rPr lang="de-DE" sz="1800">
                <a:effectLst/>
                <a:latin typeface="Arial" panose="020B0604020202020204" pitchFamily="34" charset="0"/>
                <a:ea typeface="Times New Roman" panose="02020603050405020304" pitchFamily="18" charset="0"/>
                <a:cs typeface="Calibri" panose="020F0502020204030204" pitchFamily="34" charset="0"/>
              </a:rPr>
              <a:t> Der Betroffenenrat wird dauerhaft etabliert und soll die Perspektive von Betroffenen in politische Prozesse einbringen. Menschen, die in ihrer Kindheit oder Jugend sexuelle Gewalt oder Ausbeutung erlebt haben, sollen mitreden und mitgestalten können.</a:t>
            </a:r>
            <a:endParaRPr lang="de-DE" sz="1800" b="0">
              <a:effectLst/>
              <a:latin typeface="Calibri" panose="020F0502020204030204" pitchFamily="34" charset="0"/>
              <a:ea typeface="Calibri" panose="020F0502020204030204" pitchFamily="34" charset="0"/>
              <a:cs typeface="Calibri" panose="020F0502020204030204" pitchFamily="34" charset="0"/>
            </a:endParaRPr>
          </a:p>
          <a:p>
            <a:pPr marL="1085850" lvl="2" indent="-171450">
              <a:buFontTx/>
              <a:buChar char="-"/>
            </a:pPr>
            <a:r>
              <a:rPr lang="de-DE" sz="1800" b="1">
                <a:effectLst/>
                <a:latin typeface="Arial" panose="020B0604020202020204" pitchFamily="34" charset="0"/>
                <a:ea typeface="Times New Roman" panose="02020603050405020304" pitchFamily="18" charset="0"/>
                <a:cs typeface="Calibri" panose="020F0502020204030204" pitchFamily="34" charset="0"/>
              </a:rPr>
              <a:t>Aufarbeitung stärken:</a:t>
            </a:r>
            <a:r>
              <a:rPr lang="de-DE" sz="1800">
                <a:effectLst/>
                <a:latin typeface="Arial" panose="020B0604020202020204" pitchFamily="34" charset="0"/>
                <a:ea typeface="Times New Roman" panose="02020603050405020304" pitchFamily="18" charset="0"/>
                <a:cs typeface="Calibri" panose="020F0502020204030204" pitchFamily="34" charset="0"/>
              </a:rPr>
              <a:t> Die Unabhängige Aufarbeitungskommission wird gesetzlich verankert. Durch regelmäßige Berichte soll sie den Stand der Aufarbeitung zum Gegenstand der politischen und öffentlichen Diskussion machen sowie Handlungsbedarfe offenlegen. Beratungsangebote für die individuelle Aufarbeitung, verbesserte Akteneinsicht und wissenschaftliche Fallanalysen sollen helfen, strukturelle Fehler im Kinderschutz zu erkennen und zu vermeiden.</a:t>
            </a:r>
            <a:endParaRPr lang="de-DE" sz="1800" b="0">
              <a:effectLst/>
              <a:latin typeface="Calibri" panose="020F0502020204030204" pitchFamily="34" charset="0"/>
              <a:ea typeface="Calibri" panose="020F0502020204030204" pitchFamily="34" charset="0"/>
              <a:cs typeface="Calibri" panose="020F0502020204030204" pitchFamily="34" charset="0"/>
            </a:endParaRPr>
          </a:p>
          <a:p>
            <a:pPr marL="1085850" lvl="2" indent="-171450">
              <a:buFontTx/>
              <a:buChar char="-"/>
            </a:pPr>
            <a:r>
              <a:rPr lang="de-DE" sz="1800" b="1">
                <a:effectLst/>
                <a:latin typeface="Arial" panose="020B0604020202020204" pitchFamily="34" charset="0"/>
                <a:ea typeface="Times New Roman" panose="02020603050405020304" pitchFamily="18" charset="0"/>
                <a:cs typeface="Calibri" panose="020F0502020204030204" pitchFamily="34" charset="0"/>
              </a:rPr>
              <a:t>Mehr Prävention und Qualitätsentwicklung im Kinderschutz:</a:t>
            </a:r>
            <a:r>
              <a:rPr lang="de-DE" sz="1800">
                <a:effectLst/>
                <a:latin typeface="Arial" panose="020B0604020202020204" pitchFamily="34" charset="0"/>
                <a:ea typeface="Times New Roman" panose="02020603050405020304" pitchFamily="18" charset="0"/>
                <a:cs typeface="Calibri" panose="020F0502020204030204" pitchFamily="34" charset="0"/>
              </a:rPr>
              <a:t> Die Bundeszentrale für gesundheitliche Aufklärung (jetzt: Bundesinstitut für öffentliche Gesundheit) erhält erstmals einen gesetzlichen Auftrag zur Prävention sexuellen Kindesmissbrauchs. Schutzkonzepte werden verpflichtender Bestandteil der Kinder- und Jugendhilfe. Zusätzlich wird ein medizinisches Beratungsangebot zur Einschätzung von Kindeswohlgefährdung eingerichtet.</a:t>
            </a:r>
          </a:p>
          <a:p>
            <a:pPr marL="0" lvl="0" indent="0">
              <a:lnSpc>
                <a:spcPts val="1950"/>
              </a:lnSpc>
              <a:buSzPts val="1000"/>
              <a:buFont typeface="Symbol" panose="05050102010706020507" pitchFamily="18" charset="2"/>
              <a:buNone/>
              <a:tabLst>
                <a:tab pos="457200" algn="l"/>
              </a:tabLst>
            </a:pPr>
            <a:endParaRPr lang="de-DE" sz="1800">
              <a:effectLst/>
              <a:latin typeface="Arial" panose="020B0604020202020204" pitchFamily="34" charset="0"/>
              <a:ea typeface="Calibri" panose="020F0502020204030204" pitchFamily="34" charset="0"/>
              <a:cs typeface="Calibri" panose="020F0502020204030204" pitchFamily="34" charset="0"/>
            </a:endParaRPr>
          </a:p>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EB4DE-07E2-492B-B3A8-A06595F453A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76124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Verbrechen entstehen durch das </a:t>
            </a:r>
            <a:r>
              <a:rPr lang="de-DE" b="1"/>
              <a:t>Zusammenspiel von drei Faktoren</a:t>
            </a:r>
            <a:endParaRPr lang="de-DE"/>
          </a:p>
          <a:p>
            <a:pPr marL="171450" indent="-171450">
              <a:buFont typeface="Arial" panose="020B0604020202020204" pitchFamily="34" charset="0"/>
              <a:buChar char="•"/>
            </a:pPr>
            <a:r>
              <a:rPr lang="de-DE"/>
              <a:t>Motivation der Täterperson</a:t>
            </a:r>
          </a:p>
          <a:p>
            <a:pPr marL="171450" indent="-171450">
              <a:buFont typeface="Arial" panose="020B0604020202020204" pitchFamily="34" charset="0"/>
              <a:buChar char="•"/>
            </a:pPr>
            <a:r>
              <a:rPr lang="de-DE"/>
              <a:t>potentiell betroffene Person</a:t>
            </a:r>
          </a:p>
          <a:p>
            <a:pPr marL="171450" indent="-171450">
              <a:buFont typeface="Arial" panose="020B0604020202020204" pitchFamily="34" charset="0"/>
              <a:buChar char="•"/>
            </a:pPr>
            <a:r>
              <a:rPr lang="de-DE" b="1"/>
              <a:t>Gelegenheit / Situation</a:t>
            </a:r>
            <a:endParaRPr lang="de-DE"/>
          </a:p>
          <a:p>
            <a:r>
              <a:rPr lang="de-DE"/>
              <a:t>Alle drei Faktoren müssen </a:t>
            </a:r>
            <a:r>
              <a:rPr lang="de-DE" b="1"/>
              <a:t>gleichzeitig</a:t>
            </a:r>
            <a:r>
              <a:rPr lang="de-DE"/>
              <a:t> vorhanden sein</a:t>
            </a:r>
          </a:p>
          <a:p>
            <a:r>
              <a:rPr lang="de-DE"/>
              <a:t>Viele Taten werden durch </a:t>
            </a:r>
            <a:r>
              <a:rPr lang="de-DE" b="1"/>
              <a:t>günstige Situationen</a:t>
            </a:r>
            <a:r>
              <a:rPr lang="de-DE"/>
              <a:t> ermöglicht</a:t>
            </a:r>
          </a:p>
          <a:p>
            <a:r>
              <a:rPr lang="de-DE" b="1"/>
              <a:t>Situationsprävention</a:t>
            </a:r>
            <a:r>
              <a:rPr lang="de-DE"/>
              <a:t> setzt genau hier an</a:t>
            </a:r>
          </a:p>
          <a:p>
            <a:r>
              <a:rPr lang="de-DE"/>
              <a:t>Ziel: riskante Situationen </a:t>
            </a:r>
            <a:r>
              <a:rPr lang="de-DE" b="1"/>
              <a:t>erkennen, verändern oder vermeiden</a:t>
            </a:r>
            <a:endParaRPr lang="de-DE"/>
          </a:p>
          <a:p>
            <a:r>
              <a:rPr lang="de-DE"/>
              <a:t>Auch das </a:t>
            </a:r>
            <a:r>
              <a:rPr lang="de-DE" b="1"/>
              <a:t>Umfeld trägt Verantwortung</a:t>
            </a:r>
            <a:endParaRPr lang="de-DE"/>
          </a:p>
          <a:p>
            <a:r>
              <a:rPr lang="de-DE"/>
              <a:t>Schutz vor Gewalt geht </a:t>
            </a:r>
            <a:r>
              <a:rPr lang="de-DE" b="1"/>
              <a:t>uns alle an</a:t>
            </a:r>
            <a:endParaRPr lang="de-DE"/>
          </a:p>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EB4DE-07E2-492B-B3A8-A06595F453A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559268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a:t>Risikoanalyse ist zentral</a:t>
            </a:r>
            <a:r>
              <a:rPr lang="de-DE"/>
              <a:t> für Prävention</a:t>
            </a:r>
          </a:p>
          <a:p>
            <a:r>
              <a:rPr lang="de-DE"/>
              <a:t>Verhaltenskodex, Beschwerdewege und Interventionspläne funktionieren </a:t>
            </a:r>
            <a:r>
              <a:rPr lang="de-DE" b="1"/>
              <a:t>nur bei kritischer Selbst- und Umfeldreflexion</a:t>
            </a:r>
            <a:endParaRPr lang="de-DE"/>
          </a:p>
          <a:p>
            <a:r>
              <a:rPr lang="de-DE"/>
              <a:t>Nur so lassen sich </a:t>
            </a:r>
            <a:r>
              <a:rPr lang="de-DE" b="1"/>
              <a:t>praktische Lücken erkennen, </a:t>
            </a:r>
            <a:r>
              <a:rPr lang="de-DE" b="0"/>
              <a:t>d</a:t>
            </a:r>
            <a:r>
              <a:rPr lang="de-DE"/>
              <a:t>adurch kann der </a:t>
            </a:r>
            <a:r>
              <a:rPr lang="de-DE" b="1"/>
              <a:t>Verhaltenskodex passgenau</a:t>
            </a:r>
            <a:r>
              <a:rPr lang="de-DE"/>
              <a:t> formuliert werden</a:t>
            </a:r>
          </a:p>
          <a:p>
            <a:r>
              <a:rPr lang="de-DE"/>
              <a:t>Ziel: </a:t>
            </a:r>
            <a:r>
              <a:rPr lang="de-DE" b="1"/>
              <a:t>Sicherheit für alle Beteiligten</a:t>
            </a:r>
            <a:endParaRPr lang="de-DE"/>
          </a:p>
          <a:p>
            <a:r>
              <a:rPr lang="de-DE" b="1"/>
              <a:t>Keine Standardlösung</a:t>
            </a:r>
            <a:r>
              <a:rPr lang="de-DE"/>
              <a:t> möglich, gerade aufgrund der komplexen Phänomene</a:t>
            </a:r>
          </a:p>
          <a:p>
            <a:r>
              <a:rPr lang="de-DE"/>
              <a:t>Wichtig: </a:t>
            </a:r>
            <a:r>
              <a:rPr lang="de-DE" b="1"/>
              <a:t>regelmäßig einen Schritt zurücktreten</a:t>
            </a:r>
            <a:endParaRPr lang="de-DE"/>
          </a:p>
          <a:p>
            <a:r>
              <a:rPr lang="de-DE"/>
              <a:t>Organisation, Abläufe und eigenes Verhalten aus </a:t>
            </a:r>
            <a:r>
              <a:rPr lang="de-DE" b="1"/>
              <a:t>Außen- bzw. Täterperspektive</a:t>
            </a:r>
            <a:r>
              <a:rPr lang="de-DE"/>
              <a:t> betrachten</a:t>
            </a:r>
          </a:p>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EB4DE-07E2-492B-B3A8-A06595F453A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74075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a:t>Pluralistische Ignoranz</a:t>
            </a:r>
            <a:endParaRPr lang="de-DE"/>
          </a:p>
          <a:p>
            <a:pPr marL="171450" indent="-171450">
              <a:buFont typeface="Arial" panose="020B0604020202020204" pitchFamily="34" charset="0"/>
              <a:buChar char="•"/>
            </a:pPr>
            <a:r>
              <a:rPr lang="de-DE"/>
              <a:t>Menschliche Tendenz, sich in </a:t>
            </a:r>
            <a:r>
              <a:rPr lang="de-DE" b="1"/>
              <a:t>unklaren Situationen</a:t>
            </a:r>
            <a:r>
              <a:rPr lang="de-DE"/>
              <a:t> am Verhalten oder den Meinungen anderer zu orientieren</a:t>
            </a:r>
          </a:p>
          <a:p>
            <a:pPr marL="171450" indent="-171450">
              <a:buFont typeface="Arial" panose="020B0604020202020204" pitchFamily="34" charset="0"/>
              <a:buChar char="•"/>
            </a:pPr>
            <a:r>
              <a:rPr lang="de-DE"/>
              <a:t>Situation wird als </a:t>
            </a:r>
            <a:r>
              <a:rPr lang="de-DE" b="1"/>
              <a:t>weniger schwerwiegend interpretiert</a:t>
            </a:r>
            <a:endParaRPr lang="de-DE"/>
          </a:p>
          <a:p>
            <a:pPr marL="171450" indent="-171450">
              <a:buFont typeface="Arial" panose="020B0604020202020204" pitchFamily="34" charset="0"/>
              <a:buChar char="•"/>
            </a:pPr>
            <a:r>
              <a:rPr lang="de-DE"/>
              <a:t>Handeln erscheint </a:t>
            </a:r>
            <a:r>
              <a:rPr lang="de-DE" b="1"/>
              <a:t>nicht nötig</a:t>
            </a:r>
            <a:r>
              <a:rPr lang="de-DE"/>
              <a:t>, beeinflusst durch Reaktionen anderer Beobachter (Kollegen, Leitung)</a:t>
            </a:r>
          </a:p>
          <a:p>
            <a:r>
              <a:rPr lang="de-DE" b="1"/>
              <a:t>Verantwortungsdiffusion</a:t>
            </a:r>
            <a:endParaRPr lang="de-DE"/>
          </a:p>
          <a:p>
            <a:pPr marL="171450" indent="-171450">
              <a:buFont typeface="Arial" panose="020B0604020202020204" pitchFamily="34" charset="0"/>
              <a:buChar char="•"/>
            </a:pPr>
            <a:r>
              <a:rPr lang="de-DE"/>
              <a:t>Wahrscheinlichkeit zu helfen </a:t>
            </a:r>
            <a:r>
              <a:rPr lang="de-DE" b="1"/>
              <a:t>nimmt mit Gruppengröße ab</a:t>
            </a:r>
            <a:endParaRPr lang="de-DE"/>
          </a:p>
          <a:p>
            <a:pPr marL="171450" indent="-171450">
              <a:buFont typeface="Arial" panose="020B0604020202020204" pitchFamily="34" charset="0"/>
              <a:buChar char="•"/>
            </a:pPr>
            <a:r>
              <a:rPr lang="de-DE"/>
              <a:t>Selbst zugeschriebene Verantwortung beeinflusst Handeln</a:t>
            </a:r>
          </a:p>
          <a:p>
            <a:pPr marL="171450" indent="-171450">
              <a:buFont typeface="Arial" panose="020B0604020202020204" pitchFamily="34" charset="0"/>
              <a:buChar char="•"/>
            </a:pPr>
            <a:r>
              <a:rPr lang="de-DE"/>
              <a:t>Typisches Denken: „Warum sollte ICH helfen, wenn es auch andere tun könnten?“</a:t>
            </a:r>
          </a:p>
          <a:p>
            <a:r>
              <a:rPr lang="de-DE" b="1"/>
              <a:t>Kompetenzmangel</a:t>
            </a:r>
            <a:endParaRPr lang="de-DE"/>
          </a:p>
          <a:p>
            <a:pPr marL="171450" indent="-171450">
              <a:buFont typeface="Arial" panose="020B0604020202020204" pitchFamily="34" charset="0"/>
              <a:buChar char="•"/>
            </a:pPr>
            <a:r>
              <a:rPr lang="de-DE"/>
              <a:t>Nicht nur </a:t>
            </a:r>
            <a:r>
              <a:rPr lang="de-DE" b="1"/>
              <a:t>Bereitschaft</a:t>
            </a:r>
            <a:r>
              <a:rPr lang="de-DE"/>
              <a:t>, sondern auch </a:t>
            </a:r>
            <a:r>
              <a:rPr lang="de-DE" b="1"/>
              <a:t>Fähigkeit</a:t>
            </a:r>
            <a:r>
              <a:rPr lang="de-DE"/>
              <a:t> zählt</a:t>
            </a:r>
          </a:p>
          <a:p>
            <a:pPr marL="171450" indent="-171450">
              <a:buFont typeface="Arial" panose="020B0604020202020204" pitchFamily="34" charset="0"/>
              <a:buChar char="•"/>
            </a:pPr>
            <a:r>
              <a:rPr lang="de-DE"/>
              <a:t>Frage: „Traue ich mir zu, dass mein Handeln wirksam ist?“</a:t>
            </a:r>
          </a:p>
          <a:p>
            <a:r>
              <a:rPr lang="de-DE" b="1"/>
              <a:t>Soziale Hemmung / Gruppenregeln</a:t>
            </a:r>
            <a:endParaRPr lang="de-DE"/>
          </a:p>
          <a:p>
            <a:pPr marL="171450" indent="-171450">
              <a:buFont typeface="Arial" panose="020B0604020202020204" pitchFamily="34" charset="0"/>
              <a:buChar char="•"/>
            </a:pPr>
            <a:r>
              <a:rPr lang="de-DE" b="1"/>
              <a:t>Konformitätsdruck</a:t>
            </a:r>
            <a:r>
              <a:rPr lang="de-DE"/>
              <a:t> beeinflusst Urteile stark</a:t>
            </a:r>
          </a:p>
          <a:p>
            <a:pPr marL="171450" indent="-171450">
              <a:buFont typeface="Arial" panose="020B0604020202020204" pitchFamily="34" charset="0"/>
              <a:buChar char="•"/>
            </a:pPr>
            <a:r>
              <a:rPr lang="de-DE"/>
              <a:t>Bedürfnis nach </a:t>
            </a:r>
            <a:r>
              <a:rPr lang="de-DE" b="1"/>
              <a:t>Zugehörigkeit</a:t>
            </a:r>
            <a:r>
              <a:rPr lang="de-DE"/>
              <a:t> kann individuelles Handeln hemmen</a:t>
            </a:r>
          </a:p>
          <a:p>
            <a:pPr marL="171450" indent="-171450">
              <a:buFont typeface="Arial" panose="020B0604020202020204" pitchFamily="34" charset="0"/>
              <a:buChar char="•"/>
            </a:pPr>
            <a:r>
              <a:rPr lang="de-DE"/>
              <a:t>Gruppennormen prägen, was als </a:t>
            </a:r>
            <a:r>
              <a:rPr lang="de-DE" b="1"/>
              <a:t>akzeptables Verhalten</a:t>
            </a:r>
            <a:r>
              <a:rPr lang="de-DE"/>
              <a:t> gilt</a:t>
            </a:r>
          </a:p>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EB4DE-07E2-492B-B3A8-A06595F453A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49404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Metaplankarte an TN austeilen, jeder soll 2-3 Punkte notieren, danach teilen, wer will </a:t>
            </a:r>
          </a:p>
          <a:p>
            <a:endParaRPr lang="de-DE" dirty="0"/>
          </a:p>
          <a:p>
            <a:r>
              <a:rPr lang="de-DE" dirty="0"/>
              <a:t>Was kann ich tun (persönliche Ebene)?</a:t>
            </a:r>
          </a:p>
          <a:p>
            <a:pPr marL="171450" indent="-171450">
              <a:buFont typeface="Arial" panose="020B0604020202020204" pitchFamily="34" charset="0"/>
              <a:buChar char="•"/>
            </a:pPr>
            <a:r>
              <a:rPr lang="de-DE" dirty="0"/>
              <a:t>Fortbilden/ informieren</a:t>
            </a:r>
          </a:p>
          <a:p>
            <a:pPr marL="171450" indent="-171450">
              <a:buFont typeface="Arial" panose="020B0604020202020204" pitchFamily="34" charset="0"/>
              <a:buChar char="•"/>
            </a:pPr>
            <a:r>
              <a:rPr lang="de-DE" dirty="0"/>
              <a:t>Klare Haltung gegenüber sexualisierter Gewalt und offenes Ansprechen</a:t>
            </a:r>
          </a:p>
          <a:p>
            <a:pPr marL="171450" indent="-171450">
              <a:buFont typeface="Arial" panose="020B0604020202020204" pitchFamily="34" charset="0"/>
              <a:buChar char="•"/>
            </a:pPr>
            <a:r>
              <a:rPr lang="de-DE" dirty="0"/>
              <a:t>Ansprechen von schwierigen Themen</a:t>
            </a:r>
          </a:p>
          <a:p>
            <a:pPr marL="171450" indent="-171450">
              <a:buFont typeface="Arial" panose="020B0604020202020204" pitchFamily="34" charset="0"/>
              <a:buChar char="•"/>
            </a:pPr>
            <a:r>
              <a:rPr lang="de-DE" dirty="0"/>
              <a:t>Zur Entwicklung klarer Strukturen in Institution beitragen</a:t>
            </a:r>
          </a:p>
          <a:p>
            <a:pPr marL="171450" indent="-171450">
              <a:buFont typeface="Arial" panose="020B0604020202020204" pitchFamily="34" charset="0"/>
              <a:buChar char="•"/>
            </a:pPr>
            <a:r>
              <a:rPr lang="de-DE" dirty="0"/>
              <a:t>Rechte der Schutzbefohlenen stärken</a:t>
            </a:r>
          </a:p>
          <a:p>
            <a:pPr marL="171450" indent="-171450">
              <a:buFont typeface="Arial" panose="020B0604020202020204" pitchFamily="34" charset="0"/>
              <a:buChar char="•"/>
            </a:pPr>
            <a:r>
              <a:rPr lang="de-DE" dirty="0"/>
              <a:t>Achtsamer werden und versuchen, „mehr wahrzunehmen“</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EB4DE-07E2-492B-B3A8-A06595F453A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41947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a:solidFill>
                  <a:schemeClr val="tx1"/>
                </a:solidFill>
                <a:effectLst/>
                <a:latin typeface="+mn-lt"/>
                <a:ea typeface="+mn-ea"/>
                <a:cs typeface="+mn-cs"/>
              </a:rPr>
              <a:t>warum ist es wichtig besonnen zu handeln uns sich an die Pläne zu halten? Denn aus Aktionismus kann es auch nachteilig für die Betroffene Person aus</a:t>
            </a:r>
          </a:p>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EB4DE-07E2-492B-B3A8-A06595F453A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483284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Hier Verweis auf Institution</a:t>
            </a:r>
          </a:p>
          <a:p>
            <a:r>
              <a:rPr lang="de-DE"/>
              <a:t>Wenn Sie über den Interventionsplan bescheid wissen, gilt es hier die internen Regelungen anzupassen</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EB4DE-07E2-492B-B3A8-A06595F453A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19498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Ebene Deutsche Bischofskonferenz gilt für alle Diözesen: diese setzen dann die allgemeingültige Ordnung und Rahmenordnung in ihrer jeweiligen Diözese in Kraft</a:t>
            </a:r>
          </a:p>
          <a:p>
            <a:endParaRPr lang="de-DE"/>
          </a:p>
          <a:p>
            <a:r>
              <a:rPr lang="de-DE"/>
              <a:t>In Trier sind beide in Kraft und ergänzt durch die Ausführungsbestimmungen (</a:t>
            </a:r>
            <a:r>
              <a:rPr lang="de-DE" err="1"/>
              <a:t>Kirchl</a:t>
            </a:r>
            <a:r>
              <a:rPr lang="de-DE"/>
              <a:t>. Amtsblatt 08/21)</a:t>
            </a:r>
          </a:p>
          <a:p>
            <a:r>
              <a:rPr lang="de-DE"/>
              <a:t>Hier wird geregelt, dass alle Ehren- und Hauptamtlichen, die mit der zu schützenden Zielgruppe arbeiten, zu einer Präventionsschulung verpflichtet sind (</a:t>
            </a:r>
            <a:r>
              <a:rPr lang="de-DE">
                <a:sym typeface="Wingdings" panose="05000000000000000000" pitchFamily="2" charset="2"/>
              </a:rPr>
              <a:t> Warum sind wir heute hier?)</a:t>
            </a:r>
          </a:p>
          <a:p>
            <a:endParaRPr lang="de-DE">
              <a:sym typeface="Wingdings" panose="05000000000000000000" pitchFamily="2" charset="2"/>
            </a:endParaRPr>
          </a:p>
          <a:p>
            <a:r>
              <a:rPr lang="de-DE">
                <a:sym typeface="Wingdings" panose="05000000000000000000" pitchFamily="2" charset="2"/>
              </a:rPr>
              <a:t>Wichtig: Die Ordnung (Intervention) steht nicht im Gegensatz zum staatlichen Recht, sondern ist „Zusatzregelung“. Kirchenrecht kann aber schon greifen, wo strafrechtlich keine Verfolgung möglich ist.</a:t>
            </a:r>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EB4DE-07E2-492B-B3A8-A06595F453A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26667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Aktuelle Zahlen kommen immer Mitte des Folgejahres raus</a:t>
            </a:r>
          </a:p>
          <a:p>
            <a:endParaRPr lang="de-DE"/>
          </a:p>
          <a:p>
            <a:r>
              <a:rPr lang="de-DE"/>
              <a:t>Vergleich zu 2023:</a:t>
            </a:r>
          </a:p>
          <a:p>
            <a:r>
              <a:rPr lang="de-DE" sz="1200"/>
              <a:t>Betroffene Kinder und Jugendliche gleichbleibend</a:t>
            </a:r>
          </a:p>
          <a:p>
            <a:r>
              <a:rPr lang="de-DE" sz="1200"/>
              <a:t>Anstieg Schutzbefohlene um 200 Betroffene</a:t>
            </a:r>
          </a:p>
          <a:p>
            <a:r>
              <a:rPr lang="de-DE" sz="1200"/>
              <a:t>Etwa 10.000 Fälle weniger Kinderpornografie</a:t>
            </a:r>
            <a:endParaRPr lang="de-DE" sz="1200">
              <a:sym typeface="Wingdings" panose="05000000000000000000" pitchFamily="2" charset="2"/>
            </a:endParaRPr>
          </a:p>
          <a:p>
            <a:r>
              <a:rPr lang="de-DE" sz="1200">
                <a:sym typeface="Wingdings" panose="05000000000000000000" pitchFamily="2" charset="2"/>
              </a:rPr>
              <a:t>Jugendpornografie etwa gleichbleibend (leichter Anstieg)</a:t>
            </a:r>
            <a:endParaRPr lang="de-DE" sz="1200"/>
          </a:p>
          <a:p>
            <a:endParaRPr lang="de-DE"/>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a:solidFill>
                  <a:schemeClr val="tx1"/>
                </a:solidFill>
                <a:latin typeface="+mn-lt"/>
                <a:ea typeface="+mn-ea"/>
                <a:cs typeface="+mn-cs"/>
              </a:rPr>
              <a:t>Jedes 8-te Kind ist jünger als 6 Jahre</a:t>
            </a:r>
            <a:endParaRPr lang="de-DE" sz="1200" kern="1200">
              <a:solidFill>
                <a:schemeClr val="tx1"/>
              </a:solidFill>
              <a:latin typeface="+mn-lt"/>
              <a:ea typeface="+mn-ea"/>
              <a:cs typeface="+mn-cs"/>
              <a:sym typeface="Wingdings" panose="05000000000000000000" pitchFamily="2" charset="2"/>
            </a:endParaRPr>
          </a:p>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EB4DE-07E2-492B-B3A8-A06595F453A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45375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EB4DE-07E2-492B-B3A8-A06595F453A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05683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Untersucht wurden </a:t>
            </a:r>
            <a:r>
              <a:rPr lang="de-DE" b="1"/>
              <a:t>ausschließlich Archive der Diözesen</a:t>
            </a:r>
            <a:endParaRPr lang="de-DE"/>
          </a:p>
          <a:p>
            <a:r>
              <a:rPr lang="de-DE" b="1"/>
              <a:t>Nicht berücksichtigt</a:t>
            </a:r>
            <a:r>
              <a:rPr lang="de-DE"/>
              <a:t>:</a:t>
            </a:r>
          </a:p>
          <a:p>
            <a:pPr lvl="1"/>
            <a:r>
              <a:rPr lang="de-DE"/>
              <a:t>Archive der Orden</a:t>
            </a:r>
          </a:p>
          <a:p>
            <a:pPr lvl="1"/>
            <a:r>
              <a:rPr lang="de-DE"/>
              <a:t>Archive der Caritasverbände</a:t>
            </a:r>
          </a:p>
          <a:p>
            <a:pPr lvl="1"/>
            <a:r>
              <a:rPr lang="de-DE"/>
              <a:t>Archive katholischer Verbände</a:t>
            </a:r>
          </a:p>
          <a:p>
            <a:r>
              <a:rPr lang="de-DE"/>
              <a:t>Ergebnisse zeigen: sexueller Missbrauch ist </a:t>
            </a:r>
            <a:r>
              <a:rPr lang="de-DE" b="1"/>
              <a:t>kein Einzelfehlverhalten</a:t>
            </a:r>
            <a:r>
              <a:rPr lang="de-DE"/>
              <a:t>, sondern auch </a:t>
            </a:r>
            <a:r>
              <a:rPr lang="de-DE" b="1"/>
              <a:t>strukturell bedingt</a:t>
            </a:r>
            <a:endParaRPr lang="de-DE"/>
          </a:p>
          <a:p>
            <a:r>
              <a:rPr lang="de-DE"/>
              <a:t>Kirchenspezifische </a:t>
            </a:r>
            <a:r>
              <a:rPr lang="de-DE" b="1"/>
              <a:t>Risikofaktoren und Strukturen</a:t>
            </a:r>
            <a:r>
              <a:rPr lang="de-DE"/>
              <a:t> können Missbrauch begünstigen</a:t>
            </a:r>
          </a:p>
          <a:p>
            <a:r>
              <a:rPr lang="de-DE"/>
              <a:t>Diese Strukturen erschweren teilweise auch </a:t>
            </a:r>
            <a:r>
              <a:rPr lang="de-DE" b="1"/>
              <a:t>Prävention und Aufarbeitung</a:t>
            </a:r>
          </a:p>
          <a:p>
            <a:endParaRPr lang="de-DE"/>
          </a:p>
          <a:p>
            <a:r>
              <a:rPr lang="de-DE" b="1"/>
              <a:t>MHG-Studie – Untersuchungszeitraum:</a:t>
            </a:r>
            <a:endParaRPr lang="de-DE"/>
          </a:p>
          <a:p>
            <a:r>
              <a:rPr lang="de-DE"/>
              <a:t>1946–2015: </a:t>
            </a:r>
            <a:r>
              <a:rPr lang="de-DE" b="1"/>
              <a:t>10 Bistümer</a:t>
            </a:r>
            <a:endParaRPr lang="de-DE"/>
          </a:p>
          <a:p>
            <a:r>
              <a:rPr lang="de-DE"/>
              <a:t>2000–2015: </a:t>
            </a:r>
            <a:r>
              <a:rPr lang="de-DE" b="1"/>
              <a:t>17 Bistümer</a:t>
            </a:r>
            <a:endParaRPr lang="de-DE"/>
          </a:p>
          <a:p>
            <a:r>
              <a:rPr lang="de-DE"/>
              <a:t>Genannte Zahlen beziehen sich auf den </a:t>
            </a:r>
            <a:r>
              <a:rPr lang="de-DE" b="1"/>
              <a:t>Stand 2015</a:t>
            </a:r>
            <a:endParaRPr lang="de-DE"/>
          </a:p>
          <a:p>
            <a:r>
              <a:rPr lang="de-DE"/>
              <a:t>Einzelne Forschungsteile endeten bereits </a:t>
            </a:r>
            <a:r>
              <a:rPr lang="de-DE" b="1"/>
              <a:t>2014</a:t>
            </a:r>
            <a:endParaRPr lang="de-DE"/>
          </a:p>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EB4DE-07E2-492B-B3A8-A06595F453A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334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Achtung: Zeitraum der Studie beachten. Heute ist Sexualität und die Auseinandersetzung damit Bestandteil der Priesterausbildung</a:t>
            </a:r>
          </a:p>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EB4DE-07E2-492B-B3A8-A06595F453A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05246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Der Mangel an professionellen Instrumenten der Führung (z.B. Akten), die Diffusion von Rollen (Vorgesetzter / Seelsorge), der Vorrang des Vermeidens von Ärgernis für die Institution vor dem Schutz der Anvertrauten begünstigt Täter</a:t>
            </a:r>
          </a:p>
          <a:p>
            <a:r>
              <a:rPr lang="de-DE"/>
              <a:t>Nicht nur MA werden geschult,</a:t>
            </a:r>
            <a:r>
              <a:rPr lang="de-DE" baseline="0"/>
              <a:t> sondern auch Leitungspersonen nochmal extra. Diese müssen wissen was die nächsten Schritte sind!</a:t>
            </a:r>
            <a:endParaRPr lang="de-DE"/>
          </a:p>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EB4DE-07E2-492B-B3A8-A06595F453A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16064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Deshalb treten Menschen aus der Kirche aus. Sie machen die Institution Kirche verantwortlich, nicht eine Person. Deshalb entscheidet es sich auch daran, also an den Schutzkonzepten, an der Prävention, ob Menschen wieder Vertrauen in die Institution bekommen</a:t>
            </a:r>
          </a:p>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EB4DE-07E2-492B-B3A8-A06595F453A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97616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svg"/><Relationship Id="rId4" Type="http://schemas.openxmlformats.org/officeDocument/2006/relationships/image" Target="../media/image5.svg"/></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4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7.jpe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46.svg"/><Relationship Id="rId7" Type="http://schemas.openxmlformats.org/officeDocument/2006/relationships/image" Target="../media/image50.sv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49.svg"/><Relationship Id="rId5" Type="http://schemas.openxmlformats.org/officeDocument/2006/relationships/image" Target="../media/image48.svg"/><Relationship Id="rId4" Type="http://schemas.openxmlformats.org/officeDocument/2006/relationships/image" Target="../media/image47.svg"/></Relationships>
</file>

<file path=ppt/slides/_rels/slide5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7.jpeg"/><Relationship Id="rId7"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7.svg"/></Relationships>
</file>

<file path=ppt/slides/_rels/slide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62.svg"/><Relationship Id="rId5" Type="http://schemas.openxmlformats.org/officeDocument/2006/relationships/image" Target="../media/image61.svg"/><Relationship Id="rId4" Type="http://schemas.openxmlformats.org/officeDocument/2006/relationships/image" Target="../media/image60.svg"/></Relationships>
</file>

<file path=ppt/slides/_rels/slide59.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62.sv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61.svg"/><Relationship Id="rId5" Type="http://schemas.openxmlformats.org/officeDocument/2006/relationships/image" Target="../media/image60.svg"/><Relationship Id="rId4" Type="http://schemas.openxmlformats.org/officeDocument/2006/relationships/image" Target="../media/image59.sv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4.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svg"/><Relationship Id="rId4" Type="http://schemas.openxmlformats.org/officeDocument/2006/relationships/image" Target="../media/image11.svg"/></Relationships>
</file>

<file path=ppt/slides/_rels/slide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C9F1A"/>
        </a:solidFill>
        <a:effectLst/>
      </p:bgPr>
    </p:bg>
    <p:spTree>
      <p:nvGrpSpPr>
        <p:cNvPr id="1" name=""/>
        <p:cNvGrpSpPr/>
        <p:nvPr/>
      </p:nvGrpSpPr>
      <p:grpSpPr>
        <a:xfrm>
          <a:off x="0" y="0"/>
          <a:ext cx="0" cy="0"/>
          <a:chOff x="0" y="0"/>
          <a:chExt cx="0" cy="0"/>
        </a:xfrm>
      </p:grpSpPr>
      <p:grpSp>
        <p:nvGrpSpPr>
          <p:cNvPr id="2" name="Group 2"/>
          <p:cNvGrpSpPr/>
          <p:nvPr/>
        </p:nvGrpSpPr>
        <p:grpSpPr>
          <a:xfrm>
            <a:off x="6713380" y="0"/>
            <a:ext cx="11574620" cy="10287000"/>
            <a:chOff x="0" y="0"/>
            <a:chExt cx="1793212" cy="1593725"/>
          </a:xfrm>
        </p:grpSpPr>
        <p:sp>
          <p:nvSpPr>
            <p:cNvPr id="3" name="Freeform 3"/>
            <p:cNvSpPr/>
            <p:nvPr/>
          </p:nvSpPr>
          <p:spPr>
            <a:xfrm>
              <a:off x="0" y="0"/>
              <a:ext cx="1793212" cy="1593725"/>
            </a:xfrm>
            <a:custGeom>
              <a:avLst/>
              <a:gdLst/>
              <a:ahLst/>
              <a:cxnLst/>
              <a:rect l="l" t="t" r="r" b="b"/>
              <a:pathLst>
                <a:path w="1793212" h="1593725">
                  <a:moveTo>
                    <a:pt x="0" y="0"/>
                  </a:moveTo>
                  <a:lnTo>
                    <a:pt x="1793212" y="0"/>
                  </a:lnTo>
                  <a:lnTo>
                    <a:pt x="1793212" y="1593725"/>
                  </a:lnTo>
                  <a:lnTo>
                    <a:pt x="0" y="1593725"/>
                  </a:lnTo>
                  <a:close/>
                </a:path>
              </a:pathLst>
            </a:custGeom>
            <a:solidFill>
              <a:srgbClr val="FFFFFF"/>
            </a:solidFill>
            <a:ln w="12700">
              <a:noFill/>
            </a:ln>
          </p:spPr>
          <p:txBody>
            <a:bodyPr/>
            <a:lstStyle/>
            <a:p>
              <a:endParaRPr lang="de-DE"/>
            </a:p>
          </p:txBody>
        </p:sp>
      </p:grpSp>
      <p:grpSp>
        <p:nvGrpSpPr>
          <p:cNvPr id="4" name="Group 4"/>
          <p:cNvGrpSpPr/>
          <p:nvPr/>
        </p:nvGrpSpPr>
        <p:grpSpPr>
          <a:xfrm>
            <a:off x="1567224" y="2284424"/>
            <a:ext cx="6178449" cy="5565162"/>
            <a:chOff x="0" y="0"/>
            <a:chExt cx="957203" cy="862189"/>
          </a:xfrm>
        </p:grpSpPr>
        <p:sp>
          <p:nvSpPr>
            <p:cNvPr id="5" name="Freeform 5"/>
            <p:cNvSpPr/>
            <p:nvPr/>
          </p:nvSpPr>
          <p:spPr>
            <a:xfrm>
              <a:off x="0" y="0"/>
              <a:ext cx="957203" cy="862189"/>
            </a:xfrm>
            <a:custGeom>
              <a:avLst/>
              <a:gdLst/>
              <a:ahLst/>
              <a:cxnLst/>
              <a:rect l="l" t="t" r="r" b="b"/>
              <a:pathLst>
                <a:path w="957203" h="862189">
                  <a:moveTo>
                    <a:pt x="11277" y="0"/>
                  </a:moveTo>
                  <a:lnTo>
                    <a:pt x="945926" y="0"/>
                  </a:lnTo>
                  <a:cubicBezTo>
                    <a:pt x="948917" y="0"/>
                    <a:pt x="951785" y="1188"/>
                    <a:pt x="953900" y="3303"/>
                  </a:cubicBezTo>
                  <a:cubicBezTo>
                    <a:pt x="956015" y="5418"/>
                    <a:pt x="957203" y="8287"/>
                    <a:pt x="957203" y="11277"/>
                  </a:cubicBezTo>
                  <a:lnTo>
                    <a:pt x="957203" y="850912"/>
                  </a:lnTo>
                  <a:cubicBezTo>
                    <a:pt x="957203" y="853903"/>
                    <a:pt x="956015" y="856771"/>
                    <a:pt x="953900" y="858886"/>
                  </a:cubicBezTo>
                  <a:cubicBezTo>
                    <a:pt x="951785" y="861001"/>
                    <a:pt x="948917" y="862189"/>
                    <a:pt x="945926" y="862189"/>
                  </a:cubicBezTo>
                  <a:lnTo>
                    <a:pt x="11277" y="862189"/>
                  </a:lnTo>
                  <a:cubicBezTo>
                    <a:pt x="8287" y="862189"/>
                    <a:pt x="5418" y="861001"/>
                    <a:pt x="3303" y="858886"/>
                  </a:cubicBezTo>
                  <a:cubicBezTo>
                    <a:pt x="1188" y="856771"/>
                    <a:pt x="0" y="853903"/>
                    <a:pt x="0" y="850912"/>
                  </a:cubicBezTo>
                  <a:lnTo>
                    <a:pt x="0" y="11277"/>
                  </a:lnTo>
                  <a:cubicBezTo>
                    <a:pt x="0" y="8287"/>
                    <a:pt x="1188" y="5418"/>
                    <a:pt x="3303" y="3303"/>
                  </a:cubicBezTo>
                  <a:cubicBezTo>
                    <a:pt x="5418" y="1188"/>
                    <a:pt x="8287" y="0"/>
                    <a:pt x="11277" y="0"/>
                  </a:cubicBezTo>
                  <a:close/>
                </a:path>
              </a:pathLst>
            </a:custGeom>
            <a:blipFill>
              <a:blip r:embed="rId2"/>
              <a:stretch>
                <a:fillRect t="-18862" r="-42751"/>
              </a:stretch>
            </a:blipFill>
          </p:spPr>
          <p:txBody>
            <a:bodyPr/>
            <a:lstStyle/>
            <a:p>
              <a:endParaRPr lang="de-DE"/>
            </a:p>
          </p:txBody>
        </p:sp>
      </p:grpSp>
      <p:sp>
        <p:nvSpPr>
          <p:cNvPr id="6" name="TextBox 6"/>
          <p:cNvSpPr txBox="1"/>
          <p:nvPr/>
        </p:nvSpPr>
        <p:spPr>
          <a:xfrm>
            <a:off x="8388373" y="1912165"/>
            <a:ext cx="9021562" cy="3231335"/>
          </a:xfrm>
          <a:prstGeom prst="rect">
            <a:avLst/>
          </a:prstGeom>
        </p:spPr>
        <p:txBody>
          <a:bodyPr lIns="0" tIns="0" rIns="0" bIns="0" rtlCol="0" anchor="t">
            <a:spAutoFit/>
          </a:bodyPr>
          <a:lstStyle/>
          <a:p>
            <a:pPr algn="ctr">
              <a:lnSpc>
                <a:spcPts val="6326"/>
              </a:lnSpc>
            </a:pPr>
            <a:r>
              <a:rPr lang="en-US" sz="5912" b="1">
                <a:solidFill>
                  <a:srgbClr val="053055"/>
                </a:solidFill>
                <a:latin typeface="Montserrat Bold"/>
                <a:ea typeface="Montserrat Bold"/>
                <a:cs typeface="Montserrat Bold"/>
                <a:sym typeface="Montserrat Bold"/>
              </a:rPr>
              <a:t>PRÄVENTION GEGEN SEXUALISIERTE GEWALT IM BISTUM TRIER</a:t>
            </a:r>
          </a:p>
        </p:txBody>
      </p:sp>
      <p:sp>
        <p:nvSpPr>
          <p:cNvPr id="7" name="TextBox 7"/>
          <p:cNvSpPr txBox="1"/>
          <p:nvPr/>
        </p:nvSpPr>
        <p:spPr>
          <a:xfrm>
            <a:off x="9437566" y="5810641"/>
            <a:ext cx="6693628" cy="2419506"/>
          </a:xfrm>
          <a:prstGeom prst="rect">
            <a:avLst/>
          </a:prstGeom>
        </p:spPr>
        <p:txBody>
          <a:bodyPr lIns="0" tIns="0" rIns="0" bIns="0" rtlCol="0" anchor="t">
            <a:spAutoFit/>
          </a:bodyPr>
          <a:lstStyle/>
          <a:p>
            <a:pPr algn="ctr">
              <a:lnSpc>
                <a:spcPts val="3884"/>
              </a:lnSpc>
            </a:pPr>
            <a:r>
              <a:rPr lang="en-US" sz="2987" spc="227">
                <a:solidFill>
                  <a:srgbClr val="053055"/>
                </a:solidFill>
                <a:latin typeface="Montserrat"/>
                <a:ea typeface="Montserrat"/>
                <a:cs typeface="Montserrat"/>
                <a:sym typeface="Montserrat"/>
              </a:rPr>
              <a:t>MINDERJÄHRIGE UND SCHUTZ- ODER HILFEBEDÜRFTIGE ERWACHSENE SCHÜTZEN</a:t>
            </a:r>
          </a:p>
          <a:p>
            <a:pPr algn="l">
              <a:lnSpc>
                <a:spcPts val="3884"/>
              </a:lnSpc>
            </a:pPr>
            <a:endParaRPr lang="en-US" sz="2987" spc="227">
              <a:solidFill>
                <a:srgbClr val="053055"/>
              </a:solidFill>
              <a:latin typeface="Montserrat"/>
              <a:ea typeface="Montserrat"/>
              <a:cs typeface="Montserrat"/>
              <a:sym typeface="Montserrat"/>
            </a:endParaRPr>
          </a:p>
        </p:txBody>
      </p:sp>
      <p:grpSp>
        <p:nvGrpSpPr>
          <p:cNvPr id="8" name="Group 8"/>
          <p:cNvGrpSpPr/>
          <p:nvPr/>
        </p:nvGrpSpPr>
        <p:grpSpPr>
          <a:xfrm>
            <a:off x="17867363" y="1942553"/>
            <a:ext cx="420637" cy="6287595"/>
            <a:chOff x="0" y="0"/>
            <a:chExt cx="154215" cy="974113"/>
          </a:xfrm>
        </p:grpSpPr>
        <p:sp>
          <p:nvSpPr>
            <p:cNvPr id="9" name="Freeform 9"/>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endParaRPr lang="de-DE"/>
            </a:p>
          </p:txBody>
        </p:sp>
      </p:grpSp>
      <p:grpSp>
        <p:nvGrpSpPr>
          <p:cNvPr id="10" name="Group 10"/>
          <p:cNvGrpSpPr/>
          <p:nvPr/>
        </p:nvGrpSpPr>
        <p:grpSpPr>
          <a:xfrm>
            <a:off x="16131194" y="9483268"/>
            <a:ext cx="1956616" cy="567847"/>
            <a:chOff x="0" y="0"/>
            <a:chExt cx="2608822" cy="757130"/>
          </a:xfrm>
        </p:grpSpPr>
        <p:pic>
          <p:nvPicPr>
            <p:cNvPr id="11" name="Picture 11"/>
            <p:cNvPicPr>
              <a:picLocks noChangeAspect="1"/>
            </p:cNvPicPr>
            <p:nvPr/>
          </p:nvPicPr>
          <p:blipFill>
            <a:blip r:embed="rId3"/>
            <a:srcRect r="2273" b="16626"/>
            <a:stretch>
              <a:fillRect/>
            </a:stretch>
          </p:blipFill>
          <p:spPr>
            <a:xfrm>
              <a:off x="0" y="0"/>
              <a:ext cx="2608822" cy="757130"/>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7867363" y="1942553"/>
            <a:ext cx="420637" cy="6287595"/>
            <a:chOff x="0" y="0"/>
            <a:chExt cx="154215" cy="974113"/>
          </a:xfrm>
        </p:grpSpPr>
        <p:sp>
          <p:nvSpPr>
            <p:cNvPr id="3" name="Freeform 3"/>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4" name="Group 4"/>
          <p:cNvGrpSpPr/>
          <p:nvPr/>
        </p:nvGrpSpPr>
        <p:grpSpPr>
          <a:xfrm>
            <a:off x="0" y="1999703"/>
            <a:ext cx="420637" cy="6287595"/>
            <a:chOff x="0" y="0"/>
            <a:chExt cx="65168" cy="974113"/>
          </a:xfrm>
        </p:grpSpPr>
        <p:sp>
          <p:nvSpPr>
            <p:cNvPr id="5" name="Freeform 5"/>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AABFD1"/>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6" name="Group 6"/>
          <p:cNvGrpSpPr/>
          <p:nvPr/>
        </p:nvGrpSpPr>
        <p:grpSpPr>
          <a:xfrm>
            <a:off x="16173532" y="9517289"/>
            <a:ext cx="1956616" cy="567847"/>
            <a:chOff x="0" y="0"/>
            <a:chExt cx="2608822" cy="757130"/>
          </a:xfrm>
        </p:grpSpPr>
        <p:pic>
          <p:nvPicPr>
            <p:cNvPr id="7" name="Picture 7"/>
            <p:cNvPicPr>
              <a:picLocks noChangeAspect="1"/>
            </p:cNvPicPr>
            <p:nvPr/>
          </p:nvPicPr>
          <p:blipFill>
            <a:blip r:embed="rId3"/>
            <a:srcRect r="2273" b="16626"/>
            <a:stretch>
              <a:fillRect/>
            </a:stretch>
          </p:blipFill>
          <p:spPr>
            <a:xfrm>
              <a:off x="0" y="0"/>
              <a:ext cx="2608822" cy="757130"/>
            </a:xfrm>
            <a:prstGeom prst="rect">
              <a:avLst/>
            </a:prstGeom>
          </p:spPr>
        </p:pic>
      </p:grpSp>
      <p:grpSp>
        <p:nvGrpSpPr>
          <p:cNvPr id="8" name="Group 8"/>
          <p:cNvGrpSpPr/>
          <p:nvPr/>
        </p:nvGrpSpPr>
        <p:grpSpPr>
          <a:xfrm rot="-5400000">
            <a:off x="9556051" y="-3117269"/>
            <a:ext cx="2478817" cy="12712761"/>
            <a:chOff x="0" y="0"/>
            <a:chExt cx="652857" cy="3348217"/>
          </a:xfrm>
        </p:grpSpPr>
        <p:sp>
          <p:nvSpPr>
            <p:cNvPr id="9" name="Freeform 9"/>
            <p:cNvSpPr/>
            <p:nvPr/>
          </p:nvSpPr>
          <p:spPr>
            <a:xfrm>
              <a:off x="0" y="0"/>
              <a:ext cx="652857" cy="3348217"/>
            </a:xfrm>
            <a:custGeom>
              <a:avLst/>
              <a:gdLst/>
              <a:ahLst/>
              <a:cxnLst/>
              <a:rect l="l" t="t" r="r" b="b"/>
              <a:pathLst>
                <a:path w="652857" h="3348217">
                  <a:moveTo>
                    <a:pt x="0" y="0"/>
                  </a:moveTo>
                  <a:lnTo>
                    <a:pt x="652857" y="0"/>
                  </a:lnTo>
                  <a:lnTo>
                    <a:pt x="652857" y="3348217"/>
                  </a:lnTo>
                  <a:lnTo>
                    <a:pt x="0" y="3348217"/>
                  </a:lnTo>
                  <a:close/>
                </a:path>
              </a:pathLst>
            </a:custGeom>
            <a:solidFill>
              <a:srgbClr val="EC9F1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10"/>
            <p:cNvSpPr txBox="1"/>
            <p:nvPr/>
          </p:nvSpPr>
          <p:spPr>
            <a:xfrm>
              <a:off x="0" y="-38100"/>
              <a:ext cx="652857" cy="3386317"/>
            </a:xfrm>
            <a:prstGeom prst="rect">
              <a:avLst/>
            </a:prstGeom>
          </p:spPr>
          <p:txBody>
            <a:bodyPr lIns="50800" tIns="50800" rIns="50800" bIns="50800" rtlCol="0" anchor="ctr"/>
            <a:lstStyle/>
            <a:p>
              <a:pPr marL="0" marR="0" lvl="0" indent="0" algn="ctr" defTabSz="914400" rtl="0" eaLnBrk="1" fontAlgn="auto" latinLnBrk="0" hangingPunct="1">
                <a:lnSpc>
                  <a:spcPts val="3079"/>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1" name="Group 11"/>
          <p:cNvGrpSpPr/>
          <p:nvPr/>
        </p:nvGrpSpPr>
        <p:grpSpPr>
          <a:xfrm rot="-5400000">
            <a:off x="8960867" y="423457"/>
            <a:ext cx="3669185" cy="12712761"/>
            <a:chOff x="0" y="0"/>
            <a:chExt cx="966370" cy="3348217"/>
          </a:xfrm>
        </p:grpSpPr>
        <p:sp>
          <p:nvSpPr>
            <p:cNvPr id="12" name="Freeform 12"/>
            <p:cNvSpPr/>
            <p:nvPr/>
          </p:nvSpPr>
          <p:spPr>
            <a:xfrm>
              <a:off x="0" y="0"/>
              <a:ext cx="966370" cy="3348217"/>
            </a:xfrm>
            <a:custGeom>
              <a:avLst/>
              <a:gdLst/>
              <a:ahLst/>
              <a:cxnLst/>
              <a:rect l="l" t="t" r="r" b="b"/>
              <a:pathLst>
                <a:path w="966370" h="3348217">
                  <a:moveTo>
                    <a:pt x="0" y="0"/>
                  </a:moveTo>
                  <a:lnTo>
                    <a:pt x="966370" y="0"/>
                  </a:lnTo>
                  <a:lnTo>
                    <a:pt x="966370" y="3348217"/>
                  </a:lnTo>
                  <a:lnTo>
                    <a:pt x="0" y="3348217"/>
                  </a:lnTo>
                  <a:close/>
                </a:path>
              </a:pathLst>
            </a:custGeom>
            <a:solidFill>
              <a:srgbClr val="EC9F1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TextBox 13"/>
            <p:cNvSpPr txBox="1"/>
            <p:nvPr/>
          </p:nvSpPr>
          <p:spPr>
            <a:xfrm>
              <a:off x="0" y="-38100"/>
              <a:ext cx="966370" cy="3386317"/>
            </a:xfrm>
            <a:prstGeom prst="rect">
              <a:avLst/>
            </a:prstGeom>
          </p:spPr>
          <p:txBody>
            <a:bodyPr lIns="50800" tIns="50800" rIns="50800" bIns="50800" rtlCol="0" anchor="ctr"/>
            <a:lstStyle/>
            <a:p>
              <a:pPr marL="0" marR="0" lvl="0" indent="0" algn="ctr" defTabSz="914400" rtl="0" eaLnBrk="1" fontAlgn="auto" latinLnBrk="0" hangingPunct="1">
                <a:lnSpc>
                  <a:spcPts val="3079"/>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4" name="Freeform 14"/>
          <p:cNvSpPr/>
          <p:nvPr/>
        </p:nvSpPr>
        <p:spPr>
          <a:xfrm>
            <a:off x="1078813" y="2711419"/>
            <a:ext cx="2903067" cy="5016058"/>
          </a:xfrm>
          <a:custGeom>
            <a:avLst/>
            <a:gdLst/>
            <a:ahLst/>
            <a:cxnLst/>
            <a:rect l="l" t="t" r="r" b="b"/>
            <a:pathLst>
              <a:path w="2903067" h="5016058">
                <a:moveTo>
                  <a:pt x="0" y="0"/>
                </a:moveTo>
                <a:lnTo>
                  <a:pt x="2903066" y="0"/>
                </a:lnTo>
                <a:lnTo>
                  <a:pt x="2903066" y="5016058"/>
                </a:lnTo>
                <a:lnTo>
                  <a:pt x="0" y="5016058"/>
                </a:lnTo>
                <a:lnTo>
                  <a:pt x="0" y="0"/>
                </a:lnTo>
                <a:close/>
              </a:path>
            </a:pathLst>
          </a:custGeom>
          <a:blipFill>
            <a:blip r:embed="rId4"/>
            <a:stretch>
              <a:fillRect l="-45523" t="-5417" r="-48937" b="-6887"/>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Box 15"/>
          <p:cNvSpPr txBox="1"/>
          <p:nvPr/>
        </p:nvSpPr>
        <p:spPr>
          <a:xfrm>
            <a:off x="5227228" y="2171912"/>
            <a:ext cx="11924613" cy="2077249"/>
          </a:xfrm>
          <a:prstGeom prst="rect">
            <a:avLst/>
          </a:prstGeom>
        </p:spPr>
        <p:txBody>
          <a:bodyPr lIns="0" tIns="0" rIns="0" bIns="0" rtlCol="0" anchor="t">
            <a:spAutoFit/>
          </a:bodyPr>
          <a:lstStyle/>
          <a:p>
            <a:pPr marL="0" marR="0" lvl="0" indent="0" algn="l" defTabSz="914400" rtl="0" eaLnBrk="1" fontAlgn="auto" latinLnBrk="0" hangingPunct="1">
              <a:lnSpc>
                <a:spcPts val="4155"/>
              </a:lnSpc>
              <a:spcBef>
                <a:spcPts val="0"/>
              </a:spcBef>
              <a:spcAft>
                <a:spcPts val="0"/>
              </a:spcAft>
              <a:buClrTx/>
              <a:buSzTx/>
              <a:buFontTx/>
              <a:buNone/>
              <a:tabLst/>
              <a:defRPr/>
            </a:pPr>
            <a:r>
              <a:rPr kumimoji="0" lang="de-DE" sz="2968"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rPr>
              <a:t>Strafgesetzbuch (StGB)</a:t>
            </a:r>
          </a:p>
          <a:p>
            <a:pPr marL="640906" marR="0" lvl="1" indent="-320453" algn="l" defTabSz="914400" rtl="0" eaLnBrk="1" fontAlgn="auto" latinLnBrk="0" hangingPunct="1">
              <a:lnSpc>
                <a:spcPts val="4155"/>
              </a:lnSpc>
              <a:spcBef>
                <a:spcPts val="0"/>
              </a:spcBef>
              <a:spcAft>
                <a:spcPts val="0"/>
              </a:spcAft>
              <a:buClrTx/>
              <a:buSzTx/>
              <a:buFont typeface="Arial"/>
              <a:buChar char="•"/>
              <a:tabLst/>
              <a:defRPr/>
            </a:pPr>
            <a:r>
              <a:rPr kumimoji="0" lang="de-DE" sz="2968" b="0" i="0" u="none" strike="noStrike" kern="1200" cap="none" spc="0" normalizeH="0" baseline="0" noProof="0" dirty="0">
                <a:ln>
                  <a:noFill/>
                </a:ln>
                <a:solidFill>
                  <a:srgbClr val="053055"/>
                </a:solidFill>
                <a:effectLst/>
                <a:uLnTx/>
                <a:uFillTx/>
                <a:latin typeface="Montserrat"/>
                <a:ea typeface="Montserrat"/>
                <a:cs typeface="Montserrat"/>
                <a:sym typeface="Montserrat"/>
              </a:rPr>
              <a:t>Definiert Straftaten und legt entsprechende Strafen fest</a:t>
            </a:r>
          </a:p>
          <a:p>
            <a:pPr marL="640906" marR="0" lvl="1" indent="-320453" algn="l" defTabSz="914400" rtl="0" eaLnBrk="1" fontAlgn="auto" latinLnBrk="0" hangingPunct="1">
              <a:lnSpc>
                <a:spcPts val="4155"/>
              </a:lnSpc>
              <a:spcBef>
                <a:spcPts val="0"/>
              </a:spcBef>
              <a:spcAft>
                <a:spcPts val="0"/>
              </a:spcAft>
              <a:buClrTx/>
              <a:buSzTx/>
              <a:buFont typeface="Arial"/>
              <a:buChar char="•"/>
              <a:tabLst/>
              <a:defRPr/>
            </a:pPr>
            <a:r>
              <a:rPr kumimoji="0" lang="de-DE" sz="2968" b="0" i="0" u="none" strike="noStrike" kern="1200" cap="none" spc="0" normalizeH="0" baseline="0" noProof="0" dirty="0">
                <a:ln>
                  <a:noFill/>
                </a:ln>
                <a:solidFill>
                  <a:srgbClr val="053055"/>
                </a:solidFill>
                <a:effectLst/>
                <a:uLnTx/>
                <a:uFillTx/>
                <a:latin typeface="Montserrat"/>
                <a:ea typeface="Montserrat"/>
                <a:cs typeface="Montserrat"/>
                <a:sym typeface="Montserrat"/>
              </a:rPr>
              <a:t>Abschnitt 13: Straftaten gegen die sexuelle Selbstbestimmung</a:t>
            </a:r>
          </a:p>
        </p:txBody>
      </p:sp>
      <p:sp>
        <p:nvSpPr>
          <p:cNvPr id="16" name="TextBox 16"/>
          <p:cNvSpPr txBox="1"/>
          <p:nvPr/>
        </p:nvSpPr>
        <p:spPr>
          <a:xfrm>
            <a:off x="5227228" y="5162298"/>
            <a:ext cx="11675010" cy="3124999"/>
          </a:xfrm>
          <a:prstGeom prst="rect">
            <a:avLst/>
          </a:prstGeom>
        </p:spPr>
        <p:txBody>
          <a:bodyPr lIns="0" tIns="0" rIns="0" bIns="0" rtlCol="0" anchor="t">
            <a:spAutoFit/>
          </a:bodyPr>
          <a:lstStyle/>
          <a:p>
            <a:pPr marL="0" marR="0" lvl="0" indent="0" algn="l" defTabSz="914400" rtl="0" eaLnBrk="1" fontAlgn="auto" latinLnBrk="0" hangingPunct="1">
              <a:lnSpc>
                <a:spcPts val="4155"/>
              </a:lnSpc>
              <a:spcBef>
                <a:spcPts val="0"/>
              </a:spcBef>
              <a:spcAft>
                <a:spcPts val="0"/>
              </a:spcAft>
              <a:buClrTx/>
              <a:buSzTx/>
              <a:buFontTx/>
              <a:buNone/>
              <a:tabLst/>
              <a:defRPr/>
            </a:pPr>
            <a:r>
              <a:rPr kumimoji="0" lang="de-DE" sz="2968"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rPr>
              <a:t>Gesetze zum Schutz vor sexualisierter Gewalt (Beispiele)</a:t>
            </a:r>
          </a:p>
          <a:p>
            <a:pPr marL="640906" marR="0" lvl="1" indent="-320453" algn="l" defTabSz="914400" rtl="0" eaLnBrk="1" fontAlgn="auto" latinLnBrk="0" hangingPunct="1">
              <a:lnSpc>
                <a:spcPts val="4155"/>
              </a:lnSpc>
              <a:spcBef>
                <a:spcPts val="0"/>
              </a:spcBef>
              <a:spcAft>
                <a:spcPts val="0"/>
              </a:spcAft>
              <a:buClrTx/>
              <a:buSzTx/>
              <a:buFont typeface="Arial"/>
              <a:buChar char="•"/>
              <a:tabLst/>
              <a:defRPr/>
            </a:pPr>
            <a:r>
              <a:rPr kumimoji="0" lang="de-DE" sz="2968" b="0" i="0" u="none" strike="noStrike" kern="1200" cap="none" spc="0" normalizeH="0" baseline="0" noProof="0" dirty="0">
                <a:ln>
                  <a:noFill/>
                </a:ln>
                <a:solidFill>
                  <a:srgbClr val="053055"/>
                </a:solidFill>
                <a:effectLst/>
                <a:uLnTx/>
                <a:uFillTx/>
                <a:latin typeface="Montserrat"/>
                <a:ea typeface="Montserrat"/>
                <a:cs typeface="Montserrat"/>
                <a:sym typeface="Montserrat"/>
              </a:rPr>
              <a:t>Bundeskinderschutzgesetz</a:t>
            </a:r>
          </a:p>
          <a:p>
            <a:pPr marL="640906" marR="0" lvl="1" indent="-320453" algn="l" defTabSz="914400" rtl="0" eaLnBrk="1" fontAlgn="auto" latinLnBrk="0" hangingPunct="1">
              <a:lnSpc>
                <a:spcPts val="4155"/>
              </a:lnSpc>
              <a:spcBef>
                <a:spcPts val="0"/>
              </a:spcBef>
              <a:spcAft>
                <a:spcPts val="0"/>
              </a:spcAft>
              <a:buClrTx/>
              <a:buSzTx/>
              <a:buFont typeface="Arial"/>
              <a:buChar char="•"/>
              <a:tabLst/>
              <a:defRPr/>
            </a:pPr>
            <a:r>
              <a:rPr kumimoji="0" lang="de-DE" sz="2968" b="0" i="0" u="none" strike="noStrike" kern="1200" cap="none" spc="0" normalizeH="0" baseline="0" noProof="0" dirty="0">
                <a:ln>
                  <a:noFill/>
                </a:ln>
                <a:solidFill>
                  <a:srgbClr val="053055"/>
                </a:solidFill>
                <a:effectLst/>
                <a:uLnTx/>
                <a:uFillTx/>
                <a:latin typeface="Montserrat"/>
                <a:ea typeface="Montserrat"/>
                <a:cs typeface="Montserrat"/>
                <a:sym typeface="Montserrat"/>
              </a:rPr>
              <a:t>Heimgesetzgebung der Bundesländer</a:t>
            </a:r>
          </a:p>
          <a:p>
            <a:pPr marL="640906" marR="0" lvl="1" indent="-320453" algn="l" defTabSz="914400" rtl="0" eaLnBrk="1" fontAlgn="auto" latinLnBrk="0" hangingPunct="1">
              <a:lnSpc>
                <a:spcPts val="4155"/>
              </a:lnSpc>
              <a:spcBef>
                <a:spcPts val="0"/>
              </a:spcBef>
              <a:spcAft>
                <a:spcPts val="0"/>
              </a:spcAft>
              <a:buClrTx/>
              <a:buSzTx/>
              <a:buFont typeface="Arial"/>
              <a:buChar char="•"/>
              <a:tabLst/>
              <a:defRPr/>
            </a:pPr>
            <a:r>
              <a:rPr kumimoji="0" lang="de-DE" sz="2968" b="0" i="0" u="none" strike="noStrike" kern="1200" cap="none" spc="0" normalizeH="0" baseline="0" noProof="0" dirty="0">
                <a:ln>
                  <a:noFill/>
                </a:ln>
                <a:solidFill>
                  <a:srgbClr val="053055"/>
                </a:solidFill>
                <a:effectLst/>
                <a:uLnTx/>
                <a:uFillTx/>
                <a:latin typeface="Montserrat"/>
                <a:ea typeface="Montserrat"/>
                <a:cs typeface="Montserrat"/>
                <a:sym typeface="Montserrat"/>
              </a:rPr>
              <a:t>Kinder- und Jugendhilfegesetz (SGB VIII)</a:t>
            </a:r>
          </a:p>
          <a:p>
            <a:pPr marL="640906" marR="0" lvl="1" indent="-320453" algn="l" defTabSz="914400" rtl="0" eaLnBrk="1" fontAlgn="auto" latinLnBrk="0" hangingPunct="1">
              <a:lnSpc>
                <a:spcPts val="4155"/>
              </a:lnSpc>
              <a:spcBef>
                <a:spcPct val="0"/>
              </a:spcBef>
              <a:spcAft>
                <a:spcPts val="0"/>
              </a:spcAft>
              <a:buClrTx/>
              <a:buSzTx/>
              <a:buFont typeface="Arial"/>
              <a:buChar char="•"/>
              <a:tabLst/>
              <a:defRPr/>
            </a:pPr>
            <a:r>
              <a:rPr kumimoji="0" lang="de-DE" sz="2968" b="0" i="0" u="none" strike="noStrike" kern="1200" cap="none" spc="0" normalizeH="0" baseline="0" noProof="0" dirty="0">
                <a:ln>
                  <a:noFill/>
                </a:ln>
                <a:solidFill>
                  <a:srgbClr val="053055"/>
                </a:solidFill>
                <a:effectLst/>
                <a:uLnTx/>
                <a:uFillTx/>
                <a:latin typeface="Montserrat"/>
                <a:ea typeface="Montserrat"/>
                <a:cs typeface="Montserrat"/>
                <a:sym typeface="Montserrat"/>
              </a:rPr>
              <a:t>Gesetz zur Stärkung der Strukturen gegen sexuelle Gewalt an Kindern und Jugendlichen (2025)</a:t>
            </a:r>
          </a:p>
        </p:txBody>
      </p:sp>
      <p:sp>
        <p:nvSpPr>
          <p:cNvPr id="17" name="TextBox 17"/>
          <p:cNvSpPr txBox="1"/>
          <p:nvPr/>
        </p:nvSpPr>
        <p:spPr>
          <a:xfrm>
            <a:off x="3138173" y="843315"/>
            <a:ext cx="12362090" cy="691936"/>
          </a:xfrm>
          <a:prstGeom prst="rect">
            <a:avLst/>
          </a:prstGeom>
        </p:spPr>
        <p:txBody>
          <a:bodyPr lIns="0" tIns="0" rIns="0" bIns="0" rtlCol="0" anchor="t">
            <a:spAutoFit/>
          </a:bodyPr>
          <a:lstStyle/>
          <a:p>
            <a:pPr marL="0" marR="0" lvl="0" indent="0" algn="ctr" defTabSz="914400" rtl="0" eaLnBrk="1" fontAlgn="auto" latinLnBrk="0" hangingPunct="1">
              <a:lnSpc>
                <a:spcPts val="5336"/>
              </a:lnSpc>
              <a:spcBef>
                <a:spcPts val="0"/>
              </a:spcBef>
              <a:spcAft>
                <a:spcPts val="0"/>
              </a:spcAft>
              <a:buClrTx/>
              <a:buSzTx/>
              <a:buFontTx/>
              <a:buNone/>
              <a:tabLst/>
              <a:defRPr/>
            </a:pPr>
            <a:r>
              <a:rPr kumimoji="0" lang="de-DE" sz="4987" b="0" i="0" u="none" strike="noStrike" kern="1200" cap="none" spc="134" normalizeH="0" baseline="0" noProof="0" dirty="0">
                <a:ln>
                  <a:noFill/>
                </a:ln>
                <a:solidFill>
                  <a:srgbClr val="053055"/>
                </a:solidFill>
                <a:effectLst/>
                <a:uLnTx/>
                <a:uFillTx/>
                <a:latin typeface="Montserrat"/>
                <a:ea typeface="Montserrat"/>
                <a:cs typeface="Montserrat"/>
                <a:sym typeface="Montserrat"/>
              </a:rPr>
              <a:t>STAATLICHE GRUNDLAGEN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7867363" y="1942553"/>
            <a:ext cx="420637" cy="6287595"/>
            <a:chOff x="0" y="0"/>
            <a:chExt cx="154215" cy="974113"/>
          </a:xfrm>
        </p:grpSpPr>
        <p:sp>
          <p:nvSpPr>
            <p:cNvPr id="3" name="Freeform 3"/>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4" name="Group 4"/>
          <p:cNvGrpSpPr/>
          <p:nvPr/>
        </p:nvGrpSpPr>
        <p:grpSpPr>
          <a:xfrm>
            <a:off x="0" y="1999703"/>
            <a:ext cx="420637" cy="6287595"/>
            <a:chOff x="0" y="0"/>
            <a:chExt cx="65168" cy="974113"/>
          </a:xfrm>
        </p:grpSpPr>
        <p:sp>
          <p:nvSpPr>
            <p:cNvPr id="5" name="Freeform 5"/>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AABFD1"/>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6" name="Group 6"/>
          <p:cNvGrpSpPr/>
          <p:nvPr/>
        </p:nvGrpSpPr>
        <p:grpSpPr>
          <a:xfrm>
            <a:off x="16173532" y="9517289"/>
            <a:ext cx="1956616" cy="567847"/>
            <a:chOff x="0" y="0"/>
            <a:chExt cx="2608822" cy="757130"/>
          </a:xfrm>
        </p:grpSpPr>
        <p:pic>
          <p:nvPicPr>
            <p:cNvPr id="7" name="Picture 7"/>
            <p:cNvPicPr>
              <a:picLocks noChangeAspect="1"/>
            </p:cNvPicPr>
            <p:nvPr/>
          </p:nvPicPr>
          <p:blipFill>
            <a:blip r:embed="rId3"/>
            <a:srcRect r="2273" b="16626"/>
            <a:stretch>
              <a:fillRect/>
            </a:stretch>
          </p:blipFill>
          <p:spPr>
            <a:xfrm>
              <a:off x="0" y="0"/>
              <a:ext cx="2608822" cy="757130"/>
            </a:xfrm>
            <a:prstGeom prst="rect">
              <a:avLst/>
            </a:prstGeom>
          </p:spPr>
        </p:pic>
      </p:grpSp>
      <p:grpSp>
        <p:nvGrpSpPr>
          <p:cNvPr id="8" name="Group 8"/>
          <p:cNvGrpSpPr/>
          <p:nvPr/>
        </p:nvGrpSpPr>
        <p:grpSpPr>
          <a:xfrm rot="-5400000">
            <a:off x="7273962" y="-4313146"/>
            <a:ext cx="3740076" cy="15900622"/>
            <a:chOff x="0" y="0"/>
            <a:chExt cx="985041" cy="4187818"/>
          </a:xfrm>
        </p:grpSpPr>
        <p:sp>
          <p:nvSpPr>
            <p:cNvPr id="9" name="Freeform 9"/>
            <p:cNvSpPr/>
            <p:nvPr/>
          </p:nvSpPr>
          <p:spPr>
            <a:xfrm>
              <a:off x="0" y="0"/>
              <a:ext cx="985041" cy="4187818"/>
            </a:xfrm>
            <a:custGeom>
              <a:avLst/>
              <a:gdLst/>
              <a:ahLst/>
              <a:cxnLst/>
              <a:rect l="l" t="t" r="r" b="b"/>
              <a:pathLst>
                <a:path w="985041" h="4187818">
                  <a:moveTo>
                    <a:pt x="0" y="0"/>
                  </a:moveTo>
                  <a:lnTo>
                    <a:pt x="985041" y="0"/>
                  </a:lnTo>
                  <a:lnTo>
                    <a:pt x="985041" y="4187818"/>
                  </a:lnTo>
                  <a:lnTo>
                    <a:pt x="0" y="4187818"/>
                  </a:lnTo>
                  <a:close/>
                </a:path>
              </a:pathLst>
            </a:custGeom>
            <a:solidFill>
              <a:srgbClr val="EC9F1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10"/>
            <p:cNvSpPr txBox="1"/>
            <p:nvPr/>
          </p:nvSpPr>
          <p:spPr>
            <a:xfrm>
              <a:off x="0" y="-38100"/>
              <a:ext cx="985041" cy="4225918"/>
            </a:xfrm>
            <a:prstGeom prst="rect">
              <a:avLst/>
            </a:prstGeom>
          </p:spPr>
          <p:txBody>
            <a:bodyPr lIns="50800" tIns="50800" rIns="50800" bIns="50800" rtlCol="0" anchor="ctr"/>
            <a:lstStyle/>
            <a:p>
              <a:pPr marL="0" marR="0" lvl="0" indent="0" algn="ctr" defTabSz="914400" rtl="0" eaLnBrk="1" fontAlgn="auto" latinLnBrk="0" hangingPunct="1">
                <a:lnSpc>
                  <a:spcPts val="3079"/>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1" name="Group 11"/>
          <p:cNvGrpSpPr/>
          <p:nvPr/>
        </p:nvGrpSpPr>
        <p:grpSpPr>
          <a:xfrm rot="-5400000">
            <a:off x="7741073" y="164051"/>
            <a:ext cx="2805854" cy="15900622"/>
            <a:chOff x="0" y="0"/>
            <a:chExt cx="738990" cy="4187818"/>
          </a:xfrm>
        </p:grpSpPr>
        <p:sp>
          <p:nvSpPr>
            <p:cNvPr id="12" name="Freeform 12"/>
            <p:cNvSpPr/>
            <p:nvPr/>
          </p:nvSpPr>
          <p:spPr>
            <a:xfrm>
              <a:off x="0" y="0"/>
              <a:ext cx="738990" cy="4187818"/>
            </a:xfrm>
            <a:custGeom>
              <a:avLst/>
              <a:gdLst/>
              <a:ahLst/>
              <a:cxnLst/>
              <a:rect l="l" t="t" r="r" b="b"/>
              <a:pathLst>
                <a:path w="738990" h="4187818">
                  <a:moveTo>
                    <a:pt x="0" y="0"/>
                  </a:moveTo>
                  <a:lnTo>
                    <a:pt x="738990" y="0"/>
                  </a:lnTo>
                  <a:lnTo>
                    <a:pt x="738990" y="4187818"/>
                  </a:lnTo>
                  <a:lnTo>
                    <a:pt x="0" y="4187818"/>
                  </a:lnTo>
                  <a:close/>
                </a:path>
              </a:pathLst>
            </a:custGeom>
            <a:solidFill>
              <a:srgbClr val="EC9F1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TextBox 13"/>
            <p:cNvSpPr txBox="1"/>
            <p:nvPr/>
          </p:nvSpPr>
          <p:spPr>
            <a:xfrm>
              <a:off x="0" y="-38100"/>
              <a:ext cx="738990" cy="4225918"/>
            </a:xfrm>
            <a:prstGeom prst="rect">
              <a:avLst/>
            </a:prstGeom>
          </p:spPr>
          <p:txBody>
            <a:bodyPr lIns="50800" tIns="50800" rIns="50800" bIns="50800" rtlCol="0" anchor="ctr"/>
            <a:lstStyle/>
            <a:p>
              <a:pPr marL="0" marR="0" lvl="0" indent="0" algn="ctr" defTabSz="914400" rtl="0" eaLnBrk="1" fontAlgn="auto" latinLnBrk="0" hangingPunct="1">
                <a:lnSpc>
                  <a:spcPts val="3079"/>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4" name="Freeform 14"/>
          <p:cNvSpPr/>
          <p:nvPr/>
        </p:nvSpPr>
        <p:spPr>
          <a:xfrm>
            <a:off x="15282972" y="5086350"/>
            <a:ext cx="2365926" cy="1134875"/>
          </a:xfrm>
          <a:custGeom>
            <a:avLst/>
            <a:gdLst/>
            <a:ahLst/>
            <a:cxnLst/>
            <a:rect l="l" t="t" r="r" b="b"/>
            <a:pathLst>
              <a:path w="2365926" h="1134875">
                <a:moveTo>
                  <a:pt x="0" y="0"/>
                </a:moveTo>
                <a:lnTo>
                  <a:pt x="2365925" y="0"/>
                </a:lnTo>
                <a:lnTo>
                  <a:pt x="2365925" y="1134875"/>
                </a:lnTo>
                <a:lnTo>
                  <a:pt x="0" y="1134875"/>
                </a:lnTo>
                <a:lnTo>
                  <a:pt x="0" y="0"/>
                </a:lnTo>
                <a:close/>
              </a:path>
            </a:pathLst>
          </a:custGeom>
          <a:blipFill>
            <a:blip r:embed="rId4"/>
            <a:stretch>
              <a:fillRect/>
            </a:stretch>
          </a:blipFill>
          <a:ln w="19050" cap="sq">
            <a:solidFill>
              <a:schemeClr val="tx1"/>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Freeform 15"/>
          <p:cNvSpPr/>
          <p:nvPr/>
        </p:nvSpPr>
        <p:spPr>
          <a:xfrm>
            <a:off x="15652646" y="6402264"/>
            <a:ext cx="1626577" cy="1404097"/>
          </a:xfrm>
          <a:custGeom>
            <a:avLst/>
            <a:gdLst/>
            <a:ahLst/>
            <a:cxnLst/>
            <a:rect l="l" t="t" r="r" b="b"/>
            <a:pathLst>
              <a:path w="1626577" h="1404097">
                <a:moveTo>
                  <a:pt x="0" y="0"/>
                </a:moveTo>
                <a:lnTo>
                  <a:pt x="1626577" y="0"/>
                </a:lnTo>
                <a:lnTo>
                  <a:pt x="1626577" y="1404097"/>
                </a:lnTo>
                <a:lnTo>
                  <a:pt x="0" y="1404097"/>
                </a:lnTo>
                <a:lnTo>
                  <a:pt x="0" y="0"/>
                </a:lnTo>
                <a:close/>
              </a:path>
            </a:pathLst>
          </a:custGeom>
          <a:blipFill>
            <a:blip r:embed="rId5"/>
            <a:stretch>
              <a:fillRect/>
            </a:stretch>
          </a:blipFill>
          <a:ln w="19050" cap="sq">
            <a:solidFill>
              <a:srgbClr val="053055"/>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6"/>
          <p:cNvSpPr txBox="1"/>
          <p:nvPr/>
        </p:nvSpPr>
        <p:spPr>
          <a:xfrm>
            <a:off x="1538471" y="1818476"/>
            <a:ext cx="15211057" cy="3974865"/>
          </a:xfrm>
          <a:prstGeom prst="rect">
            <a:avLst/>
          </a:prstGeom>
          <a:ln>
            <a:noFill/>
          </a:ln>
        </p:spPr>
        <p:txBody>
          <a:bodyPr lIns="0" tIns="0" rIns="0" bIns="0" rtlCol="0" anchor="t">
            <a:spAutoFit/>
          </a:bodyPr>
          <a:lstStyle/>
          <a:p>
            <a:pPr marL="0" marR="0" lvl="0" indent="0" algn="l" defTabSz="914400" rtl="0" eaLnBrk="1" fontAlgn="auto" latinLnBrk="0" hangingPunct="1">
              <a:lnSpc>
                <a:spcPts val="4155"/>
              </a:lnSpc>
              <a:spcBef>
                <a:spcPts val="0"/>
              </a:spcBef>
              <a:spcAft>
                <a:spcPts val="0"/>
              </a:spcAft>
              <a:buClrTx/>
              <a:buSzTx/>
              <a:buFontTx/>
              <a:buNone/>
              <a:tabLst/>
              <a:defRPr/>
            </a:pPr>
            <a:r>
              <a:rPr kumimoji="0" lang="de-DE" sz="2968"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rPr>
              <a:t>Deutsche Bischofskonferenz</a:t>
            </a:r>
          </a:p>
          <a:p>
            <a:pPr marL="604519" marR="0" lvl="1" indent="-302260" algn="l" defTabSz="914400" rtl="0" eaLnBrk="1" fontAlgn="auto" latinLnBrk="0" hangingPunct="1">
              <a:lnSpc>
                <a:spcPts val="3919"/>
              </a:lnSpc>
              <a:spcBef>
                <a:spcPts val="0"/>
              </a:spcBef>
              <a:spcAft>
                <a:spcPts val="0"/>
              </a:spcAft>
              <a:buClrTx/>
              <a:buSzTx/>
              <a:buFont typeface="Arial"/>
              <a:buChar char="•"/>
              <a:tabLst/>
              <a:defRPr/>
            </a:pPr>
            <a:r>
              <a:rPr kumimoji="0" lang="de-DE" sz="2799"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rPr>
              <a:t>Ordnung </a:t>
            </a:r>
            <a:r>
              <a:rPr kumimoji="0" lang="de-DE" sz="2799" b="0" i="0" u="none" strike="noStrike" kern="1200" cap="none" spc="0" normalizeH="0" baseline="0" noProof="0" dirty="0">
                <a:ln>
                  <a:noFill/>
                </a:ln>
                <a:solidFill>
                  <a:srgbClr val="053055"/>
                </a:solidFill>
                <a:effectLst/>
                <a:uLnTx/>
                <a:uFillTx/>
                <a:latin typeface="Montserrat"/>
                <a:ea typeface="Montserrat"/>
                <a:cs typeface="Montserrat"/>
                <a:sym typeface="Montserrat"/>
              </a:rPr>
              <a:t>für den Umgang mit sexuellem Missbrauch Minderjähriger und schutz- oder hilfebedürftiger Erwachsener durch Kleriker und sonstige Beschäftigte im kirchlichen Dienst (Interventionsordnung)</a:t>
            </a:r>
          </a:p>
          <a:p>
            <a:pPr marL="604519" marR="0" lvl="1" indent="-302260" algn="l" defTabSz="914400" rtl="0" eaLnBrk="1" fontAlgn="auto" latinLnBrk="0" hangingPunct="1">
              <a:lnSpc>
                <a:spcPts val="3919"/>
              </a:lnSpc>
              <a:spcBef>
                <a:spcPts val="0"/>
              </a:spcBef>
              <a:spcAft>
                <a:spcPts val="0"/>
              </a:spcAft>
              <a:buClrTx/>
              <a:buSzTx/>
              <a:buFont typeface="Arial"/>
              <a:buChar char="•"/>
              <a:tabLst/>
              <a:defRPr/>
            </a:pPr>
            <a:r>
              <a:rPr kumimoji="0" lang="de-DE" sz="2799"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rPr>
              <a:t>Rahmenordnung </a:t>
            </a:r>
            <a:r>
              <a:rPr kumimoji="0" lang="de-DE" sz="2799" b="0" i="0" u="none" strike="noStrike" kern="1200" cap="none" spc="0" normalizeH="0" baseline="0" noProof="0" dirty="0">
                <a:ln>
                  <a:noFill/>
                </a:ln>
                <a:solidFill>
                  <a:srgbClr val="053055"/>
                </a:solidFill>
                <a:effectLst/>
                <a:uLnTx/>
                <a:uFillTx/>
                <a:latin typeface="Montserrat"/>
                <a:ea typeface="Montserrat"/>
                <a:cs typeface="Montserrat"/>
                <a:sym typeface="Montserrat"/>
              </a:rPr>
              <a:t>– Prävention gegen sexualisierte Gewalt an Minderjährigen und schutz- oder hilfebedürftigen Erwachsenen im Bereich der Deutschen Bischofskonferenz</a:t>
            </a:r>
          </a:p>
          <a:p>
            <a:pPr marL="0" marR="0" lvl="0" indent="0" algn="l" defTabSz="914400" rtl="0" eaLnBrk="1" fontAlgn="auto" latinLnBrk="0" hangingPunct="1">
              <a:lnSpc>
                <a:spcPts val="3919"/>
              </a:lnSpc>
              <a:spcBef>
                <a:spcPts val="0"/>
              </a:spcBef>
              <a:spcAft>
                <a:spcPts val="0"/>
              </a:spcAft>
              <a:buClrTx/>
              <a:buSzTx/>
              <a:buFontTx/>
              <a:buNone/>
              <a:tabLst/>
              <a:defRPr/>
            </a:pPr>
            <a:endParaRPr kumimoji="0" lang="de-DE" sz="2799" b="0" i="0" u="none" strike="noStrike" kern="1200" cap="none" spc="0" normalizeH="0" baseline="0" noProof="0" dirty="0">
              <a:ln>
                <a:noFill/>
              </a:ln>
              <a:solidFill>
                <a:srgbClr val="053055"/>
              </a:solidFill>
              <a:effectLst/>
              <a:uLnTx/>
              <a:uFillTx/>
              <a:latin typeface="Montserrat"/>
              <a:ea typeface="Montserrat"/>
              <a:cs typeface="Montserrat"/>
              <a:sym typeface="Montserrat"/>
            </a:endParaRPr>
          </a:p>
        </p:txBody>
      </p:sp>
      <p:sp>
        <p:nvSpPr>
          <p:cNvPr id="17" name="TextBox 17"/>
          <p:cNvSpPr txBox="1"/>
          <p:nvPr/>
        </p:nvSpPr>
        <p:spPr>
          <a:xfrm>
            <a:off x="1538471" y="7047162"/>
            <a:ext cx="15211057" cy="2077249"/>
          </a:xfrm>
          <a:prstGeom prst="rect">
            <a:avLst/>
          </a:prstGeom>
        </p:spPr>
        <p:txBody>
          <a:bodyPr lIns="0" tIns="0" rIns="0" bIns="0" rtlCol="0" anchor="t">
            <a:spAutoFit/>
          </a:bodyPr>
          <a:lstStyle/>
          <a:p>
            <a:pPr marL="0" marR="0" lvl="0" indent="0" algn="l" defTabSz="914400" rtl="0" eaLnBrk="1" fontAlgn="auto" latinLnBrk="0" hangingPunct="1">
              <a:lnSpc>
                <a:spcPts val="4155"/>
              </a:lnSpc>
              <a:spcBef>
                <a:spcPts val="0"/>
              </a:spcBef>
              <a:spcAft>
                <a:spcPts val="0"/>
              </a:spcAft>
              <a:buClrTx/>
              <a:buSzTx/>
              <a:buFontTx/>
              <a:buNone/>
              <a:tabLst/>
              <a:defRPr/>
            </a:pPr>
            <a:r>
              <a:rPr kumimoji="0" lang="de-DE" sz="2968"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rPr>
              <a:t>Bistum Trier</a:t>
            </a:r>
          </a:p>
          <a:p>
            <a:pPr marL="640906" marR="0" lvl="1" indent="-320453" algn="l" defTabSz="914400" rtl="0" eaLnBrk="1" fontAlgn="auto" latinLnBrk="0" hangingPunct="1">
              <a:lnSpc>
                <a:spcPts val="4155"/>
              </a:lnSpc>
              <a:spcBef>
                <a:spcPts val="0"/>
              </a:spcBef>
              <a:spcAft>
                <a:spcPts val="0"/>
              </a:spcAft>
              <a:buClrTx/>
              <a:buSzTx/>
              <a:buFont typeface="Arial"/>
              <a:buChar char="•"/>
              <a:tabLst/>
              <a:defRPr/>
            </a:pPr>
            <a:r>
              <a:rPr kumimoji="0" lang="de-DE" sz="2968" b="0" i="0" u="none" strike="noStrike" kern="1200" cap="none" spc="0" normalizeH="0" baseline="0" noProof="0" dirty="0">
                <a:ln>
                  <a:noFill/>
                </a:ln>
                <a:solidFill>
                  <a:srgbClr val="053055"/>
                </a:solidFill>
                <a:effectLst/>
                <a:uLnTx/>
                <a:uFillTx/>
                <a:latin typeface="Montserrat"/>
                <a:ea typeface="Montserrat"/>
                <a:cs typeface="Montserrat"/>
                <a:sym typeface="Montserrat"/>
              </a:rPr>
              <a:t>Ordnung und Rahmenordnung der DBK sind in Kraft</a:t>
            </a:r>
          </a:p>
          <a:p>
            <a:pPr marL="640906" marR="0" lvl="1" indent="-320453" algn="l" defTabSz="914400" rtl="0" eaLnBrk="1" fontAlgn="auto" latinLnBrk="0" hangingPunct="1">
              <a:lnSpc>
                <a:spcPts val="4155"/>
              </a:lnSpc>
              <a:spcBef>
                <a:spcPct val="0"/>
              </a:spcBef>
              <a:spcAft>
                <a:spcPts val="0"/>
              </a:spcAft>
              <a:buClrTx/>
              <a:buSzTx/>
              <a:buFont typeface="Arial"/>
              <a:buChar char="•"/>
              <a:tabLst/>
              <a:defRPr/>
            </a:pPr>
            <a:r>
              <a:rPr kumimoji="0" lang="de-DE" sz="2968" b="0" i="0" u="none" strike="noStrike" kern="1200" cap="none" spc="0" normalizeH="0" baseline="0" noProof="0" dirty="0">
                <a:ln>
                  <a:noFill/>
                </a:ln>
                <a:solidFill>
                  <a:srgbClr val="053055"/>
                </a:solidFill>
                <a:effectLst/>
                <a:uLnTx/>
                <a:uFillTx/>
                <a:latin typeface="Montserrat"/>
                <a:ea typeface="Montserrat"/>
                <a:cs typeface="Montserrat"/>
                <a:sym typeface="Montserrat"/>
              </a:rPr>
              <a:t>Die „Ausführungsbestimmungen“ regeln, wie diese im Bistum Trier umgesetzt werden</a:t>
            </a:r>
          </a:p>
        </p:txBody>
      </p:sp>
      <p:sp>
        <p:nvSpPr>
          <p:cNvPr id="18" name="TextBox 18"/>
          <p:cNvSpPr txBox="1"/>
          <p:nvPr/>
        </p:nvSpPr>
        <p:spPr>
          <a:xfrm>
            <a:off x="3138173" y="167040"/>
            <a:ext cx="12362090" cy="1368211"/>
          </a:xfrm>
          <a:prstGeom prst="rect">
            <a:avLst/>
          </a:prstGeom>
        </p:spPr>
        <p:txBody>
          <a:bodyPr lIns="0" tIns="0" rIns="0" bIns="0" rtlCol="0" anchor="t">
            <a:spAutoFit/>
          </a:bodyPr>
          <a:lstStyle/>
          <a:p>
            <a:pPr marL="0" marR="0" lvl="0" indent="0" algn="ctr" defTabSz="914400" rtl="0" eaLnBrk="1" fontAlgn="auto" latinLnBrk="0" hangingPunct="1">
              <a:lnSpc>
                <a:spcPts val="5336"/>
              </a:lnSpc>
              <a:spcBef>
                <a:spcPts val="0"/>
              </a:spcBef>
              <a:spcAft>
                <a:spcPts val="0"/>
              </a:spcAft>
              <a:buClrTx/>
              <a:buSzTx/>
              <a:buFontTx/>
              <a:buNone/>
              <a:tabLst/>
              <a:defRPr/>
            </a:pPr>
            <a:r>
              <a:rPr kumimoji="0" lang="de-DE" sz="4987" b="0" i="0" u="none" strike="noStrike" kern="1200" cap="none" spc="134" normalizeH="0" baseline="0" noProof="0" dirty="0">
                <a:ln>
                  <a:noFill/>
                </a:ln>
                <a:solidFill>
                  <a:srgbClr val="053055"/>
                </a:solidFill>
                <a:effectLst/>
                <a:uLnTx/>
                <a:uFillTx/>
                <a:latin typeface="Montserrat"/>
                <a:ea typeface="Montserrat"/>
                <a:cs typeface="Montserrat"/>
                <a:sym typeface="Montserrat"/>
              </a:rPr>
              <a:t>KIRCHENRECHTLICHE GRUNDLAGEN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C9F1A"/>
        </a:solidFill>
        <a:effectLst/>
      </p:bgPr>
    </p:bg>
    <p:spTree>
      <p:nvGrpSpPr>
        <p:cNvPr id="1" name="">
          <a:extLst>
            <a:ext uri="{FF2B5EF4-FFF2-40B4-BE49-F238E27FC236}">
              <a16:creationId xmlns:a16="http://schemas.microsoft.com/office/drawing/2014/main" id="{3B5B4135-E954-217A-088B-22C34DA216A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3A50355-5BCF-6A15-5457-6F2D958D76A0}"/>
              </a:ext>
            </a:extLst>
          </p:cNvPr>
          <p:cNvGrpSpPr/>
          <p:nvPr/>
        </p:nvGrpSpPr>
        <p:grpSpPr>
          <a:xfrm>
            <a:off x="0" y="-16510"/>
            <a:ext cx="6108000" cy="10303510"/>
            <a:chOff x="0" y="0"/>
            <a:chExt cx="946289" cy="1596283"/>
          </a:xfrm>
        </p:grpSpPr>
        <p:sp>
          <p:nvSpPr>
            <p:cNvPr id="3" name="Freeform 3">
              <a:extLst>
                <a:ext uri="{FF2B5EF4-FFF2-40B4-BE49-F238E27FC236}">
                  <a16:creationId xmlns:a16="http://schemas.microsoft.com/office/drawing/2014/main" id="{3C04D3B4-B69A-8925-BCB9-4C411CA01873}"/>
                </a:ext>
              </a:extLst>
            </p:cNvPr>
            <p:cNvSpPr/>
            <p:nvPr/>
          </p:nvSpPr>
          <p:spPr>
            <a:xfrm>
              <a:off x="0" y="0"/>
              <a:ext cx="946289" cy="1596283"/>
            </a:xfrm>
            <a:custGeom>
              <a:avLst/>
              <a:gdLst/>
              <a:ahLst/>
              <a:cxnLst/>
              <a:rect l="l" t="t" r="r" b="b"/>
              <a:pathLst>
                <a:path w="946289" h="1596283">
                  <a:moveTo>
                    <a:pt x="0" y="0"/>
                  </a:moveTo>
                  <a:lnTo>
                    <a:pt x="946289" y="0"/>
                  </a:lnTo>
                  <a:lnTo>
                    <a:pt x="946289" y="1596283"/>
                  </a:lnTo>
                  <a:lnTo>
                    <a:pt x="0" y="1596283"/>
                  </a:lnTo>
                  <a:close/>
                </a:path>
              </a:pathLst>
            </a:custGeom>
            <a:solidFill>
              <a:srgbClr val="FFFFFF"/>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4" name="Group 4">
            <a:extLst>
              <a:ext uri="{FF2B5EF4-FFF2-40B4-BE49-F238E27FC236}">
                <a16:creationId xmlns:a16="http://schemas.microsoft.com/office/drawing/2014/main" id="{7F398D5E-2915-367A-ABD6-3D8344468D80}"/>
              </a:ext>
            </a:extLst>
          </p:cNvPr>
          <p:cNvGrpSpPr/>
          <p:nvPr/>
        </p:nvGrpSpPr>
        <p:grpSpPr>
          <a:xfrm>
            <a:off x="0" y="2075646"/>
            <a:ext cx="497704" cy="6287595"/>
            <a:chOff x="0" y="0"/>
            <a:chExt cx="154215" cy="974113"/>
          </a:xfrm>
        </p:grpSpPr>
        <p:sp>
          <p:nvSpPr>
            <p:cNvPr id="5" name="Freeform 5">
              <a:extLst>
                <a:ext uri="{FF2B5EF4-FFF2-40B4-BE49-F238E27FC236}">
                  <a16:creationId xmlns:a16="http://schemas.microsoft.com/office/drawing/2014/main" id="{AD410B51-20F7-C694-8E09-BF08DB2D1F31}"/>
                </a:ext>
              </a:extLst>
            </p:cNvPr>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6" name="Group 6">
            <a:extLst>
              <a:ext uri="{FF2B5EF4-FFF2-40B4-BE49-F238E27FC236}">
                <a16:creationId xmlns:a16="http://schemas.microsoft.com/office/drawing/2014/main" id="{579174E3-8A42-5A14-3856-43FF4D70F97C}"/>
              </a:ext>
            </a:extLst>
          </p:cNvPr>
          <p:cNvGrpSpPr/>
          <p:nvPr/>
        </p:nvGrpSpPr>
        <p:grpSpPr>
          <a:xfrm>
            <a:off x="16098321" y="9419516"/>
            <a:ext cx="1956616" cy="567847"/>
            <a:chOff x="0" y="0"/>
            <a:chExt cx="2608822" cy="757130"/>
          </a:xfrm>
        </p:grpSpPr>
        <p:pic>
          <p:nvPicPr>
            <p:cNvPr id="7" name="Picture 7">
              <a:extLst>
                <a:ext uri="{FF2B5EF4-FFF2-40B4-BE49-F238E27FC236}">
                  <a16:creationId xmlns:a16="http://schemas.microsoft.com/office/drawing/2014/main" id="{4BFA35C0-D7F4-9904-ADA2-BC0745AEEDD0}"/>
                </a:ext>
              </a:extLst>
            </p:cNvPr>
            <p:cNvPicPr>
              <a:picLocks noChangeAspect="1"/>
            </p:cNvPicPr>
            <p:nvPr/>
          </p:nvPicPr>
          <p:blipFill>
            <a:blip r:embed="rId2"/>
            <a:srcRect r="2273" b="16626"/>
            <a:stretch>
              <a:fillRect/>
            </a:stretch>
          </p:blipFill>
          <p:spPr>
            <a:xfrm>
              <a:off x="0" y="0"/>
              <a:ext cx="2608822" cy="757130"/>
            </a:xfrm>
            <a:prstGeom prst="rect">
              <a:avLst/>
            </a:prstGeom>
          </p:spPr>
        </p:pic>
      </p:grpSp>
      <p:grpSp>
        <p:nvGrpSpPr>
          <p:cNvPr id="8" name="Group 8">
            <a:extLst>
              <a:ext uri="{FF2B5EF4-FFF2-40B4-BE49-F238E27FC236}">
                <a16:creationId xmlns:a16="http://schemas.microsoft.com/office/drawing/2014/main" id="{DBDE6330-E7AD-6A27-8DED-53A8BD30D8D3}"/>
              </a:ext>
            </a:extLst>
          </p:cNvPr>
          <p:cNvGrpSpPr/>
          <p:nvPr/>
        </p:nvGrpSpPr>
        <p:grpSpPr>
          <a:xfrm>
            <a:off x="3370547" y="2951994"/>
            <a:ext cx="13430515" cy="3981587"/>
            <a:chOff x="0" y="0"/>
            <a:chExt cx="3537255" cy="1048648"/>
          </a:xfrm>
        </p:grpSpPr>
        <p:sp>
          <p:nvSpPr>
            <p:cNvPr id="9" name="Freeform 9">
              <a:extLst>
                <a:ext uri="{FF2B5EF4-FFF2-40B4-BE49-F238E27FC236}">
                  <a16:creationId xmlns:a16="http://schemas.microsoft.com/office/drawing/2014/main" id="{1B650561-DCE3-7760-2D52-0C0BD64CFB7C}"/>
                </a:ext>
              </a:extLst>
            </p:cNvPr>
            <p:cNvSpPr/>
            <p:nvPr/>
          </p:nvSpPr>
          <p:spPr>
            <a:xfrm>
              <a:off x="0" y="0"/>
              <a:ext cx="3537255" cy="1048648"/>
            </a:xfrm>
            <a:custGeom>
              <a:avLst/>
              <a:gdLst/>
              <a:ahLst/>
              <a:cxnLst/>
              <a:rect l="l" t="t" r="r" b="b"/>
              <a:pathLst>
                <a:path w="3537255" h="1048648">
                  <a:moveTo>
                    <a:pt x="0" y="0"/>
                  </a:moveTo>
                  <a:lnTo>
                    <a:pt x="3537255" y="0"/>
                  </a:lnTo>
                  <a:lnTo>
                    <a:pt x="3537255" y="1048648"/>
                  </a:lnTo>
                  <a:lnTo>
                    <a:pt x="0" y="1048648"/>
                  </a:lnTo>
                  <a:close/>
                </a:path>
              </a:pathLst>
            </a:custGeom>
            <a:solidFill>
              <a:srgbClr val="345C7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10">
              <a:extLst>
                <a:ext uri="{FF2B5EF4-FFF2-40B4-BE49-F238E27FC236}">
                  <a16:creationId xmlns:a16="http://schemas.microsoft.com/office/drawing/2014/main" id="{39EC7A1D-9DF9-8C68-4DE6-8FAAB8C97812}"/>
                </a:ext>
              </a:extLst>
            </p:cNvPr>
            <p:cNvSpPr txBox="1"/>
            <p:nvPr/>
          </p:nvSpPr>
          <p:spPr>
            <a:xfrm>
              <a:off x="0" y="-38100"/>
              <a:ext cx="3537255" cy="1086748"/>
            </a:xfrm>
            <a:prstGeom prst="rect">
              <a:avLst/>
            </a:prstGeom>
          </p:spPr>
          <p:txBody>
            <a:bodyPr lIns="50800" tIns="50800" rIns="50800" bIns="50800" rtlCol="0" anchor="ctr"/>
            <a:lstStyle/>
            <a:p>
              <a:pPr marL="0" marR="0" lvl="0" indent="0" algn="ctr" defTabSz="914400" rtl="0" eaLnBrk="1" fontAlgn="auto" latinLnBrk="0" hangingPunct="1">
                <a:lnSpc>
                  <a:spcPts val="6759"/>
                </a:lnSpc>
                <a:spcBef>
                  <a:spcPts val="0"/>
                </a:spcBef>
                <a:spcAft>
                  <a:spcPts val="0"/>
                </a:spcAft>
                <a:buClrTx/>
                <a:buSzTx/>
                <a:buFontTx/>
                <a:buNone/>
                <a:tabLst/>
                <a:defRPr/>
              </a:pPr>
              <a:r>
                <a:rPr kumimoji="0" lang="de-DE" sz="5199" i="0" u="none" strike="noStrike" kern="1200" cap="none" spc="395" normalizeH="0" baseline="0" noProof="0" dirty="0">
                  <a:ln>
                    <a:noFill/>
                  </a:ln>
                  <a:solidFill>
                    <a:srgbClr val="FEFEFE"/>
                  </a:solidFill>
                  <a:effectLst/>
                  <a:uLnTx/>
                  <a:uFillTx/>
                  <a:latin typeface="Montserrat Medium"/>
                  <a:ea typeface="Montserrat Medium"/>
                  <a:cs typeface="Montserrat Medium"/>
                  <a:sym typeface="Montserrat Medium"/>
                </a:rPr>
                <a:t>02</a:t>
              </a:r>
            </a:p>
            <a:p>
              <a:pPr marL="0" marR="0" lvl="0" indent="0" algn="ctr" defTabSz="914400" rtl="0" eaLnBrk="1" fontAlgn="auto" latinLnBrk="0" hangingPunct="1">
                <a:lnSpc>
                  <a:spcPts val="6759"/>
                </a:lnSpc>
                <a:spcBef>
                  <a:spcPts val="0"/>
                </a:spcBef>
                <a:spcAft>
                  <a:spcPts val="0"/>
                </a:spcAft>
                <a:buClrTx/>
                <a:buSzTx/>
                <a:buFontTx/>
                <a:buNone/>
                <a:tabLst/>
                <a:defRPr/>
              </a:pPr>
              <a:r>
                <a:rPr lang="de-DE" sz="5199" spc="395" dirty="0">
                  <a:solidFill>
                    <a:srgbClr val="FEFEFE"/>
                  </a:solidFill>
                  <a:latin typeface="Montserrat Medium"/>
                  <a:ea typeface="Montserrat Medium"/>
                  <a:cs typeface="Montserrat Medium"/>
                  <a:sym typeface="Montserrat Medium"/>
                </a:rPr>
                <a:t>SCHUTZKONZEPT</a:t>
              </a:r>
              <a:endParaRPr kumimoji="0" lang="de-DE" sz="5199" i="0" u="none" strike="noStrike" kern="1200" cap="none" spc="395" normalizeH="0" baseline="0" noProof="0" dirty="0">
                <a:ln>
                  <a:noFill/>
                </a:ln>
                <a:solidFill>
                  <a:srgbClr val="FEFEFE"/>
                </a:solidFill>
                <a:effectLst/>
                <a:uLnTx/>
                <a:uFillTx/>
                <a:latin typeface="Montserrat Medium"/>
                <a:ea typeface="Montserrat Medium"/>
                <a:cs typeface="Montserrat Medium"/>
                <a:sym typeface="Montserrat Medium"/>
              </a:endParaRPr>
            </a:p>
          </p:txBody>
        </p:sp>
      </p:grpSp>
    </p:spTree>
    <p:extLst>
      <p:ext uri="{BB962C8B-B14F-4D97-AF65-F5344CB8AC3E}">
        <p14:creationId xmlns:p14="http://schemas.microsoft.com/office/powerpoint/2010/main" val="3308841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7867363" y="1942553"/>
            <a:ext cx="420637" cy="6287595"/>
            <a:chOff x="0" y="0"/>
            <a:chExt cx="154215" cy="974113"/>
          </a:xfrm>
        </p:grpSpPr>
        <p:sp>
          <p:nvSpPr>
            <p:cNvPr id="3" name="Freeform 3"/>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endParaRPr lang="de-DE"/>
            </a:p>
          </p:txBody>
        </p:sp>
      </p:grpSp>
      <p:grpSp>
        <p:nvGrpSpPr>
          <p:cNvPr id="4" name="Group 4"/>
          <p:cNvGrpSpPr/>
          <p:nvPr/>
        </p:nvGrpSpPr>
        <p:grpSpPr>
          <a:xfrm>
            <a:off x="0" y="1999703"/>
            <a:ext cx="420637" cy="6287595"/>
            <a:chOff x="0" y="0"/>
            <a:chExt cx="65168" cy="974113"/>
          </a:xfrm>
        </p:grpSpPr>
        <p:sp>
          <p:nvSpPr>
            <p:cNvPr id="5" name="Freeform 5"/>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AABFD1"/>
            </a:solidFill>
            <a:ln w="12700">
              <a:noFill/>
            </a:ln>
          </p:spPr>
          <p:txBody>
            <a:bodyPr/>
            <a:lstStyle/>
            <a:p>
              <a:endParaRPr lang="de-DE"/>
            </a:p>
          </p:txBody>
        </p:sp>
      </p:grpSp>
      <p:grpSp>
        <p:nvGrpSpPr>
          <p:cNvPr id="6" name="Group 6"/>
          <p:cNvGrpSpPr/>
          <p:nvPr/>
        </p:nvGrpSpPr>
        <p:grpSpPr>
          <a:xfrm>
            <a:off x="16173532" y="9517289"/>
            <a:ext cx="1956616" cy="567847"/>
            <a:chOff x="0" y="0"/>
            <a:chExt cx="2608822" cy="757130"/>
          </a:xfrm>
        </p:grpSpPr>
        <p:pic>
          <p:nvPicPr>
            <p:cNvPr id="7" name="Picture 7"/>
            <p:cNvPicPr>
              <a:picLocks noChangeAspect="1"/>
            </p:cNvPicPr>
            <p:nvPr/>
          </p:nvPicPr>
          <p:blipFill>
            <a:blip r:embed="rId2"/>
            <a:srcRect r="2273" b="16626"/>
            <a:stretch>
              <a:fillRect/>
            </a:stretch>
          </p:blipFill>
          <p:spPr>
            <a:xfrm>
              <a:off x="0" y="0"/>
              <a:ext cx="2608822" cy="757130"/>
            </a:xfrm>
            <a:prstGeom prst="rect">
              <a:avLst/>
            </a:prstGeom>
          </p:spPr>
        </p:pic>
      </p:grpSp>
      <p:sp>
        <p:nvSpPr>
          <p:cNvPr id="8" name="Freeform 8"/>
          <p:cNvSpPr/>
          <p:nvPr/>
        </p:nvSpPr>
        <p:spPr>
          <a:xfrm>
            <a:off x="4943054" y="1558730"/>
            <a:ext cx="8164034" cy="8526406"/>
          </a:xfrm>
          <a:custGeom>
            <a:avLst/>
            <a:gdLst/>
            <a:ahLst/>
            <a:cxnLst/>
            <a:rect l="l" t="t" r="r" b="b"/>
            <a:pathLst>
              <a:path w="8164034" h="8526406">
                <a:moveTo>
                  <a:pt x="0" y="0"/>
                </a:moveTo>
                <a:lnTo>
                  <a:pt x="8164034" y="0"/>
                </a:lnTo>
                <a:lnTo>
                  <a:pt x="8164034" y="8526406"/>
                </a:lnTo>
                <a:lnTo>
                  <a:pt x="0" y="8526406"/>
                </a:lnTo>
                <a:lnTo>
                  <a:pt x="0" y="0"/>
                </a:lnTo>
                <a:close/>
              </a:path>
            </a:pathLst>
          </a:custGeom>
          <a:blipFill>
            <a:blip r:embed="rId3"/>
            <a:stretch>
              <a:fillRect/>
            </a:stretch>
          </a:blipFill>
        </p:spPr>
        <p:txBody>
          <a:bodyPr/>
          <a:lstStyle/>
          <a:p>
            <a:endParaRPr lang="de-DE"/>
          </a:p>
        </p:txBody>
      </p:sp>
      <p:sp>
        <p:nvSpPr>
          <p:cNvPr id="9" name="TextBox 9"/>
          <p:cNvSpPr txBox="1"/>
          <p:nvPr/>
        </p:nvSpPr>
        <p:spPr>
          <a:xfrm>
            <a:off x="2109256" y="716069"/>
            <a:ext cx="14291343" cy="691936"/>
          </a:xfrm>
          <a:prstGeom prst="rect">
            <a:avLst/>
          </a:prstGeom>
        </p:spPr>
        <p:txBody>
          <a:bodyPr lIns="0" tIns="0" rIns="0" bIns="0" rtlCol="0" anchor="t">
            <a:spAutoFit/>
          </a:bodyPr>
          <a:lstStyle/>
          <a:p>
            <a:pPr algn="ctr">
              <a:lnSpc>
                <a:spcPts val="5336"/>
              </a:lnSpc>
            </a:pPr>
            <a:r>
              <a:rPr lang="en-US" sz="4987" spc="19">
                <a:solidFill>
                  <a:srgbClr val="053055"/>
                </a:solidFill>
                <a:latin typeface="Montserrat"/>
                <a:ea typeface="Montserrat"/>
                <a:cs typeface="Montserrat"/>
                <a:sym typeface="Montserrat"/>
              </a:rPr>
              <a:t>INSTITUTIONELLES SCHUTZKONZEPT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7867363" y="1942553"/>
            <a:ext cx="420637" cy="6287595"/>
            <a:chOff x="0" y="0"/>
            <a:chExt cx="154215" cy="974113"/>
          </a:xfrm>
        </p:grpSpPr>
        <p:sp>
          <p:nvSpPr>
            <p:cNvPr id="3" name="Freeform 3"/>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endParaRPr lang="de-DE"/>
            </a:p>
          </p:txBody>
        </p:sp>
      </p:grpSp>
      <p:grpSp>
        <p:nvGrpSpPr>
          <p:cNvPr id="4" name="Group 4"/>
          <p:cNvGrpSpPr/>
          <p:nvPr/>
        </p:nvGrpSpPr>
        <p:grpSpPr>
          <a:xfrm>
            <a:off x="0" y="1999703"/>
            <a:ext cx="420637" cy="6287595"/>
            <a:chOff x="0" y="0"/>
            <a:chExt cx="65168" cy="974113"/>
          </a:xfrm>
        </p:grpSpPr>
        <p:sp>
          <p:nvSpPr>
            <p:cNvPr id="5" name="Freeform 5"/>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AABFD1"/>
            </a:solidFill>
            <a:ln w="12700">
              <a:noFill/>
            </a:ln>
          </p:spPr>
          <p:txBody>
            <a:bodyPr/>
            <a:lstStyle/>
            <a:p>
              <a:endParaRPr lang="de-DE"/>
            </a:p>
          </p:txBody>
        </p:sp>
      </p:grpSp>
      <p:grpSp>
        <p:nvGrpSpPr>
          <p:cNvPr id="6" name="Group 6"/>
          <p:cNvGrpSpPr/>
          <p:nvPr/>
        </p:nvGrpSpPr>
        <p:grpSpPr>
          <a:xfrm>
            <a:off x="16173532" y="9517289"/>
            <a:ext cx="1956616" cy="567847"/>
            <a:chOff x="0" y="0"/>
            <a:chExt cx="2608822" cy="757130"/>
          </a:xfrm>
        </p:grpSpPr>
        <p:pic>
          <p:nvPicPr>
            <p:cNvPr id="7" name="Picture 7"/>
            <p:cNvPicPr>
              <a:picLocks noChangeAspect="1"/>
            </p:cNvPicPr>
            <p:nvPr/>
          </p:nvPicPr>
          <p:blipFill>
            <a:blip r:embed="rId2"/>
            <a:srcRect r="2273" b="16626"/>
            <a:stretch>
              <a:fillRect/>
            </a:stretch>
          </p:blipFill>
          <p:spPr>
            <a:xfrm>
              <a:off x="0" y="0"/>
              <a:ext cx="2608822" cy="757130"/>
            </a:xfrm>
            <a:prstGeom prst="rect">
              <a:avLst/>
            </a:prstGeom>
          </p:spPr>
        </p:pic>
      </p:grpSp>
      <p:sp>
        <p:nvSpPr>
          <p:cNvPr id="8" name="Freeform 8"/>
          <p:cNvSpPr/>
          <p:nvPr/>
        </p:nvSpPr>
        <p:spPr>
          <a:xfrm>
            <a:off x="4943054" y="1558730"/>
            <a:ext cx="8164034" cy="8526406"/>
          </a:xfrm>
          <a:custGeom>
            <a:avLst/>
            <a:gdLst/>
            <a:ahLst/>
            <a:cxnLst/>
            <a:rect l="l" t="t" r="r" b="b"/>
            <a:pathLst>
              <a:path w="8164034" h="8526406">
                <a:moveTo>
                  <a:pt x="0" y="0"/>
                </a:moveTo>
                <a:lnTo>
                  <a:pt x="8164034" y="0"/>
                </a:lnTo>
                <a:lnTo>
                  <a:pt x="8164034" y="8526406"/>
                </a:lnTo>
                <a:lnTo>
                  <a:pt x="0" y="8526406"/>
                </a:lnTo>
                <a:lnTo>
                  <a:pt x="0" y="0"/>
                </a:lnTo>
                <a:close/>
              </a:path>
            </a:pathLst>
          </a:custGeom>
          <a:blipFill>
            <a:blip r:embed="rId3"/>
            <a:stretch>
              <a:fillRect/>
            </a:stretch>
          </a:blipFill>
        </p:spPr>
        <p:txBody>
          <a:bodyPr/>
          <a:lstStyle/>
          <a:p>
            <a:endParaRPr lang="de-DE"/>
          </a:p>
        </p:txBody>
      </p:sp>
      <p:sp>
        <p:nvSpPr>
          <p:cNvPr id="9" name="TextBox 9"/>
          <p:cNvSpPr txBox="1"/>
          <p:nvPr/>
        </p:nvSpPr>
        <p:spPr>
          <a:xfrm>
            <a:off x="2109256" y="716069"/>
            <a:ext cx="14291343" cy="691936"/>
          </a:xfrm>
          <a:prstGeom prst="rect">
            <a:avLst/>
          </a:prstGeom>
        </p:spPr>
        <p:txBody>
          <a:bodyPr lIns="0" tIns="0" rIns="0" bIns="0" rtlCol="0" anchor="t">
            <a:spAutoFit/>
          </a:bodyPr>
          <a:lstStyle/>
          <a:p>
            <a:pPr algn="ctr">
              <a:lnSpc>
                <a:spcPts val="5336"/>
              </a:lnSpc>
            </a:pPr>
            <a:r>
              <a:rPr lang="en-US" sz="4987" spc="19">
                <a:solidFill>
                  <a:srgbClr val="053055"/>
                </a:solidFill>
                <a:latin typeface="Montserrat"/>
                <a:ea typeface="Montserrat"/>
                <a:cs typeface="Montserrat"/>
                <a:sym typeface="Montserrat"/>
              </a:rPr>
              <a:t>INSTITUTIONELLES SCHUTZKONZEPT</a:t>
            </a:r>
          </a:p>
        </p:txBody>
      </p:sp>
      <p:grpSp>
        <p:nvGrpSpPr>
          <p:cNvPr id="10" name="Group 10"/>
          <p:cNvGrpSpPr/>
          <p:nvPr/>
        </p:nvGrpSpPr>
        <p:grpSpPr>
          <a:xfrm rot="-5400000">
            <a:off x="6458461" y="-358715"/>
            <a:ext cx="5133219" cy="13084050"/>
            <a:chOff x="0" y="0"/>
            <a:chExt cx="1351959" cy="3446005"/>
          </a:xfrm>
        </p:grpSpPr>
        <p:sp>
          <p:nvSpPr>
            <p:cNvPr id="11" name="Freeform 11"/>
            <p:cNvSpPr/>
            <p:nvPr/>
          </p:nvSpPr>
          <p:spPr>
            <a:xfrm>
              <a:off x="0" y="0"/>
              <a:ext cx="1351959" cy="3446005"/>
            </a:xfrm>
            <a:custGeom>
              <a:avLst/>
              <a:gdLst/>
              <a:ahLst/>
              <a:cxnLst/>
              <a:rect l="l" t="t" r="r" b="b"/>
              <a:pathLst>
                <a:path w="1351959" h="3446005">
                  <a:moveTo>
                    <a:pt x="0" y="0"/>
                  </a:moveTo>
                  <a:lnTo>
                    <a:pt x="1351959" y="0"/>
                  </a:lnTo>
                  <a:lnTo>
                    <a:pt x="1351959" y="3446005"/>
                  </a:lnTo>
                  <a:lnTo>
                    <a:pt x="0" y="3446005"/>
                  </a:lnTo>
                  <a:close/>
                </a:path>
              </a:pathLst>
            </a:custGeom>
            <a:solidFill>
              <a:srgbClr val="EC9F1A"/>
            </a:solidFill>
          </p:spPr>
          <p:txBody>
            <a:bodyPr/>
            <a:lstStyle/>
            <a:p>
              <a:endParaRPr lang="de-DE"/>
            </a:p>
          </p:txBody>
        </p:sp>
        <p:sp>
          <p:nvSpPr>
            <p:cNvPr id="12" name="TextBox 12"/>
            <p:cNvSpPr txBox="1"/>
            <p:nvPr/>
          </p:nvSpPr>
          <p:spPr>
            <a:xfrm>
              <a:off x="0" y="-38100"/>
              <a:ext cx="1351959" cy="3484105"/>
            </a:xfrm>
            <a:prstGeom prst="rect">
              <a:avLst/>
            </a:prstGeom>
          </p:spPr>
          <p:txBody>
            <a:bodyPr lIns="50800" tIns="50800" rIns="50800" bIns="50800" rtlCol="0" anchor="ctr"/>
            <a:lstStyle/>
            <a:p>
              <a:pPr algn="ctr">
                <a:lnSpc>
                  <a:spcPts val="3079"/>
                </a:lnSpc>
              </a:pPr>
              <a:endParaRPr/>
            </a:p>
          </p:txBody>
        </p:sp>
      </p:grpSp>
      <p:sp>
        <p:nvSpPr>
          <p:cNvPr id="13" name="TextBox 13"/>
          <p:cNvSpPr txBox="1"/>
          <p:nvPr/>
        </p:nvSpPr>
        <p:spPr>
          <a:xfrm>
            <a:off x="2788500" y="4165796"/>
            <a:ext cx="12473142" cy="3789045"/>
          </a:xfrm>
          <a:prstGeom prst="rect">
            <a:avLst/>
          </a:prstGeom>
        </p:spPr>
        <p:txBody>
          <a:bodyPr lIns="0" tIns="0" rIns="0" bIns="0" rtlCol="0" anchor="t">
            <a:spAutoFit/>
          </a:bodyPr>
          <a:lstStyle/>
          <a:p>
            <a:pPr algn="ctr">
              <a:lnSpc>
                <a:spcPts val="3779"/>
              </a:lnSpc>
            </a:pPr>
            <a:r>
              <a:rPr lang="en-US" sz="2699" b="1" dirty="0" err="1">
                <a:solidFill>
                  <a:srgbClr val="053055"/>
                </a:solidFill>
                <a:latin typeface="Montserrat Bold"/>
                <a:ea typeface="Montserrat Bold"/>
                <a:cs typeface="Montserrat Bold"/>
                <a:sym typeface="Montserrat Bold"/>
              </a:rPr>
              <a:t>Präventionsordnung</a:t>
            </a:r>
            <a:r>
              <a:rPr lang="en-US" sz="2699" dirty="0">
                <a:solidFill>
                  <a:srgbClr val="053055"/>
                </a:solidFill>
                <a:latin typeface="Montserrat"/>
                <a:ea typeface="Montserrat"/>
                <a:cs typeface="Montserrat"/>
                <a:sym typeface="Montserrat"/>
              </a:rPr>
              <a:t>:</a:t>
            </a:r>
          </a:p>
          <a:p>
            <a:pPr algn="l">
              <a:lnSpc>
                <a:spcPts val="3779"/>
              </a:lnSpc>
              <a:spcBef>
                <a:spcPct val="0"/>
              </a:spcBef>
            </a:pPr>
            <a:r>
              <a:rPr lang="en-US" sz="2699" dirty="0" err="1">
                <a:solidFill>
                  <a:srgbClr val="053055"/>
                </a:solidFill>
                <a:latin typeface="Montserrat"/>
                <a:ea typeface="Montserrat"/>
                <a:cs typeface="Montserrat"/>
                <a:sym typeface="Montserrat"/>
              </a:rPr>
              <a:t>Einrichtungen</a:t>
            </a:r>
            <a:r>
              <a:rPr lang="en-US" sz="2699" dirty="0">
                <a:solidFill>
                  <a:srgbClr val="053055"/>
                </a:solidFill>
                <a:latin typeface="Montserrat"/>
                <a:ea typeface="Montserrat"/>
                <a:cs typeface="Montserrat"/>
                <a:sym typeface="Montserrat"/>
              </a:rPr>
              <a:t>, </a:t>
            </a:r>
            <a:r>
              <a:rPr lang="en-US" sz="2699" dirty="0" err="1">
                <a:solidFill>
                  <a:srgbClr val="053055"/>
                </a:solidFill>
                <a:latin typeface="Montserrat"/>
                <a:ea typeface="Montserrat"/>
                <a:cs typeface="Montserrat"/>
                <a:sym typeface="Montserrat"/>
              </a:rPr>
              <a:t>Dienste</a:t>
            </a:r>
            <a:r>
              <a:rPr lang="en-US" sz="2699" dirty="0">
                <a:solidFill>
                  <a:srgbClr val="053055"/>
                </a:solidFill>
                <a:latin typeface="Montserrat"/>
                <a:ea typeface="Montserrat"/>
                <a:cs typeface="Montserrat"/>
                <a:sym typeface="Montserrat"/>
              </a:rPr>
              <a:t> und Arbeitsfelder in </a:t>
            </a:r>
            <a:r>
              <a:rPr lang="en-US" sz="2699" dirty="0" err="1">
                <a:solidFill>
                  <a:srgbClr val="053055"/>
                </a:solidFill>
                <a:latin typeface="Montserrat"/>
                <a:ea typeface="Montserrat"/>
                <a:cs typeface="Montserrat"/>
                <a:sym typeface="Montserrat"/>
              </a:rPr>
              <a:t>diözesaner</a:t>
            </a:r>
            <a:r>
              <a:rPr lang="en-US" sz="2699" dirty="0">
                <a:solidFill>
                  <a:srgbClr val="053055"/>
                </a:solidFill>
                <a:latin typeface="Montserrat"/>
                <a:ea typeface="Montserrat"/>
                <a:cs typeface="Montserrat"/>
                <a:sym typeface="Montserrat"/>
              </a:rPr>
              <a:t> und in </a:t>
            </a:r>
            <a:r>
              <a:rPr lang="en-US" sz="2699" dirty="0" err="1">
                <a:solidFill>
                  <a:srgbClr val="053055"/>
                </a:solidFill>
                <a:latin typeface="Montserrat"/>
                <a:ea typeface="Montserrat"/>
                <a:cs typeface="Montserrat"/>
                <a:sym typeface="Montserrat"/>
              </a:rPr>
              <a:t>pfarrlicher</a:t>
            </a:r>
            <a:r>
              <a:rPr lang="en-US" sz="2699" dirty="0">
                <a:solidFill>
                  <a:srgbClr val="053055"/>
                </a:solidFill>
                <a:latin typeface="Montserrat"/>
                <a:ea typeface="Montserrat"/>
                <a:cs typeface="Montserrat"/>
                <a:sym typeface="Montserrat"/>
              </a:rPr>
              <a:t> </a:t>
            </a:r>
            <a:r>
              <a:rPr lang="en-US" sz="2699" dirty="0" err="1">
                <a:solidFill>
                  <a:srgbClr val="053055"/>
                </a:solidFill>
                <a:latin typeface="Montserrat"/>
                <a:ea typeface="Montserrat"/>
                <a:cs typeface="Montserrat"/>
                <a:sym typeface="Montserrat"/>
              </a:rPr>
              <a:t>Verantwortung</a:t>
            </a:r>
            <a:r>
              <a:rPr lang="en-US" sz="2699" dirty="0">
                <a:solidFill>
                  <a:srgbClr val="053055"/>
                </a:solidFill>
                <a:latin typeface="Montserrat"/>
                <a:ea typeface="Montserrat"/>
                <a:cs typeface="Montserrat"/>
                <a:sym typeface="Montserrat"/>
              </a:rPr>
              <a:t> </a:t>
            </a:r>
            <a:r>
              <a:rPr lang="en-US" sz="2699" dirty="0" err="1">
                <a:solidFill>
                  <a:srgbClr val="053055"/>
                </a:solidFill>
                <a:latin typeface="Montserrat"/>
                <a:ea typeface="Montserrat"/>
                <a:cs typeface="Montserrat"/>
                <a:sym typeface="Montserrat"/>
              </a:rPr>
              <a:t>sind</a:t>
            </a:r>
            <a:r>
              <a:rPr lang="en-US" sz="2699" dirty="0">
                <a:solidFill>
                  <a:srgbClr val="053055"/>
                </a:solidFill>
                <a:latin typeface="Montserrat"/>
                <a:ea typeface="Montserrat"/>
                <a:cs typeface="Montserrat"/>
                <a:sym typeface="Montserrat"/>
              </a:rPr>
              <a:t> </a:t>
            </a:r>
            <a:r>
              <a:rPr lang="en-US" sz="2699" u="sng" dirty="0" err="1">
                <a:solidFill>
                  <a:srgbClr val="053055"/>
                </a:solidFill>
                <a:latin typeface="Montserrat"/>
                <a:ea typeface="Montserrat"/>
                <a:cs typeface="Montserrat"/>
                <a:sym typeface="Montserrat"/>
              </a:rPr>
              <a:t>verpflichtet</a:t>
            </a:r>
            <a:r>
              <a:rPr lang="en-US" sz="2699" u="sng" dirty="0">
                <a:solidFill>
                  <a:srgbClr val="053055"/>
                </a:solidFill>
                <a:latin typeface="Montserrat"/>
                <a:ea typeface="Montserrat"/>
                <a:cs typeface="Montserrat"/>
                <a:sym typeface="Montserrat"/>
              </a:rPr>
              <a:t>, </a:t>
            </a:r>
            <a:r>
              <a:rPr lang="en-US" sz="2699" u="sng" dirty="0" err="1">
                <a:solidFill>
                  <a:srgbClr val="053055"/>
                </a:solidFill>
                <a:latin typeface="Montserrat"/>
                <a:ea typeface="Montserrat"/>
                <a:cs typeface="Montserrat"/>
                <a:sym typeface="Montserrat"/>
              </a:rPr>
              <a:t>ein</a:t>
            </a:r>
            <a:r>
              <a:rPr lang="en-US" sz="2699" u="sng" dirty="0">
                <a:solidFill>
                  <a:srgbClr val="053055"/>
                </a:solidFill>
                <a:latin typeface="Montserrat"/>
                <a:ea typeface="Montserrat"/>
                <a:cs typeface="Montserrat"/>
                <a:sym typeface="Montserrat"/>
              </a:rPr>
              <a:t> </a:t>
            </a:r>
            <a:r>
              <a:rPr lang="en-US" sz="2699" u="sng" dirty="0" err="1">
                <a:solidFill>
                  <a:srgbClr val="053055"/>
                </a:solidFill>
                <a:latin typeface="Montserrat"/>
                <a:ea typeface="Montserrat"/>
                <a:cs typeface="Montserrat"/>
                <a:sym typeface="Montserrat"/>
              </a:rPr>
              <a:t>institutionelles</a:t>
            </a:r>
            <a:r>
              <a:rPr lang="en-US" sz="2699" u="sng" dirty="0">
                <a:solidFill>
                  <a:srgbClr val="053055"/>
                </a:solidFill>
                <a:latin typeface="Montserrat"/>
                <a:ea typeface="Montserrat"/>
                <a:cs typeface="Montserrat"/>
                <a:sym typeface="Montserrat"/>
              </a:rPr>
              <a:t> </a:t>
            </a:r>
            <a:r>
              <a:rPr lang="en-US" sz="2699" u="sng" dirty="0" err="1">
                <a:solidFill>
                  <a:srgbClr val="053055"/>
                </a:solidFill>
                <a:latin typeface="Montserrat"/>
                <a:ea typeface="Montserrat"/>
                <a:cs typeface="Montserrat"/>
                <a:sym typeface="Montserrat"/>
              </a:rPr>
              <a:t>Schutzkonzept</a:t>
            </a:r>
            <a:r>
              <a:rPr lang="en-US" sz="2699" dirty="0">
                <a:solidFill>
                  <a:srgbClr val="053055"/>
                </a:solidFill>
                <a:latin typeface="Montserrat"/>
                <a:ea typeface="Montserrat"/>
                <a:cs typeface="Montserrat"/>
                <a:sym typeface="Montserrat"/>
              </a:rPr>
              <a:t> </a:t>
            </a:r>
            <a:r>
              <a:rPr lang="en-US" sz="2699" dirty="0" err="1">
                <a:solidFill>
                  <a:srgbClr val="053055"/>
                </a:solidFill>
                <a:latin typeface="Montserrat"/>
                <a:ea typeface="Montserrat"/>
                <a:cs typeface="Montserrat"/>
                <a:sym typeface="Montserrat"/>
              </a:rPr>
              <a:t>gemäß</a:t>
            </a:r>
            <a:r>
              <a:rPr lang="en-US" sz="2699" dirty="0">
                <a:solidFill>
                  <a:srgbClr val="053055"/>
                </a:solidFill>
                <a:latin typeface="Montserrat"/>
                <a:ea typeface="Montserrat"/>
                <a:cs typeface="Montserrat"/>
                <a:sym typeface="Montserrat"/>
              </a:rPr>
              <a:t> der </a:t>
            </a:r>
            <a:r>
              <a:rPr lang="en-US" sz="2699" dirty="0" err="1">
                <a:solidFill>
                  <a:srgbClr val="053055"/>
                </a:solidFill>
                <a:latin typeface="Montserrat"/>
                <a:ea typeface="Montserrat"/>
                <a:cs typeface="Montserrat"/>
                <a:sym typeface="Montserrat"/>
              </a:rPr>
              <a:t>Präventionsordnung</a:t>
            </a:r>
            <a:r>
              <a:rPr lang="en-US" sz="2699" dirty="0">
                <a:solidFill>
                  <a:srgbClr val="053055"/>
                </a:solidFill>
                <a:latin typeface="Montserrat"/>
                <a:ea typeface="Montserrat"/>
                <a:cs typeface="Montserrat"/>
                <a:sym typeface="Montserrat"/>
              </a:rPr>
              <a:t> des </a:t>
            </a:r>
            <a:r>
              <a:rPr lang="en-US" sz="2699" dirty="0" err="1">
                <a:solidFill>
                  <a:srgbClr val="053055"/>
                </a:solidFill>
                <a:latin typeface="Montserrat"/>
                <a:ea typeface="Montserrat"/>
                <a:cs typeface="Montserrat"/>
                <a:sym typeface="Montserrat"/>
              </a:rPr>
              <a:t>Bistums</a:t>
            </a:r>
            <a:r>
              <a:rPr lang="en-US" sz="2699" dirty="0">
                <a:solidFill>
                  <a:srgbClr val="053055"/>
                </a:solidFill>
                <a:latin typeface="Montserrat"/>
                <a:ea typeface="Montserrat"/>
                <a:cs typeface="Montserrat"/>
                <a:sym typeface="Montserrat"/>
              </a:rPr>
              <a:t> </a:t>
            </a:r>
            <a:r>
              <a:rPr lang="en-US" sz="2699" dirty="0" err="1">
                <a:solidFill>
                  <a:srgbClr val="053055"/>
                </a:solidFill>
                <a:latin typeface="Montserrat"/>
                <a:ea typeface="Montserrat"/>
                <a:cs typeface="Montserrat"/>
                <a:sym typeface="Montserrat"/>
              </a:rPr>
              <a:t>zu</a:t>
            </a:r>
            <a:r>
              <a:rPr lang="en-US" sz="2699" dirty="0">
                <a:solidFill>
                  <a:srgbClr val="053055"/>
                </a:solidFill>
                <a:latin typeface="Montserrat"/>
                <a:ea typeface="Montserrat"/>
                <a:cs typeface="Montserrat"/>
                <a:sym typeface="Montserrat"/>
              </a:rPr>
              <a:t> </a:t>
            </a:r>
            <a:r>
              <a:rPr lang="en-US" sz="2699" u="sng" dirty="0" err="1">
                <a:solidFill>
                  <a:srgbClr val="053055"/>
                </a:solidFill>
                <a:latin typeface="Montserrat"/>
                <a:ea typeface="Montserrat"/>
                <a:cs typeface="Montserrat"/>
                <a:sym typeface="Montserrat"/>
              </a:rPr>
              <a:t>erstellen</a:t>
            </a:r>
            <a:r>
              <a:rPr lang="en-US" sz="2699" dirty="0">
                <a:solidFill>
                  <a:srgbClr val="053055"/>
                </a:solidFill>
                <a:latin typeface="Montserrat"/>
                <a:ea typeface="Montserrat"/>
                <a:cs typeface="Montserrat"/>
                <a:sym typeface="Montserrat"/>
              </a:rPr>
              <a:t>, dieses </a:t>
            </a:r>
            <a:r>
              <a:rPr lang="en-US" sz="2699" dirty="0" err="1">
                <a:solidFill>
                  <a:srgbClr val="053055"/>
                </a:solidFill>
                <a:latin typeface="Montserrat"/>
                <a:ea typeface="Montserrat"/>
                <a:cs typeface="Montserrat"/>
                <a:sym typeface="Montserrat"/>
              </a:rPr>
              <a:t>Schutzkonzept</a:t>
            </a:r>
            <a:r>
              <a:rPr lang="en-US" sz="2699" dirty="0">
                <a:solidFill>
                  <a:srgbClr val="053055"/>
                </a:solidFill>
                <a:latin typeface="Montserrat"/>
                <a:ea typeface="Montserrat"/>
                <a:cs typeface="Montserrat"/>
                <a:sym typeface="Montserrat"/>
              </a:rPr>
              <a:t> </a:t>
            </a:r>
            <a:r>
              <a:rPr lang="en-US" sz="2699" dirty="0" err="1">
                <a:solidFill>
                  <a:srgbClr val="053055"/>
                </a:solidFill>
                <a:latin typeface="Montserrat"/>
                <a:ea typeface="Montserrat"/>
                <a:cs typeface="Montserrat"/>
                <a:sym typeface="Montserrat"/>
              </a:rPr>
              <a:t>zu</a:t>
            </a:r>
            <a:r>
              <a:rPr lang="en-US" sz="2699" dirty="0">
                <a:solidFill>
                  <a:srgbClr val="053055"/>
                </a:solidFill>
                <a:latin typeface="Montserrat"/>
                <a:ea typeface="Montserrat"/>
                <a:cs typeface="Montserrat"/>
                <a:sym typeface="Montserrat"/>
              </a:rPr>
              <a:t> </a:t>
            </a:r>
            <a:r>
              <a:rPr lang="en-US" sz="2699" u="sng" dirty="0" err="1">
                <a:solidFill>
                  <a:srgbClr val="053055"/>
                </a:solidFill>
                <a:latin typeface="Montserrat"/>
                <a:ea typeface="Montserrat"/>
                <a:cs typeface="Montserrat"/>
                <a:sym typeface="Montserrat"/>
              </a:rPr>
              <a:t>veröffentlichen</a:t>
            </a:r>
            <a:r>
              <a:rPr lang="en-US" sz="2699" u="sng" dirty="0">
                <a:solidFill>
                  <a:srgbClr val="053055"/>
                </a:solidFill>
                <a:latin typeface="Montserrat"/>
                <a:ea typeface="Montserrat"/>
                <a:cs typeface="Montserrat"/>
                <a:sym typeface="Montserrat"/>
              </a:rPr>
              <a:t> </a:t>
            </a:r>
            <a:r>
              <a:rPr lang="en-US" sz="2699" dirty="0">
                <a:solidFill>
                  <a:srgbClr val="053055"/>
                </a:solidFill>
                <a:latin typeface="Montserrat"/>
                <a:ea typeface="Montserrat"/>
                <a:cs typeface="Montserrat"/>
                <a:sym typeface="Montserrat"/>
              </a:rPr>
              <a:t>und es </a:t>
            </a:r>
            <a:r>
              <a:rPr lang="en-US" sz="2699" dirty="0" err="1">
                <a:solidFill>
                  <a:srgbClr val="053055"/>
                </a:solidFill>
                <a:latin typeface="Montserrat"/>
                <a:ea typeface="Montserrat"/>
                <a:cs typeface="Montserrat"/>
                <a:sym typeface="Montserrat"/>
              </a:rPr>
              <a:t>regelmäßig</a:t>
            </a:r>
            <a:r>
              <a:rPr lang="en-US" sz="2699" dirty="0">
                <a:solidFill>
                  <a:srgbClr val="053055"/>
                </a:solidFill>
                <a:latin typeface="Montserrat"/>
                <a:ea typeface="Montserrat"/>
                <a:cs typeface="Montserrat"/>
                <a:sym typeface="Montserrat"/>
              </a:rPr>
              <a:t> </a:t>
            </a:r>
            <a:r>
              <a:rPr lang="en-US" sz="2699" u="sng" dirty="0" err="1">
                <a:solidFill>
                  <a:srgbClr val="053055"/>
                </a:solidFill>
                <a:latin typeface="Montserrat"/>
                <a:ea typeface="Montserrat"/>
                <a:cs typeface="Montserrat"/>
                <a:sym typeface="Montserrat"/>
              </a:rPr>
              <a:t>weiterzuentwickeln</a:t>
            </a:r>
            <a:r>
              <a:rPr lang="en-US" sz="2699" dirty="0">
                <a:solidFill>
                  <a:srgbClr val="053055"/>
                </a:solidFill>
                <a:latin typeface="Montserrat"/>
                <a:ea typeface="Montserrat"/>
                <a:cs typeface="Montserrat"/>
                <a:sym typeface="Montserrat"/>
              </a:rPr>
              <a:t>. </a:t>
            </a:r>
            <a:r>
              <a:rPr lang="en-US" sz="2699" dirty="0" err="1">
                <a:solidFill>
                  <a:srgbClr val="053055"/>
                </a:solidFill>
                <a:latin typeface="Montserrat"/>
                <a:ea typeface="Montserrat"/>
                <a:cs typeface="Montserrat"/>
                <a:sym typeface="Montserrat"/>
              </a:rPr>
              <a:t>Gemäß</a:t>
            </a:r>
            <a:r>
              <a:rPr lang="en-US" sz="2699" dirty="0">
                <a:solidFill>
                  <a:srgbClr val="053055"/>
                </a:solidFill>
                <a:latin typeface="Montserrat"/>
                <a:ea typeface="Montserrat"/>
                <a:cs typeface="Montserrat"/>
                <a:sym typeface="Montserrat"/>
              </a:rPr>
              <a:t> </a:t>
            </a:r>
            <a:r>
              <a:rPr lang="en-US" sz="2699" dirty="0" err="1">
                <a:solidFill>
                  <a:srgbClr val="053055"/>
                </a:solidFill>
                <a:latin typeface="Montserrat"/>
                <a:ea typeface="Montserrat"/>
                <a:cs typeface="Montserrat"/>
                <a:sym typeface="Montserrat"/>
              </a:rPr>
              <a:t>Abschnitt</a:t>
            </a:r>
            <a:r>
              <a:rPr lang="en-US" sz="2699" dirty="0">
                <a:solidFill>
                  <a:srgbClr val="053055"/>
                </a:solidFill>
                <a:latin typeface="Montserrat"/>
                <a:ea typeface="Montserrat"/>
                <a:cs typeface="Montserrat"/>
                <a:sym typeface="Montserrat"/>
              </a:rPr>
              <a:t> B der </a:t>
            </a:r>
            <a:r>
              <a:rPr lang="en-US" sz="2699" dirty="0" err="1">
                <a:solidFill>
                  <a:srgbClr val="053055"/>
                </a:solidFill>
                <a:latin typeface="Montserrat"/>
                <a:ea typeface="Montserrat"/>
                <a:cs typeface="Montserrat"/>
                <a:sym typeface="Montserrat"/>
              </a:rPr>
              <a:t>Präventionsordnung</a:t>
            </a:r>
            <a:r>
              <a:rPr lang="en-US" sz="2699" dirty="0">
                <a:solidFill>
                  <a:srgbClr val="053055"/>
                </a:solidFill>
                <a:latin typeface="Montserrat"/>
                <a:ea typeface="Montserrat"/>
                <a:cs typeface="Montserrat"/>
                <a:sym typeface="Montserrat"/>
              </a:rPr>
              <a:t> </a:t>
            </a:r>
            <a:r>
              <a:rPr lang="en-US" sz="2699" dirty="0" err="1">
                <a:solidFill>
                  <a:srgbClr val="053055"/>
                </a:solidFill>
                <a:latin typeface="Montserrat"/>
                <a:ea typeface="Montserrat"/>
                <a:cs typeface="Montserrat"/>
                <a:sym typeface="Montserrat"/>
              </a:rPr>
              <a:t>erfolgt</a:t>
            </a:r>
            <a:r>
              <a:rPr lang="en-US" sz="2699" dirty="0">
                <a:solidFill>
                  <a:srgbClr val="053055"/>
                </a:solidFill>
                <a:latin typeface="Montserrat"/>
                <a:ea typeface="Montserrat"/>
                <a:cs typeface="Montserrat"/>
                <a:sym typeface="Montserrat"/>
              </a:rPr>
              <a:t> die </a:t>
            </a:r>
            <a:r>
              <a:rPr lang="en-US" sz="2699" dirty="0" err="1">
                <a:solidFill>
                  <a:srgbClr val="053055"/>
                </a:solidFill>
                <a:latin typeface="Montserrat"/>
                <a:ea typeface="Montserrat"/>
                <a:cs typeface="Montserrat"/>
                <a:sym typeface="Montserrat"/>
              </a:rPr>
              <a:t>Entwicklung</a:t>
            </a:r>
            <a:r>
              <a:rPr lang="en-US" sz="2699" dirty="0">
                <a:solidFill>
                  <a:srgbClr val="053055"/>
                </a:solidFill>
                <a:latin typeface="Montserrat"/>
                <a:ea typeface="Montserrat"/>
                <a:cs typeface="Montserrat"/>
                <a:sym typeface="Montserrat"/>
              </a:rPr>
              <a:t> und </a:t>
            </a:r>
            <a:r>
              <a:rPr lang="en-US" sz="2699" dirty="0" err="1">
                <a:solidFill>
                  <a:srgbClr val="053055"/>
                </a:solidFill>
                <a:latin typeface="Montserrat"/>
                <a:ea typeface="Montserrat"/>
                <a:cs typeface="Montserrat"/>
                <a:sym typeface="Montserrat"/>
              </a:rPr>
              <a:t>Verwirklichung</a:t>
            </a:r>
            <a:r>
              <a:rPr lang="en-US" sz="2699" dirty="0">
                <a:solidFill>
                  <a:srgbClr val="053055"/>
                </a:solidFill>
                <a:latin typeface="Montserrat"/>
                <a:ea typeface="Montserrat"/>
                <a:cs typeface="Montserrat"/>
                <a:sym typeface="Montserrat"/>
              </a:rPr>
              <a:t> </a:t>
            </a:r>
            <a:r>
              <a:rPr lang="en-US" sz="2699" u="sng" dirty="0" err="1">
                <a:solidFill>
                  <a:srgbClr val="053055"/>
                </a:solidFill>
                <a:latin typeface="Montserrat"/>
                <a:ea typeface="Montserrat"/>
                <a:cs typeface="Montserrat"/>
                <a:sym typeface="Montserrat"/>
              </a:rPr>
              <a:t>partizipativ</a:t>
            </a:r>
            <a:r>
              <a:rPr lang="en-US" sz="2699" dirty="0">
                <a:solidFill>
                  <a:srgbClr val="053055"/>
                </a:solidFill>
                <a:latin typeface="Montserrat"/>
                <a:ea typeface="Montserrat"/>
                <a:cs typeface="Montserrat"/>
                <a:sym typeface="Montserrat"/>
              </a:rPr>
              <a:t> in Zusammenarbeit </a:t>
            </a:r>
            <a:r>
              <a:rPr lang="en-US" sz="2699" dirty="0" err="1">
                <a:solidFill>
                  <a:srgbClr val="053055"/>
                </a:solidFill>
                <a:latin typeface="Montserrat"/>
                <a:ea typeface="Montserrat"/>
                <a:cs typeface="Montserrat"/>
                <a:sym typeface="Montserrat"/>
              </a:rPr>
              <a:t>mit</a:t>
            </a:r>
            <a:r>
              <a:rPr lang="en-US" sz="2699" dirty="0">
                <a:solidFill>
                  <a:srgbClr val="053055"/>
                </a:solidFill>
                <a:latin typeface="Montserrat"/>
                <a:ea typeface="Montserrat"/>
                <a:cs typeface="Montserrat"/>
                <a:sym typeface="Montserrat"/>
              </a:rPr>
              <a:t> </a:t>
            </a:r>
            <a:r>
              <a:rPr lang="en-US" sz="2699" dirty="0" err="1">
                <a:solidFill>
                  <a:srgbClr val="053055"/>
                </a:solidFill>
                <a:latin typeface="Montserrat"/>
                <a:ea typeface="Montserrat"/>
                <a:cs typeface="Montserrat"/>
                <a:sym typeface="Montserrat"/>
              </a:rPr>
              <a:t>allen</a:t>
            </a:r>
            <a:r>
              <a:rPr lang="en-US" sz="2699" dirty="0">
                <a:solidFill>
                  <a:srgbClr val="053055"/>
                </a:solidFill>
                <a:latin typeface="Montserrat"/>
                <a:ea typeface="Montserrat"/>
                <a:cs typeface="Montserrat"/>
                <a:sym typeface="Montserrat"/>
              </a:rPr>
              <a:t> </a:t>
            </a:r>
            <a:r>
              <a:rPr lang="en-US" sz="2699" dirty="0" err="1">
                <a:solidFill>
                  <a:srgbClr val="053055"/>
                </a:solidFill>
                <a:latin typeface="Montserrat"/>
                <a:ea typeface="Montserrat"/>
                <a:cs typeface="Montserrat"/>
                <a:sym typeface="Montserrat"/>
              </a:rPr>
              <a:t>hierfür</a:t>
            </a:r>
            <a:r>
              <a:rPr lang="en-US" sz="2699" dirty="0">
                <a:solidFill>
                  <a:srgbClr val="053055"/>
                </a:solidFill>
                <a:latin typeface="Montserrat"/>
                <a:ea typeface="Montserrat"/>
                <a:cs typeface="Montserrat"/>
                <a:sym typeface="Montserrat"/>
              </a:rPr>
              <a:t> </a:t>
            </a:r>
            <a:r>
              <a:rPr lang="en-US" sz="2699" dirty="0" err="1">
                <a:solidFill>
                  <a:srgbClr val="053055"/>
                </a:solidFill>
                <a:latin typeface="Montserrat"/>
                <a:ea typeface="Montserrat"/>
                <a:cs typeface="Montserrat"/>
                <a:sym typeface="Montserrat"/>
              </a:rPr>
              <a:t>relevanten</a:t>
            </a:r>
            <a:r>
              <a:rPr lang="en-US" sz="2699" dirty="0">
                <a:solidFill>
                  <a:srgbClr val="053055"/>
                </a:solidFill>
                <a:latin typeface="Montserrat"/>
                <a:ea typeface="Montserrat"/>
                <a:cs typeface="Montserrat"/>
                <a:sym typeface="Montserrat"/>
              </a:rPr>
              <a:t> </a:t>
            </a:r>
            <a:r>
              <a:rPr lang="en-US" sz="2699" dirty="0" err="1">
                <a:solidFill>
                  <a:srgbClr val="053055"/>
                </a:solidFill>
                <a:latin typeface="Montserrat"/>
                <a:ea typeface="Montserrat"/>
                <a:cs typeface="Montserrat"/>
                <a:sym typeface="Montserrat"/>
              </a:rPr>
              <a:t>Personen</a:t>
            </a:r>
            <a:r>
              <a:rPr lang="en-US" sz="2699" dirty="0">
                <a:solidFill>
                  <a:srgbClr val="053055"/>
                </a:solidFill>
                <a:latin typeface="Montserrat"/>
                <a:ea typeface="Montserrat"/>
                <a:cs typeface="Montserrat"/>
                <a:sym typeface="Montserrat"/>
              </a:rPr>
              <a:t> und Gruppen.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7867363" y="1942553"/>
            <a:ext cx="420637" cy="6287595"/>
            <a:chOff x="0" y="0"/>
            <a:chExt cx="154215" cy="974113"/>
          </a:xfrm>
        </p:grpSpPr>
        <p:sp>
          <p:nvSpPr>
            <p:cNvPr id="3" name="Freeform 3"/>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endParaRPr lang="de-DE"/>
            </a:p>
          </p:txBody>
        </p:sp>
      </p:grpSp>
      <p:grpSp>
        <p:nvGrpSpPr>
          <p:cNvPr id="4" name="Group 4"/>
          <p:cNvGrpSpPr/>
          <p:nvPr/>
        </p:nvGrpSpPr>
        <p:grpSpPr>
          <a:xfrm>
            <a:off x="0" y="1999703"/>
            <a:ext cx="420637" cy="6287595"/>
            <a:chOff x="0" y="0"/>
            <a:chExt cx="65168" cy="974113"/>
          </a:xfrm>
        </p:grpSpPr>
        <p:sp>
          <p:nvSpPr>
            <p:cNvPr id="5" name="Freeform 5"/>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AABFD1"/>
            </a:solidFill>
            <a:ln w="12700">
              <a:noFill/>
            </a:ln>
          </p:spPr>
          <p:txBody>
            <a:bodyPr/>
            <a:lstStyle/>
            <a:p>
              <a:endParaRPr lang="de-DE"/>
            </a:p>
          </p:txBody>
        </p:sp>
      </p:grpSp>
      <p:grpSp>
        <p:nvGrpSpPr>
          <p:cNvPr id="6" name="Group 6"/>
          <p:cNvGrpSpPr/>
          <p:nvPr/>
        </p:nvGrpSpPr>
        <p:grpSpPr>
          <a:xfrm>
            <a:off x="16173532" y="9517289"/>
            <a:ext cx="1956616" cy="567847"/>
            <a:chOff x="0" y="0"/>
            <a:chExt cx="2608822" cy="757130"/>
          </a:xfrm>
        </p:grpSpPr>
        <p:pic>
          <p:nvPicPr>
            <p:cNvPr id="7" name="Picture 7"/>
            <p:cNvPicPr>
              <a:picLocks noChangeAspect="1"/>
            </p:cNvPicPr>
            <p:nvPr/>
          </p:nvPicPr>
          <p:blipFill>
            <a:blip r:embed="rId2"/>
            <a:srcRect r="2273" b="16626"/>
            <a:stretch>
              <a:fillRect/>
            </a:stretch>
          </p:blipFill>
          <p:spPr>
            <a:xfrm>
              <a:off x="0" y="0"/>
              <a:ext cx="2608822" cy="757130"/>
            </a:xfrm>
            <a:prstGeom prst="rect">
              <a:avLst/>
            </a:prstGeom>
          </p:spPr>
        </p:pic>
      </p:grpSp>
      <p:sp>
        <p:nvSpPr>
          <p:cNvPr id="8" name="Freeform 8"/>
          <p:cNvSpPr/>
          <p:nvPr/>
        </p:nvSpPr>
        <p:spPr>
          <a:xfrm>
            <a:off x="4943054" y="1558730"/>
            <a:ext cx="8164034" cy="8526406"/>
          </a:xfrm>
          <a:custGeom>
            <a:avLst/>
            <a:gdLst/>
            <a:ahLst/>
            <a:cxnLst/>
            <a:rect l="l" t="t" r="r" b="b"/>
            <a:pathLst>
              <a:path w="8164034" h="8526406">
                <a:moveTo>
                  <a:pt x="0" y="0"/>
                </a:moveTo>
                <a:lnTo>
                  <a:pt x="8164034" y="0"/>
                </a:lnTo>
                <a:lnTo>
                  <a:pt x="8164034" y="8526406"/>
                </a:lnTo>
                <a:lnTo>
                  <a:pt x="0" y="8526406"/>
                </a:lnTo>
                <a:lnTo>
                  <a:pt x="0" y="0"/>
                </a:lnTo>
                <a:close/>
              </a:path>
            </a:pathLst>
          </a:custGeom>
          <a:blipFill>
            <a:blip r:embed="rId3"/>
            <a:stretch>
              <a:fillRect/>
            </a:stretch>
          </a:blipFill>
        </p:spPr>
        <p:txBody>
          <a:bodyPr/>
          <a:lstStyle/>
          <a:p>
            <a:endParaRPr lang="de-DE"/>
          </a:p>
        </p:txBody>
      </p:sp>
      <p:sp>
        <p:nvSpPr>
          <p:cNvPr id="9" name="TextBox 9"/>
          <p:cNvSpPr txBox="1"/>
          <p:nvPr/>
        </p:nvSpPr>
        <p:spPr>
          <a:xfrm>
            <a:off x="2109256" y="716069"/>
            <a:ext cx="14291343" cy="691936"/>
          </a:xfrm>
          <a:prstGeom prst="rect">
            <a:avLst/>
          </a:prstGeom>
        </p:spPr>
        <p:txBody>
          <a:bodyPr lIns="0" tIns="0" rIns="0" bIns="0" rtlCol="0" anchor="t">
            <a:spAutoFit/>
          </a:bodyPr>
          <a:lstStyle/>
          <a:p>
            <a:pPr algn="ctr">
              <a:lnSpc>
                <a:spcPts val="5336"/>
              </a:lnSpc>
            </a:pPr>
            <a:r>
              <a:rPr lang="en-US" sz="4987" spc="19">
                <a:solidFill>
                  <a:srgbClr val="053055"/>
                </a:solidFill>
                <a:latin typeface="Montserrat"/>
                <a:ea typeface="Montserrat"/>
                <a:cs typeface="Montserrat"/>
                <a:sym typeface="Montserrat"/>
              </a:rPr>
              <a:t>INSTITUTIONELLES SCHUTZKONZEPT</a:t>
            </a:r>
          </a:p>
        </p:txBody>
      </p:sp>
      <p:grpSp>
        <p:nvGrpSpPr>
          <p:cNvPr id="10" name="Group 10"/>
          <p:cNvGrpSpPr/>
          <p:nvPr/>
        </p:nvGrpSpPr>
        <p:grpSpPr>
          <a:xfrm rot="-5400000">
            <a:off x="6204271" y="-104525"/>
            <a:ext cx="5641600" cy="13084050"/>
            <a:chOff x="0" y="0"/>
            <a:chExt cx="1485854" cy="3446005"/>
          </a:xfrm>
        </p:grpSpPr>
        <p:sp>
          <p:nvSpPr>
            <p:cNvPr id="11" name="Freeform 11"/>
            <p:cNvSpPr/>
            <p:nvPr/>
          </p:nvSpPr>
          <p:spPr>
            <a:xfrm>
              <a:off x="0" y="0"/>
              <a:ext cx="1485853" cy="3446005"/>
            </a:xfrm>
            <a:custGeom>
              <a:avLst/>
              <a:gdLst/>
              <a:ahLst/>
              <a:cxnLst/>
              <a:rect l="l" t="t" r="r" b="b"/>
              <a:pathLst>
                <a:path w="1485853" h="3446005">
                  <a:moveTo>
                    <a:pt x="0" y="0"/>
                  </a:moveTo>
                  <a:lnTo>
                    <a:pt x="1485853" y="0"/>
                  </a:lnTo>
                  <a:lnTo>
                    <a:pt x="1485853" y="3446005"/>
                  </a:lnTo>
                  <a:lnTo>
                    <a:pt x="0" y="3446005"/>
                  </a:lnTo>
                  <a:close/>
                </a:path>
              </a:pathLst>
            </a:custGeom>
            <a:solidFill>
              <a:srgbClr val="EC9F1A"/>
            </a:solidFill>
          </p:spPr>
          <p:txBody>
            <a:bodyPr/>
            <a:lstStyle/>
            <a:p>
              <a:endParaRPr lang="de-DE"/>
            </a:p>
          </p:txBody>
        </p:sp>
        <p:sp>
          <p:nvSpPr>
            <p:cNvPr id="12" name="TextBox 12"/>
            <p:cNvSpPr txBox="1"/>
            <p:nvPr/>
          </p:nvSpPr>
          <p:spPr>
            <a:xfrm>
              <a:off x="0" y="-38100"/>
              <a:ext cx="1485854" cy="3484105"/>
            </a:xfrm>
            <a:prstGeom prst="rect">
              <a:avLst/>
            </a:prstGeom>
          </p:spPr>
          <p:txBody>
            <a:bodyPr lIns="50800" tIns="50800" rIns="50800" bIns="50800" rtlCol="0" anchor="ctr"/>
            <a:lstStyle/>
            <a:p>
              <a:pPr algn="ctr">
                <a:lnSpc>
                  <a:spcPts val="3079"/>
                </a:lnSpc>
              </a:pPr>
              <a:endParaRPr/>
            </a:p>
          </p:txBody>
        </p:sp>
      </p:grpSp>
      <p:sp>
        <p:nvSpPr>
          <p:cNvPr id="13" name="TextBox 13"/>
          <p:cNvSpPr txBox="1"/>
          <p:nvPr/>
        </p:nvSpPr>
        <p:spPr>
          <a:xfrm>
            <a:off x="2788500" y="4757290"/>
            <a:ext cx="12473142" cy="3312795"/>
          </a:xfrm>
          <a:prstGeom prst="rect">
            <a:avLst/>
          </a:prstGeom>
        </p:spPr>
        <p:txBody>
          <a:bodyPr lIns="0" tIns="0" rIns="0" bIns="0" rtlCol="0" anchor="t">
            <a:spAutoFit/>
          </a:bodyPr>
          <a:lstStyle/>
          <a:p>
            <a:pPr algn="ctr">
              <a:lnSpc>
                <a:spcPts val="3779"/>
              </a:lnSpc>
            </a:pPr>
            <a:r>
              <a:rPr lang="en-US" sz="2699" b="1">
                <a:solidFill>
                  <a:srgbClr val="053055"/>
                </a:solidFill>
                <a:latin typeface="Montserrat Bold"/>
                <a:ea typeface="Montserrat Bold"/>
                <a:cs typeface="Montserrat Bold"/>
                <a:sym typeface="Montserrat Bold"/>
              </a:rPr>
              <a:t>Kultur der Achtsamkeit (Dach)</a:t>
            </a:r>
          </a:p>
          <a:p>
            <a:pPr algn="l">
              <a:lnSpc>
                <a:spcPts val="3779"/>
              </a:lnSpc>
              <a:spcBef>
                <a:spcPct val="0"/>
              </a:spcBef>
            </a:pPr>
            <a:r>
              <a:rPr lang="en-US" sz="2699">
                <a:solidFill>
                  <a:srgbClr val="053055"/>
                </a:solidFill>
                <a:latin typeface="Montserrat"/>
                <a:ea typeface="Montserrat"/>
                <a:cs typeface="Montserrat"/>
                <a:sym typeface="Montserrat"/>
              </a:rPr>
              <a:t>Das Ziel jedes I</a:t>
            </a:r>
            <a:r>
              <a:rPr lang="en-US" sz="2699" u="none">
                <a:solidFill>
                  <a:srgbClr val="053055"/>
                </a:solidFill>
                <a:latin typeface="Montserrat"/>
                <a:ea typeface="Montserrat"/>
                <a:cs typeface="Montserrat"/>
                <a:sym typeface="Montserrat"/>
              </a:rPr>
              <a:t>nstitutionelle</a:t>
            </a:r>
            <a:r>
              <a:rPr lang="en-US" sz="2699">
                <a:solidFill>
                  <a:srgbClr val="053055"/>
                </a:solidFill>
                <a:latin typeface="Montserrat"/>
                <a:ea typeface="Montserrat"/>
                <a:cs typeface="Montserrat"/>
                <a:sym typeface="Montserrat"/>
              </a:rPr>
              <a:t>n</a:t>
            </a:r>
            <a:r>
              <a:rPr lang="en-US" sz="2699" u="none">
                <a:solidFill>
                  <a:srgbClr val="053055"/>
                </a:solidFill>
                <a:latin typeface="Montserrat"/>
                <a:ea typeface="Montserrat"/>
                <a:cs typeface="Montserrat"/>
                <a:sym typeface="Montserrat"/>
              </a:rPr>
              <a:t> Schutzkonzept</a:t>
            </a:r>
            <a:r>
              <a:rPr lang="en-US" sz="2699">
                <a:solidFill>
                  <a:srgbClr val="053055"/>
                </a:solidFill>
                <a:latin typeface="Montserrat"/>
                <a:ea typeface="Montserrat"/>
                <a:cs typeface="Montserrat"/>
                <a:sym typeface="Montserrat"/>
              </a:rPr>
              <a:t>es ist die Kultur der Achtsamkeit. Basierend auf der Grundhaltung von Wertschätzung und R</a:t>
            </a:r>
            <a:r>
              <a:rPr lang="en-US" sz="2699" u="none">
                <a:solidFill>
                  <a:srgbClr val="053055"/>
                </a:solidFill>
                <a:latin typeface="Montserrat"/>
                <a:ea typeface="Montserrat"/>
                <a:cs typeface="Montserrat"/>
                <a:sym typeface="Montserrat"/>
              </a:rPr>
              <a:t>es</a:t>
            </a:r>
            <a:r>
              <a:rPr lang="en-US" sz="2699">
                <a:solidFill>
                  <a:srgbClr val="053055"/>
                </a:solidFill>
                <a:latin typeface="Montserrat"/>
                <a:ea typeface="Montserrat"/>
                <a:cs typeface="Montserrat"/>
                <a:sym typeface="Montserrat"/>
              </a:rPr>
              <a:t>pek</a:t>
            </a:r>
            <a:r>
              <a:rPr lang="en-US" sz="2699" u="none">
                <a:solidFill>
                  <a:srgbClr val="053055"/>
                </a:solidFill>
                <a:latin typeface="Montserrat"/>
                <a:ea typeface="Montserrat"/>
                <a:cs typeface="Montserrat"/>
                <a:sym typeface="Montserrat"/>
              </a:rPr>
              <a:t>t</a:t>
            </a:r>
            <a:r>
              <a:rPr lang="en-US" sz="2699">
                <a:solidFill>
                  <a:srgbClr val="053055"/>
                </a:solidFill>
                <a:latin typeface="Montserrat"/>
                <a:ea typeface="Montserrat"/>
                <a:cs typeface="Montserrat"/>
                <a:sym typeface="Montserrat"/>
              </a:rPr>
              <a:t>, </a:t>
            </a:r>
            <a:r>
              <a:rPr lang="en-US" sz="2699" u="none">
                <a:solidFill>
                  <a:srgbClr val="053055"/>
                </a:solidFill>
                <a:latin typeface="Montserrat"/>
                <a:ea typeface="Montserrat"/>
                <a:cs typeface="Montserrat"/>
                <a:sym typeface="Montserrat"/>
              </a:rPr>
              <a:t>e</a:t>
            </a:r>
            <a:r>
              <a:rPr lang="en-US" sz="2699">
                <a:solidFill>
                  <a:srgbClr val="053055"/>
                </a:solidFill>
                <a:latin typeface="Montserrat"/>
                <a:ea typeface="Montserrat"/>
                <a:cs typeface="Montserrat"/>
                <a:sym typeface="Montserrat"/>
              </a:rPr>
              <a:t>rford</a:t>
            </a:r>
            <a:r>
              <a:rPr lang="en-US" sz="2699" u="none">
                <a:solidFill>
                  <a:srgbClr val="053055"/>
                </a:solidFill>
                <a:latin typeface="Montserrat"/>
                <a:ea typeface="Montserrat"/>
                <a:cs typeface="Montserrat"/>
                <a:sym typeface="Montserrat"/>
              </a:rPr>
              <a:t>e</a:t>
            </a:r>
            <a:r>
              <a:rPr lang="en-US" sz="2699">
                <a:solidFill>
                  <a:srgbClr val="053055"/>
                </a:solidFill>
                <a:latin typeface="Montserrat"/>
                <a:ea typeface="Montserrat"/>
                <a:cs typeface="Montserrat"/>
                <a:sym typeface="Montserrat"/>
              </a:rPr>
              <a:t>rt diese Kultur neben einem b</a:t>
            </a:r>
            <a:r>
              <a:rPr lang="en-US" sz="2699" u="none">
                <a:solidFill>
                  <a:srgbClr val="053055"/>
                </a:solidFill>
                <a:latin typeface="Montserrat"/>
                <a:ea typeface="Montserrat"/>
                <a:cs typeface="Montserrat"/>
                <a:sym typeface="Montserrat"/>
              </a:rPr>
              <a:t>e</a:t>
            </a:r>
            <a:r>
              <a:rPr lang="en-US" sz="2699">
                <a:solidFill>
                  <a:srgbClr val="053055"/>
                </a:solidFill>
                <a:latin typeface="Montserrat"/>
                <a:ea typeface="Montserrat"/>
                <a:cs typeface="Montserrat"/>
                <a:sym typeface="Montserrat"/>
              </a:rPr>
              <a:t>wuss</a:t>
            </a:r>
            <a:r>
              <a:rPr lang="en-US" sz="2699" u="none">
                <a:solidFill>
                  <a:srgbClr val="053055"/>
                </a:solidFill>
                <a:latin typeface="Montserrat"/>
                <a:ea typeface="Montserrat"/>
                <a:cs typeface="Montserrat"/>
                <a:sym typeface="Montserrat"/>
              </a:rPr>
              <a:t>ten </a:t>
            </a:r>
            <a:r>
              <a:rPr lang="en-US" sz="2699">
                <a:solidFill>
                  <a:srgbClr val="053055"/>
                </a:solidFill>
                <a:latin typeface="Montserrat"/>
                <a:ea typeface="Montserrat"/>
                <a:cs typeface="Montserrat"/>
                <a:sym typeface="Montserrat"/>
              </a:rPr>
              <a:t>und refl</a:t>
            </a:r>
            <a:r>
              <a:rPr lang="en-US" sz="2699" u="none">
                <a:solidFill>
                  <a:srgbClr val="053055"/>
                </a:solidFill>
                <a:latin typeface="Montserrat"/>
                <a:ea typeface="Montserrat"/>
                <a:cs typeface="Montserrat"/>
                <a:sym typeface="Montserrat"/>
              </a:rPr>
              <a:t>e</a:t>
            </a:r>
            <a:r>
              <a:rPr lang="en-US" sz="2699">
                <a:solidFill>
                  <a:srgbClr val="053055"/>
                </a:solidFill>
                <a:latin typeface="Montserrat"/>
                <a:ea typeface="Montserrat"/>
                <a:cs typeface="Montserrat"/>
                <a:sym typeface="Montserrat"/>
              </a:rPr>
              <a:t>k</a:t>
            </a:r>
            <a:r>
              <a:rPr lang="en-US" sz="2699" u="none">
                <a:solidFill>
                  <a:srgbClr val="053055"/>
                </a:solidFill>
                <a:latin typeface="Montserrat"/>
                <a:ea typeface="Montserrat"/>
                <a:cs typeface="Montserrat"/>
                <a:sym typeface="Montserrat"/>
              </a:rPr>
              <a:t>t</a:t>
            </a:r>
            <a:r>
              <a:rPr lang="en-US" sz="2699">
                <a:solidFill>
                  <a:srgbClr val="053055"/>
                </a:solidFill>
                <a:latin typeface="Montserrat"/>
                <a:ea typeface="Montserrat"/>
                <a:cs typeface="Montserrat"/>
                <a:sym typeface="Montserrat"/>
              </a:rPr>
              <a:t>i</a:t>
            </a:r>
            <a:r>
              <a:rPr lang="en-US" sz="2699" u="none">
                <a:solidFill>
                  <a:srgbClr val="053055"/>
                </a:solidFill>
                <a:latin typeface="Montserrat"/>
                <a:ea typeface="Montserrat"/>
                <a:cs typeface="Montserrat"/>
                <a:sym typeface="Montserrat"/>
              </a:rPr>
              <a:t>erten</a:t>
            </a:r>
            <a:r>
              <a:rPr lang="en-US" sz="2699">
                <a:solidFill>
                  <a:srgbClr val="053055"/>
                </a:solidFill>
                <a:latin typeface="Montserrat"/>
                <a:ea typeface="Montserrat"/>
                <a:cs typeface="Montserrat"/>
                <a:sym typeface="Montserrat"/>
              </a:rPr>
              <a:t> Umgang mit sich selbst auch einen behutsamen und wertschä</a:t>
            </a:r>
            <a:r>
              <a:rPr lang="en-US" sz="2699" u="none">
                <a:solidFill>
                  <a:srgbClr val="053055"/>
                </a:solidFill>
                <a:latin typeface="Montserrat"/>
                <a:ea typeface="Montserrat"/>
                <a:cs typeface="Montserrat"/>
                <a:sym typeface="Montserrat"/>
              </a:rPr>
              <a:t>tz</a:t>
            </a:r>
            <a:r>
              <a:rPr lang="en-US" sz="2699">
                <a:solidFill>
                  <a:srgbClr val="053055"/>
                </a:solidFill>
                <a:latin typeface="Montserrat"/>
                <a:ea typeface="Montserrat"/>
                <a:cs typeface="Montserrat"/>
                <a:sym typeface="Montserrat"/>
              </a:rPr>
              <a:t>enden Umgang mit den Mitarbeitenden und den schutz- oder hilfebedürftigen Menschen.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7867363" y="1942553"/>
            <a:ext cx="420637" cy="6287595"/>
            <a:chOff x="0" y="0"/>
            <a:chExt cx="154215" cy="974113"/>
          </a:xfrm>
        </p:grpSpPr>
        <p:sp>
          <p:nvSpPr>
            <p:cNvPr id="3" name="Freeform 3"/>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endParaRPr lang="de-DE"/>
            </a:p>
          </p:txBody>
        </p:sp>
      </p:grpSp>
      <p:grpSp>
        <p:nvGrpSpPr>
          <p:cNvPr id="4" name="Group 4"/>
          <p:cNvGrpSpPr/>
          <p:nvPr/>
        </p:nvGrpSpPr>
        <p:grpSpPr>
          <a:xfrm>
            <a:off x="0" y="1999703"/>
            <a:ext cx="420637" cy="6287595"/>
            <a:chOff x="0" y="0"/>
            <a:chExt cx="65168" cy="974113"/>
          </a:xfrm>
        </p:grpSpPr>
        <p:sp>
          <p:nvSpPr>
            <p:cNvPr id="5" name="Freeform 5"/>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AABFD1"/>
            </a:solidFill>
            <a:ln w="12700">
              <a:noFill/>
            </a:ln>
          </p:spPr>
          <p:txBody>
            <a:bodyPr/>
            <a:lstStyle/>
            <a:p>
              <a:endParaRPr lang="de-DE"/>
            </a:p>
          </p:txBody>
        </p:sp>
      </p:grpSp>
      <p:grpSp>
        <p:nvGrpSpPr>
          <p:cNvPr id="6" name="Group 6"/>
          <p:cNvGrpSpPr/>
          <p:nvPr/>
        </p:nvGrpSpPr>
        <p:grpSpPr>
          <a:xfrm>
            <a:off x="16173532" y="9517289"/>
            <a:ext cx="1956616" cy="567847"/>
            <a:chOff x="0" y="0"/>
            <a:chExt cx="2608822" cy="757130"/>
          </a:xfrm>
        </p:grpSpPr>
        <p:pic>
          <p:nvPicPr>
            <p:cNvPr id="7" name="Picture 7"/>
            <p:cNvPicPr>
              <a:picLocks noChangeAspect="1"/>
            </p:cNvPicPr>
            <p:nvPr/>
          </p:nvPicPr>
          <p:blipFill>
            <a:blip r:embed="rId2"/>
            <a:srcRect r="2273" b="16626"/>
            <a:stretch>
              <a:fillRect/>
            </a:stretch>
          </p:blipFill>
          <p:spPr>
            <a:xfrm>
              <a:off x="0" y="0"/>
              <a:ext cx="2608822" cy="757130"/>
            </a:xfrm>
            <a:prstGeom prst="rect">
              <a:avLst/>
            </a:prstGeom>
          </p:spPr>
        </p:pic>
      </p:grpSp>
      <p:sp>
        <p:nvSpPr>
          <p:cNvPr id="8" name="Freeform 8"/>
          <p:cNvSpPr/>
          <p:nvPr/>
        </p:nvSpPr>
        <p:spPr>
          <a:xfrm>
            <a:off x="4943054" y="1558730"/>
            <a:ext cx="8164034" cy="8526406"/>
          </a:xfrm>
          <a:custGeom>
            <a:avLst/>
            <a:gdLst/>
            <a:ahLst/>
            <a:cxnLst/>
            <a:rect l="l" t="t" r="r" b="b"/>
            <a:pathLst>
              <a:path w="8164034" h="8526406">
                <a:moveTo>
                  <a:pt x="0" y="0"/>
                </a:moveTo>
                <a:lnTo>
                  <a:pt x="8164034" y="0"/>
                </a:lnTo>
                <a:lnTo>
                  <a:pt x="8164034" y="8526406"/>
                </a:lnTo>
                <a:lnTo>
                  <a:pt x="0" y="8526406"/>
                </a:lnTo>
                <a:lnTo>
                  <a:pt x="0" y="0"/>
                </a:lnTo>
                <a:close/>
              </a:path>
            </a:pathLst>
          </a:custGeom>
          <a:blipFill>
            <a:blip r:embed="rId3"/>
            <a:stretch>
              <a:fillRect/>
            </a:stretch>
          </a:blipFill>
        </p:spPr>
        <p:txBody>
          <a:bodyPr/>
          <a:lstStyle/>
          <a:p>
            <a:endParaRPr lang="de-DE"/>
          </a:p>
        </p:txBody>
      </p:sp>
      <p:sp>
        <p:nvSpPr>
          <p:cNvPr id="9" name="TextBox 9"/>
          <p:cNvSpPr txBox="1"/>
          <p:nvPr/>
        </p:nvSpPr>
        <p:spPr>
          <a:xfrm>
            <a:off x="2109256" y="716069"/>
            <a:ext cx="14291343" cy="691936"/>
          </a:xfrm>
          <a:prstGeom prst="rect">
            <a:avLst/>
          </a:prstGeom>
        </p:spPr>
        <p:txBody>
          <a:bodyPr lIns="0" tIns="0" rIns="0" bIns="0" rtlCol="0" anchor="t">
            <a:spAutoFit/>
          </a:bodyPr>
          <a:lstStyle/>
          <a:p>
            <a:pPr algn="ctr">
              <a:lnSpc>
                <a:spcPts val="5336"/>
              </a:lnSpc>
            </a:pPr>
            <a:r>
              <a:rPr lang="en-US" sz="4987" spc="19">
                <a:solidFill>
                  <a:srgbClr val="053055"/>
                </a:solidFill>
                <a:latin typeface="Montserrat"/>
                <a:ea typeface="Montserrat"/>
                <a:cs typeface="Montserrat"/>
                <a:sym typeface="Montserrat"/>
              </a:rPr>
              <a:t>INSTITUTIONELLES SCHUTZKONZEPT</a:t>
            </a:r>
          </a:p>
        </p:txBody>
      </p:sp>
      <p:grpSp>
        <p:nvGrpSpPr>
          <p:cNvPr id="10" name="Group 10"/>
          <p:cNvGrpSpPr/>
          <p:nvPr/>
        </p:nvGrpSpPr>
        <p:grpSpPr>
          <a:xfrm rot="-5400000">
            <a:off x="6204271" y="-104525"/>
            <a:ext cx="5641600" cy="13084050"/>
            <a:chOff x="0" y="0"/>
            <a:chExt cx="1485854" cy="3446005"/>
          </a:xfrm>
        </p:grpSpPr>
        <p:sp>
          <p:nvSpPr>
            <p:cNvPr id="11" name="Freeform 11"/>
            <p:cNvSpPr/>
            <p:nvPr/>
          </p:nvSpPr>
          <p:spPr>
            <a:xfrm>
              <a:off x="0" y="0"/>
              <a:ext cx="1485853" cy="3446005"/>
            </a:xfrm>
            <a:custGeom>
              <a:avLst/>
              <a:gdLst/>
              <a:ahLst/>
              <a:cxnLst/>
              <a:rect l="l" t="t" r="r" b="b"/>
              <a:pathLst>
                <a:path w="1485853" h="3446005">
                  <a:moveTo>
                    <a:pt x="0" y="0"/>
                  </a:moveTo>
                  <a:lnTo>
                    <a:pt x="1485853" y="0"/>
                  </a:lnTo>
                  <a:lnTo>
                    <a:pt x="1485853" y="3446005"/>
                  </a:lnTo>
                  <a:lnTo>
                    <a:pt x="0" y="3446005"/>
                  </a:lnTo>
                  <a:close/>
                </a:path>
              </a:pathLst>
            </a:custGeom>
            <a:solidFill>
              <a:srgbClr val="EC9F1A"/>
            </a:solidFill>
          </p:spPr>
          <p:txBody>
            <a:bodyPr/>
            <a:lstStyle/>
            <a:p>
              <a:endParaRPr lang="de-DE"/>
            </a:p>
          </p:txBody>
        </p:sp>
        <p:sp>
          <p:nvSpPr>
            <p:cNvPr id="12" name="TextBox 12"/>
            <p:cNvSpPr txBox="1"/>
            <p:nvPr/>
          </p:nvSpPr>
          <p:spPr>
            <a:xfrm>
              <a:off x="0" y="-38100"/>
              <a:ext cx="1485854" cy="3484105"/>
            </a:xfrm>
            <a:prstGeom prst="rect">
              <a:avLst/>
            </a:prstGeom>
          </p:spPr>
          <p:txBody>
            <a:bodyPr lIns="50800" tIns="50800" rIns="50800" bIns="50800" rtlCol="0" anchor="ctr"/>
            <a:lstStyle/>
            <a:p>
              <a:pPr algn="ctr">
                <a:lnSpc>
                  <a:spcPts val="3079"/>
                </a:lnSpc>
              </a:pPr>
              <a:endParaRPr/>
            </a:p>
          </p:txBody>
        </p:sp>
      </p:grpSp>
      <p:sp>
        <p:nvSpPr>
          <p:cNvPr id="13" name="TextBox 13"/>
          <p:cNvSpPr txBox="1"/>
          <p:nvPr/>
        </p:nvSpPr>
        <p:spPr>
          <a:xfrm>
            <a:off x="2788500" y="4757290"/>
            <a:ext cx="12473142" cy="3312795"/>
          </a:xfrm>
          <a:prstGeom prst="rect">
            <a:avLst/>
          </a:prstGeom>
        </p:spPr>
        <p:txBody>
          <a:bodyPr lIns="0" tIns="0" rIns="0" bIns="0" rtlCol="0" anchor="t">
            <a:spAutoFit/>
          </a:bodyPr>
          <a:lstStyle/>
          <a:p>
            <a:pPr algn="ctr">
              <a:lnSpc>
                <a:spcPts val="3779"/>
              </a:lnSpc>
            </a:pPr>
            <a:r>
              <a:rPr lang="en-US" sz="2699" b="1">
                <a:solidFill>
                  <a:srgbClr val="053055"/>
                </a:solidFill>
                <a:latin typeface="Montserrat Bold"/>
                <a:ea typeface="Montserrat Bold"/>
                <a:cs typeface="Montserrat Bold"/>
                <a:sym typeface="Montserrat Bold"/>
              </a:rPr>
              <a:t>Potenzial- und Risikoanalyse (linke Säule)</a:t>
            </a:r>
          </a:p>
          <a:p>
            <a:pPr algn="l">
              <a:lnSpc>
                <a:spcPts val="3779"/>
              </a:lnSpc>
              <a:spcBef>
                <a:spcPct val="0"/>
              </a:spcBef>
            </a:pPr>
            <a:r>
              <a:rPr lang="en-US" sz="2699">
                <a:solidFill>
                  <a:srgbClr val="053055"/>
                </a:solidFill>
                <a:latin typeface="Montserrat"/>
                <a:ea typeface="Montserrat"/>
                <a:cs typeface="Montserrat"/>
                <a:sym typeface="Montserrat"/>
              </a:rPr>
              <a:t>Ausgangspunkt zur Er</a:t>
            </a:r>
            <a:r>
              <a:rPr lang="en-US" sz="2699" u="none">
                <a:solidFill>
                  <a:srgbClr val="053055"/>
                </a:solidFill>
                <a:latin typeface="Montserrat"/>
                <a:ea typeface="Montserrat"/>
                <a:cs typeface="Montserrat"/>
                <a:sym typeface="Montserrat"/>
              </a:rPr>
              <a:t>stellung ei</a:t>
            </a:r>
            <a:r>
              <a:rPr lang="en-US" sz="2699">
                <a:solidFill>
                  <a:srgbClr val="053055"/>
                </a:solidFill>
                <a:latin typeface="Montserrat"/>
                <a:ea typeface="Montserrat"/>
                <a:cs typeface="Montserrat"/>
                <a:sym typeface="Montserrat"/>
              </a:rPr>
              <a:t>nes</a:t>
            </a:r>
            <a:r>
              <a:rPr lang="en-US" sz="2699" u="none">
                <a:solidFill>
                  <a:srgbClr val="053055"/>
                </a:solidFill>
                <a:latin typeface="Montserrat"/>
                <a:ea typeface="Montserrat"/>
                <a:cs typeface="Montserrat"/>
                <a:sym typeface="Montserrat"/>
              </a:rPr>
              <a:t> Schutzkonzept</a:t>
            </a:r>
            <a:r>
              <a:rPr lang="en-US" sz="2699">
                <a:solidFill>
                  <a:srgbClr val="053055"/>
                </a:solidFill>
                <a:latin typeface="Montserrat"/>
                <a:ea typeface="Montserrat"/>
                <a:cs typeface="Montserrat"/>
                <a:sym typeface="Montserrat"/>
              </a:rPr>
              <a:t>es ist die Analyse des jeweiligen eigenen Arbeitsfeldes. Diese Analyse erfasst Schutz- und Ri</a:t>
            </a:r>
            <a:r>
              <a:rPr lang="en-US" sz="2699" u="none">
                <a:solidFill>
                  <a:srgbClr val="053055"/>
                </a:solidFill>
                <a:latin typeface="Montserrat"/>
                <a:ea typeface="Montserrat"/>
                <a:cs typeface="Montserrat"/>
                <a:sym typeface="Montserrat"/>
              </a:rPr>
              <a:t>sikofa</a:t>
            </a:r>
            <a:r>
              <a:rPr lang="en-US" sz="2699">
                <a:solidFill>
                  <a:srgbClr val="053055"/>
                </a:solidFill>
                <a:latin typeface="Montserrat"/>
                <a:ea typeface="Montserrat"/>
                <a:cs typeface="Montserrat"/>
                <a:sym typeface="Montserrat"/>
              </a:rPr>
              <a:t>k</a:t>
            </a:r>
            <a:r>
              <a:rPr lang="en-US" sz="2699" u="none">
                <a:solidFill>
                  <a:srgbClr val="053055"/>
                </a:solidFill>
                <a:latin typeface="Montserrat"/>
                <a:ea typeface="Montserrat"/>
                <a:cs typeface="Montserrat"/>
                <a:sym typeface="Montserrat"/>
              </a:rPr>
              <a:t>t</a:t>
            </a:r>
            <a:r>
              <a:rPr lang="en-US" sz="2699">
                <a:solidFill>
                  <a:srgbClr val="053055"/>
                </a:solidFill>
                <a:latin typeface="Montserrat"/>
                <a:ea typeface="Montserrat"/>
                <a:cs typeface="Montserrat"/>
                <a:sym typeface="Montserrat"/>
              </a:rPr>
              <a:t>or</a:t>
            </a:r>
            <a:r>
              <a:rPr lang="en-US" sz="2699" u="none">
                <a:solidFill>
                  <a:srgbClr val="053055"/>
                </a:solidFill>
                <a:latin typeface="Montserrat"/>
                <a:ea typeface="Montserrat"/>
                <a:cs typeface="Montserrat"/>
                <a:sym typeface="Montserrat"/>
              </a:rPr>
              <a:t>en.</a:t>
            </a:r>
            <a:r>
              <a:rPr lang="en-US" sz="2699">
                <a:solidFill>
                  <a:srgbClr val="053055"/>
                </a:solidFill>
                <a:latin typeface="Montserrat"/>
                <a:ea typeface="Montserrat"/>
                <a:cs typeface="Montserrat"/>
                <a:sym typeface="Montserrat"/>
              </a:rPr>
              <a:t> Sie beinhaltet zum Beispiel die Kontrolle der Arb</a:t>
            </a:r>
            <a:r>
              <a:rPr lang="en-US" sz="2699" u="none">
                <a:solidFill>
                  <a:srgbClr val="053055"/>
                </a:solidFill>
                <a:latin typeface="Montserrat"/>
                <a:ea typeface="Montserrat"/>
                <a:cs typeface="Montserrat"/>
                <a:sym typeface="Montserrat"/>
              </a:rPr>
              <a:t>eit</a:t>
            </a:r>
            <a:r>
              <a:rPr lang="en-US" sz="2699">
                <a:solidFill>
                  <a:srgbClr val="053055"/>
                </a:solidFill>
                <a:latin typeface="Montserrat"/>
                <a:ea typeface="Montserrat"/>
                <a:cs typeface="Montserrat"/>
                <a:sym typeface="Montserrat"/>
              </a:rPr>
              <a:t>s-</a:t>
            </a:r>
            <a:r>
              <a:rPr lang="en-US" sz="2699" u="none">
                <a:solidFill>
                  <a:srgbClr val="053055"/>
                </a:solidFill>
                <a:latin typeface="Montserrat"/>
                <a:ea typeface="Montserrat"/>
                <a:cs typeface="Montserrat"/>
                <a:sym typeface="Montserrat"/>
              </a:rPr>
              <a:t> </a:t>
            </a:r>
            <a:r>
              <a:rPr lang="en-US" sz="2699">
                <a:solidFill>
                  <a:srgbClr val="053055"/>
                </a:solidFill>
                <a:latin typeface="Montserrat"/>
                <a:ea typeface="Montserrat"/>
                <a:cs typeface="Montserrat"/>
                <a:sym typeface="Montserrat"/>
              </a:rPr>
              <a:t>und Lebensräume auf ih</a:t>
            </a:r>
            <a:r>
              <a:rPr lang="en-US" sz="2699" u="none">
                <a:solidFill>
                  <a:srgbClr val="053055"/>
                </a:solidFill>
                <a:latin typeface="Montserrat"/>
                <a:ea typeface="Montserrat"/>
                <a:cs typeface="Montserrat"/>
                <a:sym typeface="Montserrat"/>
              </a:rPr>
              <a:t>re</a:t>
            </a:r>
            <a:r>
              <a:rPr lang="en-US" sz="2699">
                <a:solidFill>
                  <a:srgbClr val="053055"/>
                </a:solidFill>
                <a:latin typeface="Montserrat"/>
                <a:ea typeface="Montserrat"/>
                <a:cs typeface="Montserrat"/>
                <a:sym typeface="Montserrat"/>
              </a:rPr>
              <a:t> Angemessenheit, die Reflektion des professionellen Denkens und Handelns und die Überprüfung der Arbeitsgewohnheiten, besonders auf Stressoren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7867363" y="1942553"/>
            <a:ext cx="420637" cy="6287595"/>
            <a:chOff x="0" y="0"/>
            <a:chExt cx="154215" cy="974113"/>
          </a:xfrm>
        </p:grpSpPr>
        <p:sp>
          <p:nvSpPr>
            <p:cNvPr id="3" name="Freeform 3"/>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endParaRPr lang="de-DE"/>
            </a:p>
          </p:txBody>
        </p:sp>
      </p:grpSp>
      <p:grpSp>
        <p:nvGrpSpPr>
          <p:cNvPr id="4" name="Group 4"/>
          <p:cNvGrpSpPr/>
          <p:nvPr/>
        </p:nvGrpSpPr>
        <p:grpSpPr>
          <a:xfrm>
            <a:off x="0" y="1999703"/>
            <a:ext cx="420637" cy="6287595"/>
            <a:chOff x="0" y="0"/>
            <a:chExt cx="65168" cy="974113"/>
          </a:xfrm>
        </p:grpSpPr>
        <p:sp>
          <p:nvSpPr>
            <p:cNvPr id="5" name="Freeform 5"/>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AABFD1"/>
            </a:solidFill>
            <a:ln w="12700">
              <a:noFill/>
            </a:ln>
          </p:spPr>
          <p:txBody>
            <a:bodyPr/>
            <a:lstStyle/>
            <a:p>
              <a:endParaRPr lang="de-DE"/>
            </a:p>
          </p:txBody>
        </p:sp>
      </p:grpSp>
      <p:grpSp>
        <p:nvGrpSpPr>
          <p:cNvPr id="6" name="Group 6"/>
          <p:cNvGrpSpPr/>
          <p:nvPr/>
        </p:nvGrpSpPr>
        <p:grpSpPr>
          <a:xfrm>
            <a:off x="16173532" y="9517289"/>
            <a:ext cx="1956616" cy="567847"/>
            <a:chOff x="0" y="0"/>
            <a:chExt cx="2608822" cy="757130"/>
          </a:xfrm>
        </p:grpSpPr>
        <p:pic>
          <p:nvPicPr>
            <p:cNvPr id="7" name="Picture 7"/>
            <p:cNvPicPr>
              <a:picLocks noChangeAspect="1"/>
            </p:cNvPicPr>
            <p:nvPr/>
          </p:nvPicPr>
          <p:blipFill>
            <a:blip r:embed="rId2"/>
            <a:srcRect r="2273" b="16626"/>
            <a:stretch>
              <a:fillRect/>
            </a:stretch>
          </p:blipFill>
          <p:spPr>
            <a:xfrm>
              <a:off x="0" y="0"/>
              <a:ext cx="2608822" cy="757130"/>
            </a:xfrm>
            <a:prstGeom prst="rect">
              <a:avLst/>
            </a:prstGeom>
          </p:spPr>
        </p:pic>
      </p:grpSp>
      <p:sp>
        <p:nvSpPr>
          <p:cNvPr id="8" name="Freeform 8"/>
          <p:cNvSpPr/>
          <p:nvPr/>
        </p:nvSpPr>
        <p:spPr>
          <a:xfrm>
            <a:off x="4943054" y="1558730"/>
            <a:ext cx="8164034" cy="8526406"/>
          </a:xfrm>
          <a:custGeom>
            <a:avLst/>
            <a:gdLst/>
            <a:ahLst/>
            <a:cxnLst/>
            <a:rect l="l" t="t" r="r" b="b"/>
            <a:pathLst>
              <a:path w="8164034" h="8526406">
                <a:moveTo>
                  <a:pt x="0" y="0"/>
                </a:moveTo>
                <a:lnTo>
                  <a:pt x="8164034" y="0"/>
                </a:lnTo>
                <a:lnTo>
                  <a:pt x="8164034" y="8526406"/>
                </a:lnTo>
                <a:lnTo>
                  <a:pt x="0" y="8526406"/>
                </a:lnTo>
                <a:lnTo>
                  <a:pt x="0" y="0"/>
                </a:lnTo>
                <a:close/>
              </a:path>
            </a:pathLst>
          </a:custGeom>
          <a:blipFill>
            <a:blip r:embed="rId3"/>
            <a:stretch>
              <a:fillRect/>
            </a:stretch>
          </a:blipFill>
        </p:spPr>
        <p:txBody>
          <a:bodyPr/>
          <a:lstStyle/>
          <a:p>
            <a:endParaRPr lang="de-DE"/>
          </a:p>
        </p:txBody>
      </p:sp>
      <p:sp>
        <p:nvSpPr>
          <p:cNvPr id="9" name="TextBox 9"/>
          <p:cNvSpPr txBox="1"/>
          <p:nvPr/>
        </p:nvSpPr>
        <p:spPr>
          <a:xfrm>
            <a:off x="2109256" y="716069"/>
            <a:ext cx="14291343" cy="691936"/>
          </a:xfrm>
          <a:prstGeom prst="rect">
            <a:avLst/>
          </a:prstGeom>
        </p:spPr>
        <p:txBody>
          <a:bodyPr lIns="0" tIns="0" rIns="0" bIns="0" rtlCol="0" anchor="t">
            <a:spAutoFit/>
          </a:bodyPr>
          <a:lstStyle/>
          <a:p>
            <a:pPr algn="ctr">
              <a:lnSpc>
                <a:spcPts val="5336"/>
              </a:lnSpc>
            </a:pPr>
            <a:r>
              <a:rPr lang="en-US" sz="4987" spc="19">
                <a:solidFill>
                  <a:srgbClr val="053055"/>
                </a:solidFill>
                <a:latin typeface="Montserrat"/>
                <a:ea typeface="Montserrat"/>
                <a:cs typeface="Montserrat"/>
                <a:sym typeface="Montserrat"/>
              </a:rPr>
              <a:t>INSTITUTIONELLES SCHUTZKONZEPT</a:t>
            </a:r>
          </a:p>
        </p:txBody>
      </p:sp>
      <p:grpSp>
        <p:nvGrpSpPr>
          <p:cNvPr id="10" name="Group 10"/>
          <p:cNvGrpSpPr/>
          <p:nvPr/>
        </p:nvGrpSpPr>
        <p:grpSpPr>
          <a:xfrm rot="-5400000">
            <a:off x="6204271" y="-104525"/>
            <a:ext cx="5641600" cy="13084050"/>
            <a:chOff x="0" y="0"/>
            <a:chExt cx="1485854" cy="3446005"/>
          </a:xfrm>
        </p:grpSpPr>
        <p:sp>
          <p:nvSpPr>
            <p:cNvPr id="11" name="Freeform 11"/>
            <p:cNvSpPr/>
            <p:nvPr/>
          </p:nvSpPr>
          <p:spPr>
            <a:xfrm>
              <a:off x="0" y="0"/>
              <a:ext cx="1485853" cy="3446005"/>
            </a:xfrm>
            <a:custGeom>
              <a:avLst/>
              <a:gdLst/>
              <a:ahLst/>
              <a:cxnLst/>
              <a:rect l="l" t="t" r="r" b="b"/>
              <a:pathLst>
                <a:path w="1485853" h="3446005">
                  <a:moveTo>
                    <a:pt x="0" y="0"/>
                  </a:moveTo>
                  <a:lnTo>
                    <a:pt x="1485853" y="0"/>
                  </a:lnTo>
                  <a:lnTo>
                    <a:pt x="1485853" y="3446005"/>
                  </a:lnTo>
                  <a:lnTo>
                    <a:pt x="0" y="3446005"/>
                  </a:lnTo>
                  <a:close/>
                </a:path>
              </a:pathLst>
            </a:custGeom>
            <a:solidFill>
              <a:srgbClr val="EC9F1A"/>
            </a:solidFill>
          </p:spPr>
          <p:txBody>
            <a:bodyPr/>
            <a:lstStyle/>
            <a:p>
              <a:endParaRPr lang="de-DE"/>
            </a:p>
          </p:txBody>
        </p:sp>
        <p:sp>
          <p:nvSpPr>
            <p:cNvPr id="12" name="TextBox 12"/>
            <p:cNvSpPr txBox="1"/>
            <p:nvPr/>
          </p:nvSpPr>
          <p:spPr>
            <a:xfrm>
              <a:off x="0" y="-38100"/>
              <a:ext cx="1485854" cy="3484105"/>
            </a:xfrm>
            <a:prstGeom prst="rect">
              <a:avLst/>
            </a:prstGeom>
          </p:spPr>
          <p:txBody>
            <a:bodyPr lIns="50800" tIns="50800" rIns="50800" bIns="50800" rtlCol="0" anchor="ctr"/>
            <a:lstStyle/>
            <a:p>
              <a:pPr algn="ctr">
                <a:lnSpc>
                  <a:spcPts val="3079"/>
                </a:lnSpc>
              </a:pPr>
              <a:endParaRPr/>
            </a:p>
          </p:txBody>
        </p:sp>
      </p:grpSp>
      <p:sp>
        <p:nvSpPr>
          <p:cNvPr id="13" name="TextBox 13"/>
          <p:cNvSpPr txBox="1"/>
          <p:nvPr/>
        </p:nvSpPr>
        <p:spPr>
          <a:xfrm>
            <a:off x="2788500" y="4757290"/>
            <a:ext cx="12473142" cy="2360295"/>
          </a:xfrm>
          <a:prstGeom prst="rect">
            <a:avLst/>
          </a:prstGeom>
        </p:spPr>
        <p:txBody>
          <a:bodyPr lIns="0" tIns="0" rIns="0" bIns="0" rtlCol="0" anchor="t">
            <a:spAutoFit/>
          </a:bodyPr>
          <a:lstStyle/>
          <a:p>
            <a:pPr algn="ctr">
              <a:lnSpc>
                <a:spcPts val="3779"/>
              </a:lnSpc>
            </a:pPr>
            <a:r>
              <a:rPr lang="en-US" sz="2699" b="1">
                <a:solidFill>
                  <a:srgbClr val="053055"/>
                </a:solidFill>
                <a:latin typeface="Montserrat Bold"/>
                <a:ea typeface="Montserrat Bold"/>
                <a:cs typeface="Montserrat Bold"/>
                <a:sym typeface="Montserrat Bold"/>
              </a:rPr>
              <a:t>Partizipation (rechte Säule)</a:t>
            </a:r>
          </a:p>
          <a:p>
            <a:pPr algn="l">
              <a:lnSpc>
                <a:spcPts val="3779"/>
              </a:lnSpc>
              <a:spcBef>
                <a:spcPct val="0"/>
              </a:spcBef>
            </a:pPr>
            <a:r>
              <a:rPr lang="en-US" sz="2699">
                <a:solidFill>
                  <a:srgbClr val="053055"/>
                </a:solidFill>
                <a:latin typeface="Montserrat"/>
                <a:ea typeface="Montserrat"/>
                <a:cs typeface="Montserrat"/>
                <a:sym typeface="Montserrat"/>
              </a:rPr>
              <a:t>Alle in der In</a:t>
            </a:r>
            <a:r>
              <a:rPr lang="en-US" sz="2699" u="none">
                <a:solidFill>
                  <a:srgbClr val="053055"/>
                </a:solidFill>
                <a:latin typeface="Montserrat"/>
                <a:ea typeface="Montserrat"/>
                <a:cs typeface="Montserrat"/>
                <a:sym typeface="Montserrat"/>
              </a:rPr>
              <a:t>stitution arb</a:t>
            </a:r>
            <a:r>
              <a:rPr lang="en-US" sz="2699">
                <a:solidFill>
                  <a:srgbClr val="053055"/>
                </a:solidFill>
                <a:latin typeface="Montserrat"/>
                <a:ea typeface="Montserrat"/>
                <a:cs typeface="Montserrat"/>
                <a:sym typeface="Montserrat"/>
              </a:rPr>
              <a:t>eitenden und lebenden Personen - auch Kinder, Jugendliche und schutz- oder hilf</a:t>
            </a:r>
            <a:r>
              <a:rPr lang="en-US" sz="2699" u="none">
                <a:solidFill>
                  <a:srgbClr val="053055"/>
                </a:solidFill>
                <a:latin typeface="Montserrat"/>
                <a:ea typeface="Montserrat"/>
                <a:cs typeface="Montserrat"/>
                <a:sym typeface="Montserrat"/>
              </a:rPr>
              <a:t>sbedürft</a:t>
            </a:r>
            <a:r>
              <a:rPr lang="en-US" sz="2699">
                <a:solidFill>
                  <a:srgbClr val="053055"/>
                </a:solidFill>
                <a:latin typeface="Montserrat"/>
                <a:ea typeface="Montserrat"/>
                <a:cs typeface="Montserrat"/>
                <a:sym typeface="Montserrat"/>
              </a:rPr>
              <a:t>ige Erwachsene - sind an der Erst</a:t>
            </a:r>
            <a:r>
              <a:rPr lang="en-US" sz="2699" u="none">
                <a:solidFill>
                  <a:srgbClr val="053055"/>
                </a:solidFill>
                <a:latin typeface="Montserrat"/>
                <a:ea typeface="Montserrat"/>
                <a:cs typeface="Montserrat"/>
                <a:sym typeface="Montserrat"/>
              </a:rPr>
              <a:t>ellung </a:t>
            </a:r>
            <a:r>
              <a:rPr lang="en-US" sz="2699">
                <a:solidFill>
                  <a:srgbClr val="053055"/>
                </a:solidFill>
                <a:latin typeface="Montserrat"/>
                <a:ea typeface="Montserrat"/>
                <a:cs typeface="Montserrat"/>
                <a:sym typeface="Montserrat"/>
              </a:rPr>
              <a:t>und der </a:t>
            </a:r>
            <a:r>
              <a:rPr lang="en-US" sz="2699" u="none">
                <a:solidFill>
                  <a:srgbClr val="053055"/>
                </a:solidFill>
                <a:latin typeface="Montserrat"/>
                <a:ea typeface="Montserrat"/>
                <a:cs typeface="Montserrat"/>
                <a:sym typeface="Montserrat"/>
              </a:rPr>
              <a:t>re</a:t>
            </a:r>
            <a:r>
              <a:rPr lang="en-US" sz="2699">
                <a:solidFill>
                  <a:srgbClr val="053055"/>
                </a:solidFill>
                <a:latin typeface="Montserrat"/>
                <a:ea typeface="Montserrat"/>
                <a:cs typeface="Montserrat"/>
                <a:sym typeface="Montserrat"/>
              </a:rPr>
              <a:t>gelmäßigen Weiterentwicklung des Schutzkonzeptes in angemessener Form zu beteiligen.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7867363" y="1942553"/>
            <a:ext cx="420637" cy="6287595"/>
            <a:chOff x="0" y="0"/>
            <a:chExt cx="154215" cy="974113"/>
          </a:xfrm>
        </p:grpSpPr>
        <p:sp>
          <p:nvSpPr>
            <p:cNvPr id="3" name="Freeform 3"/>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endParaRPr lang="de-DE"/>
            </a:p>
          </p:txBody>
        </p:sp>
      </p:grpSp>
      <p:grpSp>
        <p:nvGrpSpPr>
          <p:cNvPr id="4" name="Group 4"/>
          <p:cNvGrpSpPr/>
          <p:nvPr/>
        </p:nvGrpSpPr>
        <p:grpSpPr>
          <a:xfrm>
            <a:off x="0" y="1999703"/>
            <a:ext cx="420637" cy="6287595"/>
            <a:chOff x="0" y="0"/>
            <a:chExt cx="65168" cy="974113"/>
          </a:xfrm>
        </p:grpSpPr>
        <p:sp>
          <p:nvSpPr>
            <p:cNvPr id="5" name="Freeform 5"/>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AABFD1"/>
            </a:solidFill>
            <a:ln w="12700">
              <a:noFill/>
            </a:ln>
          </p:spPr>
          <p:txBody>
            <a:bodyPr/>
            <a:lstStyle/>
            <a:p>
              <a:endParaRPr lang="de-DE"/>
            </a:p>
          </p:txBody>
        </p:sp>
      </p:grpSp>
      <p:grpSp>
        <p:nvGrpSpPr>
          <p:cNvPr id="6" name="Group 6"/>
          <p:cNvGrpSpPr/>
          <p:nvPr/>
        </p:nvGrpSpPr>
        <p:grpSpPr>
          <a:xfrm>
            <a:off x="16173532" y="9517289"/>
            <a:ext cx="1956616" cy="567847"/>
            <a:chOff x="0" y="0"/>
            <a:chExt cx="2608822" cy="757130"/>
          </a:xfrm>
        </p:grpSpPr>
        <p:pic>
          <p:nvPicPr>
            <p:cNvPr id="7" name="Picture 7"/>
            <p:cNvPicPr>
              <a:picLocks noChangeAspect="1"/>
            </p:cNvPicPr>
            <p:nvPr/>
          </p:nvPicPr>
          <p:blipFill>
            <a:blip r:embed="rId2"/>
            <a:srcRect r="2273" b="16626"/>
            <a:stretch>
              <a:fillRect/>
            </a:stretch>
          </p:blipFill>
          <p:spPr>
            <a:xfrm>
              <a:off x="0" y="0"/>
              <a:ext cx="2608822" cy="757130"/>
            </a:xfrm>
            <a:prstGeom prst="rect">
              <a:avLst/>
            </a:prstGeom>
          </p:spPr>
        </p:pic>
      </p:grpSp>
      <p:sp>
        <p:nvSpPr>
          <p:cNvPr id="8" name="Freeform 8"/>
          <p:cNvSpPr/>
          <p:nvPr/>
        </p:nvSpPr>
        <p:spPr>
          <a:xfrm>
            <a:off x="4943054" y="1558730"/>
            <a:ext cx="8164034" cy="8526406"/>
          </a:xfrm>
          <a:custGeom>
            <a:avLst/>
            <a:gdLst/>
            <a:ahLst/>
            <a:cxnLst/>
            <a:rect l="l" t="t" r="r" b="b"/>
            <a:pathLst>
              <a:path w="8164034" h="8526406">
                <a:moveTo>
                  <a:pt x="0" y="0"/>
                </a:moveTo>
                <a:lnTo>
                  <a:pt x="8164034" y="0"/>
                </a:lnTo>
                <a:lnTo>
                  <a:pt x="8164034" y="8526406"/>
                </a:lnTo>
                <a:lnTo>
                  <a:pt x="0" y="8526406"/>
                </a:lnTo>
                <a:lnTo>
                  <a:pt x="0" y="0"/>
                </a:lnTo>
                <a:close/>
              </a:path>
            </a:pathLst>
          </a:custGeom>
          <a:blipFill>
            <a:blip r:embed="rId3"/>
            <a:stretch>
              <a:fillRect/>
            </a:stretch>
          </a:blipFill>
        </p:spPr>
        <p:txBody>
          <a:bodyPr/>
          <a:lstStyle/>
          <a:p>
            <a:endParaRPr lang="de-DE"/>
          </a:p>
        </p:txBody>
      </p:sp>
      <p:sp>
        <p:nvSpPr>
          <p:cNvPr id="9" name="TextBox 9"/>
          <p:cNvSpPr txBox="1"/>
          <p:nvPr/>
        </p:nvSpPr>
        <p:spPr>
          <a:xfrm>
            <a:off x="2109256" y="716069"/>
            <a:ext cx="14291343" cy="691936"/>
          </a:xfrm>
          <a:prstGeom prst="rect">
            <a:avLst/>
          </a:prstGeom>
        </p:spPr>
        <p:txBody>
          <a:bodyPr lIns="0" tIns="0" rIns="0" bIns="0" rtlCol="0" anchor="t">
            <a:spAutoFit/>
          </a:bodyPr>
          <a:lstStyle/>
          <a:p>
            <a:pPr algn="ctr">
              <a:lnSpc>
                <a:spcPts val="5336"/>
              </a:lnSpc>
            </a:pPr>
            <a:r>
              <a:rPr lang="en-US" sz="4987" spc="19">
                <a:solidFill>
                  <a:srgbClr val="053055"/>
                </a:solidFill>
                <a:latin typeface="Montserrat"/>
                <a:ea typeface="Montserrat"/>
                <a:cs typeface="Montserrat"/>
                <a:sym typeface="Montserrat"/>
              </a:rPr>
              <a:t>INSTITUTIONELLES SCHUTZKONZEPT</a:t>
            </a:r>
          </a:p>
        </p:txBody>
      </p:sp>
      <p:grpSp>
        <p:nvGrpSpPr>
          <p:cNvPr id="10" name="Group 10"/>
          <p:cNvGrpSpPr/>
          <p:nvPr/>
        </p:nvGrpSpPr>
        <p:grpSpPr>
          <a:xfrm rot="-5400000">
            <a:off x="6204271" y="-104525"/>
            <a:ext cx="5641600" cy="13084050"/>
            <a:chOff x="0" y="0"/>
            <a:chExt cx="1485854" cy="3446005"/>
          </a:xfrm>
        </p:grpSpPr>
        <p:sp>
          <p:nvSpPr>
            <p:cNvPr id="11" name="Freeform 11"/>
            <p:cNvSpPr/>
            <p:nvPr/>
          </p:nvSpPr>
          <p:spPr>
            <a:xfrm>
              <a:off x="0" y="0"/>
              <a:ext cx="1485853" cy="3446005"/>
            </a:xfrm>
            <a:custGeom>
              <a:avLst/>
              <a:gdLst/>
              <a:ahLst/>
              <a:cxnLst/>
              <a:rect l="l" t="t" r="r" b="b"/>
              <a:pathLst>
                <a:path w="1485853" h="3446005">
                  <a:moveTo>
                    <a:pt x="0" y="0"/>
                  </a:moveTo>
                  <a:lnTo>
                    <a:pt x="1485853" y="0"/>
                  </a:lnTo>
                  <a:lnTo>
                    <a:pt x="1485853" y="3446005"/>
                  </a:lnTo>
                  <a:lnTo>
                    <a:pt x="0" y="3446005"/>
                  </a:lnTo>
                  <a:close/>
                </a:path>
              </a:pathLst>
            </a:custGeom>
            <a:solidFill>
              <a:srgbClr val="EC9F1A"/>
            </a:solidFill>
          </p:spPr>
          <p:txBody>
            <a:bodyPr/>
            <a:lstStyle/>
            <a:p>
              <a:endParaRPr lang="de-DE"/>
            </a:p>
          </p:txBody>
        </p:sp>
        <p:sp>
          <p:nvSpPr>
            <p:cNvPr id="12" name="TextBox 12"/>
            <p:cNvSpPr txBox="1"/>
            <p:nvPr/>
          </p:nvSpPr>
          <p:spPr>
            <a:xfrm>
              <a:off x="0" y="-38100"/>
              <a:ext cx="1485854" cy="3484105"/>
            </a:xfrm>
            <a:prstGeom prst="rect">
              <a:avLst/>
            </a:prstGeom>
          </p:spPr>
          <p:txBody>
            <a:bodyPr lIns="50800" tIns="50800" rIns="50800" bIns="50800" rtlCol="0" anchor="ctr"/>
            <a:lstStyle/>
            <a:p>
              <a:pPr algn="ctr">
                <a:lnSpc>
                  <a:spcPts val="3079"/>
                </a:lnSpc>
              </a:pPr>
              <a:endParaRPr/>
            </a:p>
          </p:txBody>
        </p:sp>
      </p:grpSp>
      <p:sp>
        <p:nvSpPr>
          <p:cNvPr id="13" name="TextBox 13"/>
          <p:cNvSpPr txBox="1"/>
          <p:nvPr/>
        </p:nvSpPr>
        <p:spPr>
          <a:xfrm>
            <a:off x="2788500" y="4757290"/>
            <a:ext cx="12473142" cy="2360295"/>
          </a:xfrm>
          <a:prstGeom prst="rect">
            <a:avLst/>
          </a:prstGeom>
        </p:spPr>
        <p:txBody>
          <a:bodyPr lIns="0" tIns="0" rIns="0" bIns="0" rtlCol="0" anchor="t">
            <a:spAutoFit/>
          </a:bodyPr>
          <a:lstStyle/>
          <a:p>
            <a:pPr algn="ctr">
              <a:lnSpc>
                <a:spcPts val="3779"/>
              </a:lnSpc>
            </a:pPr>
            <a:r>
              <a:rPr lang="en-US" sz="2699" b="1">
                <a:solidFill>
                  <a:srgbClr val="053055"/>
                </a:solidFill>
                <a:latin typeface="Montserrat Bold"/>
                <a:ea typeface="Montserrat Bold"/>
                <a:cs typeface="Montserrat Bold"/>
                <a:sym typeface="Montserrat Bold"/>
              </a:rPr>
              <a:t>1. Personalauswahl- und Entwicklung, Aus- und Fortbildung</a:t>
            </a:r>
          </a:p>
          <a:p>
            <a:pPr marL="582927" lvl="1" indent="-291463" algn="l">
              <a:lnSpc>
                <a:spcPts val="3779"/>
              </a:lnSpc>
              <a:buFont typeface="Arial"/>
              <a:buChar char="•"/>
            </a:pPr>
            <a:r>
              <a:rPr lang="en-US" sz="2699">
                <a:solidFill>
                  <a:srgbClr val="053055"/>
                </a:solidFill>
                <a:latin typeface="Montserrat"/>
                <a:ea typeface="Montserrat"/>
                <a:cs typeface="Montserrat"/>
                <a:sym typeface="Montserrat"/>
              </a:rPr>
              <a:t>Thema Präven</a:t>
            </a:r>
            <a:r>
              <a:rPr lang="en-US" sz="2699" u="none">
                <a:solidFill>
                  <a:srgbClr val="053055"/>
                </a:solidFill>
                <a:latin typeface="Montserrat"/>
                <a:ea typeface="Montserrat"/>
                <a:cs typeface="Montserrat"/>
                <a:sym typeface="Montserrat"/>
              </a:rPr>
              <a:t>tion im Vors</a:t>
            </a:r>
            <a:r>
              <a:rPr lang="en-US" sz="2699">
                <a:solidFill>
                  <a:srgbClr val="053055"/>
                </a:solidFill>
                <a:latin typeface="Montserrat"/>
                <a:ea typeface="Montserrat"/>
                <a:cs typeface="Montserrat"/>
                <a:sym typeface="Montserrat"/>
              </a:rPr>
              <a:t>tellungsgespräch, während der Einar</a:t>
            </a:r>
            <a:r>
              <a:rPr lang="en-US" sz="2699" u="none">
                <a:solidFill>
                  <a:srgbClr val="053055"/>
                </a:solidFill>
                <a:latin typeface="Montserrat"/>
                <a:ea typeface="Montserrat"/>
                <a:cs typeface="Montserrat"/>
                <a:sym typeface="Montserrat"/>
              </a:rPr>
              <a:t>beitun</a:t>
            </a:r>
            <a:r>
              <a:rPr lang="en-US" sz="2699">
                <a:solidFill>
                  <a:srgbClr val="053055"/>
                </a:solidFill>
                <a:latin typeface="Montserrat"/>
                <a:ea typeface="Montserrat"/>
                <a:cs typeface="Montserrat"/>
                <a:sym typeface="Montserrat"/>
              </a:rPr>
              <a:t>gszeit sowie i</a:t>
            </a:r>
            <a:r>
              <a:rPr lang="en-US" sz="2699" u="none">
                <a:solidFill>
                  <a:srgbClr val="053055"/>
                </a:solidFill>
                <a:latin typeface="Montserrat"/>
                <a:ea typeface="Montserrat"/>
                <a:cs typeface="Montserrat"/>
                <a:sym typeface="Montserrat"/>
              </a:rPr>
              <a:t>n</a:t>
            </a:r>
            <a:r>
              <a:rPr lang="en-US" sz="2699">
                <a:solidFill>
                  <a:srgbClr val="053055"/>
                </a:solidFill>
                <a:latin typeface="Montserrat"/>
                <a:ea typeface="Montserrat"/>
                <a:cs typeface="Montserrat"/>
                <a:sym typeface="Montserrat"/>
              </a:rPr>
              <a:t> </a:t>
            </a:r>
            <a:r>
              <a:rPr lang="en-US" sz="2699" u="none">
                <a:solidFill>
                  <a:srgbClr val="053055"/>
                </a:solidFill>
                <a:latin typeface="Montserrat"/>
                <a:ea typeface="Montserrat"/>
                <a:cs typeface="Montserrat"/>
                <a:sym typeface="Montserrat"/>
              </a:rPr>
              <a:t>re</a:t>
            </a:r>
            <a:r>
              <a:rPr lang="en-US" sz="2699">
                <a:solidFill>
                  <a:srgbClr val="053055"/>
                </a:solidFill>
                <a:latin typeface="Montserrat"/>
                <a:ea typeface="Montserrat"/>
                <a:cs typeface="Montserrat"/>
                <a:sym typeface="Montserrat"/>
              </a:rPr>
              <a:t>gelmäßigen Gesprächen</a:t>
            </a:r>
          </a:p>
          <a:p>
            <a:pPr marL="582927" lvl="1" indent="-291463" algn="l">
              <a:lnSpc>
                <a:spcPts val="3779"/>
              </a:lnSpc>
              <a:buFont typeface="Arial"/>
              <a:buChar char="•"/>
            </a:pPr>
            <a:r>
              <a:rPr lang="en-US" sz="2699">
                <a:solidFill>
                  <a:srgbClr val="053055"/>
                </a:solidFill>
                <a:latin typeface="Montserrat"/>
                <a:ea typeface="Montserrat"/>
                <a:cs typeface="Montserrat"/>
                <a:sym typeface="Montserrat"/>
              </a:rPr>
              <a:t>Verpflichtende Präventionsschulung für alle haupt- und ehrenamtlich Tätigen im Bistum Trier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7867363" y="1942553"/>
            <a:ext cx="420637" cy="6287595"/>
            <a:chOff x="0" y="0"/>
            <a:chExt cx="154215" cy="974113"/>
          </a:xfrm>
        </p:grpSpPr>
        <p:sp>
          <p:nvSpPr>
            <p:cNvPr id="3" name="Freeform 3"/>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endParaRPr lang="de-DE"/>
            </a:p>
          </p:txBody>
        </p:sp>
      </p:grpSp>
      <p:grpSp>
        <p:nvGrpSpPr>
          <p:cNvPr id="4" name="Group 4"/>
          <p:cNvGrpSpPr/>
          <p:nvPr/>
        </p:nvGrpSpPr>
        <p:grpSpPr>
          <a:xfrm>
            <a:off x="0" y="1999703"/>
            <a:ext cx="420637" cy="6287595"/>
            <a:chOff x="0" y="0"/>
            <a:chExt cx="65168" cy="974113"/>
          </a:xfrm>
        </p:grpSpPr>
        <p:sp>
          <p:nvSpPr>
            <p:cNvPr id="5" name="Freeform 5"/>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AABFD1"/>
            </a:solidFill>
            <a:ln w="12700">
              <a:noFill/>
            </a:ln>
          </p:spPr>
          <p:txBody>
            <a:bodyPr/>
            <a:lstStyle/>
            <a:p>
              <a:endParaRPr lang="de-DE"/>
            </a:p>
          </p:txBody>
        </p:sp>
      </p:grpSp>
      <p:grpSp>
        <p:nvGrpSpPr>
          <p:cNvPr id="6" name="Group 6"/>
          <p:cNvGrpSpPr/>
          <p:nvPr/>
        </p:nvGrpSpPr>
        <p:grpSpPr>
          <a:xfrm>
            <a:off x="16173532" y="9517289"/>
            <a:ext cx="1956616" cy="567847"/>
            <a:chOff x="0" y="0"/>
            <a:chExt cx="2608822" cy="757130"/>
          </a:xfrm>
        </p:grpSpPr>
        <p:pic>
          <p:nvPicPr>
            <p:cNvPr id="7" name="Picture 7"/>
            <p:cNvPicPr>
              <a:picLocks noChangeAspect="1"/>
            </p:cNvPicPr>
            <p:nvPr/>
          </p:nvPicPr>
          <p:blipFill>
            <a:blip r:embed="rId2"/>
            <a:srcRect r="2273" b="16626"/>
            <a:stretch>
              <a:fillRect/>
            </a:stretch>
          </p:blipFill>
          <p:spPr>
            <a:xfrm>
              <a:off x="0" y="0"/>
              <a:ext cx="2608822" cy="757130"/>
            </a:xfrm>
            <a:prstGeom prst="rect">
              <a:avLst/>
            </a:prstGeom>
          </p:spPr>
        </p:pic>
      </p:grpSp>
      <p:sp>
        <p:nvSpPr>
          <p:cNvPr id="8" name="Freeform 8"/>
          <p:cNvSpPr/>
          <p:nvPr/>
        </p:nvSpPr>
        <p:spPr>
          <a:xfrm>
            <a:off x="4943054" y="1558730"/>
            <a:ext cx="8164034" cy="8526406"/>
          </a:xfrm>
          <a:custGeom>
            <a:avLst/>
            <a:gdLst/>
            <a:ahLst/>
            <a:cxnLst/>
            <a:rect l="l" t="t" r="r" b="b"/>
            <a:pathLst>
              <a:path w="8164034" h="8526406">
                <a:moveTo>
                  <a:pt x="0" y="0"/>
                </a:moveTo>
                <a:lnTo>
                  <a:pt x="8164034" y="0"/>
                </a:lnTo>
                <a:lnTo>
                  <a:pt x="8164034" y="8526406"/>
                </a:lnTo>
                <a:lnTo>
                  <a:pt x="0" y="8526406"/>
                </a:lnTo>
                <a:lnTo>
                  <a:pt x="0" y="0"/>
                </a:lnTo>
                <a:close/>
              </a:path>
            </a:pathLst>
          </a:custGeom>
          <a:blipFill>
            <a:blip r:embed="rId3"/>
            <a:stretch>
              <a:fillRect/>
            </a:stretch>
          </a:blipFill>
        </p:spPr>
        <p:txBody>
          <a:bodyPr/>
          <a:lstStyle/>
          <a:p>
            <a:endParaRPr lang="de-DE"/>
          </a:p>
        </p:txBody>
      </p:sp>
      <p:sp>
        <p:nvSpPr>
          <p:cNvPr id="9" name="TextBox 9"/>
          <p:cNvSpPr txBox="1"/>
          <p:nvPr/>
        </p:nvSpPr>
        <p:spPr>
          <a:xfrm>
            <a:off x="2109256" y="716069"/>
            <a:ext cx="14291343" cy="691936"/>
          </a:xfrm>
          <a:prstGeom prst="rect">
            <a:avLst/>
          </a:prstGeom>
        </p:spPr>
        <p:txBody>
          <a:bodyPr lIns="0" tIns="0" rIns="0" bIns="0" rtlCol="0" anchor="t">
            <a:spAutoFit/>
          </a:bodyPr>
          <a:lstStyle/>
          <a:p>
            <a:pPr algn="ctr">
              <a:lnSpc>
                <a:spcPts val="5336"/>
              </a:lnSpc>
            </a:pPr>
            <a:r>
              <a:rPr lang="en-US" sz="4987" spc="19">
                <a:solidFill>
                  <a:srgbClr val="053055"/>
                </a:solidFill>
                <a:latin typeface="Montserrat"/>
                <a:ea typeface="Montserrat"/>
                <a:cs typeface="Montserrat"/>
                <a:sym typeface="Montserrat"/>
              </a:rPr>
              <a:t>INSTITUTIONELLES SCHUTZKONZEPT</a:t>
            </a:r>
          </a:p>
        </p:txBody>
      </p:sp>
      <p:grpSp>
        <p:nvGrpSpPr>
          <p:cNvPr id="10" name="Group 10"/>
          <p:cNvGrpSpPr/>
          <p:nvPr/>
        </p:nvGrpSpPr>
        <p:grpSpPr>
          <a:xfrm rot="-5400000">
            <a:off x="6204271" y="-104525"/>
            <a:ext cx="5641600" cy="13084050"/>
            <a:chOff x="0" y="0"/>
            <a:chExt cx="1485854" cy="3446005"/>
          </a:xfrm>
        </p:grpSpPr>
        <p:sp>
          <p:nvSpPr>
            <p:cNvPr id="11" name="Freeform 11"/>
            <p:cNvSpPr/>
            <p:nvPr/>
          </p:nvSpPr>
          <p:spPr>
            <a:xfrm>
              <a:off x="0" y="0"/>
              <a:ext cx="1485853" cy="3446005"/>
            </a:xfrm>
            <a:custGeom>
              <a:avLst/>
              <a:gdLst/>
              <a:ahLst/>
              <a:cxnLst/>
              <a:rect l="l" t="t" r="r" b="b"/>
              <a:pathLst>
                <a:path w="1485853" h="3446005">
                  <a:moveTo>
                    <a:pt x="0" y="0"/>
                  </a:moveTo>
                  <a:lnTo>
                    <a:pt x="1485853" y="0"/>
                  </a:lnTo>
                  <a:lnTo>
                    <a:pt x="1485853" y="3446005"/>
                  </a:lnTo>
                  <a:lnTo>
                    <a:pt x="0" y="3446005"/>
                  </a:lnTo>
                  <a:close/>
                </a:path>
              </a:pathLst>
            </a:custGeom>
            <a:solidFill>
              <a:srgbClr val="EC9F1A"/>
            </a:solidFill>
          </p:spPr>
          <p:txBody>
            <a:bodyPr/>
            <a:lstStyle/>
            <a:p>
              <a:endParaRPr lang="de-DE"/>
            </a:p>
          </p:txBody>
        </p:sp>
        <p:sp>
          <p:nvSpPr>
            <p:cNvPr id="12" name="TextBox 12"/>
            <p:cNvSpPr txBox="1"/>
            <p:nvPr/>
          </p:nvSpPr>
          <p:spPr>
            <a:xfrm>
              <a:off x="0" y="-38100"/>
              <a:ext cx="1485854" cy="3484105"/>
            </a:xfrm>
            <a:prstGeom prst="rect">
              <a:avLst/>
            </a:prstGeom>
          </p:spPr>
          <p:txBody>
            <a:bodyPr lIns="50800" tIns="50800" rIns="50800" bIns="50800" rtlCol="0" anchor="ctr"/>
            <a:lstStyle/>
            <a:p>
              <a:pPr algn="ctr">
                <a:lnSpc>
                  <a:spcPts val="3079"/>
                </a:lnSpc>
              </a:pPr>
              <a:endParaRPr/>
            </a:p>
          </p:txBody>
        </p:sp>
      </p:grpSp>
      <p:sp>
        <p:nvSpPr>
          <p:cNvPr id="13" name="TextBox 13"/>
          <p:cNvSpPr txBox="1"/>
          <p:nvPr/>
        </p:nvSpPr>
        <p:spPr>
          <a:xfrm>
            <a:off x="2788500" y="4281040"/>
            <a:ext cx="12473142" cy="4265295"/>
          </a:xfrm>
          <a:prstGeom prst="rect">
            <a:avLst/>
          </a:prstGeom>
        </p:spPr>
        <p:txBody>
          <a:bodyPr lIns="0" tIns="0" rIns="0" bIns="0" rtlCol="0" anchor="t">
            <a:spAutoFit/>
          </a:bodyPr>
          <a:lstStyle/>
          <a:p>
            <a:pPr algn="ctr">
              <a:lnSpc>
                <a:spcPts val="3779"/>
              </a:lnSpc>
            </a:pPr>
            <a:r>
              <a:rPr lang="en-US" sz="2699" b="1">
                <a:solidFill>
                  <a:srgbClr val="053055"/>
                </a:solidFill>
                <a:latin typeface="Montserrat Bold"/>
                <a:ea typeface="Montserrat Bold"/>
                <a:cs typeface="Montserrat Bold"/>
                <a:sym typeface="Montserrat Bold"/>
              </a:rPr>
              <a:t>2. Verhaltenskodex und Verpflichtungserklärung</a:t>
            </a:r>
          </a:p>
          <a:p>
            <a:pPr marL="582927" lvl="1" indent="-291463" algn="l">
              <a:lnSpc>
                <a:spcPts val="3779"/>
              </a:lnSpc>
              <a:buFont typeface="Arial"/>
              <a:buChar char="•"/>
            </a:pPr>
            <a:r>
              <a:rPr lang="en-US" sz="2699">
                <a:solidFill>
                  <a:srgbClr val="053055"/>
                </a:solidFill>
                <a:latin typeface="Montserrat"/>
                <a:ea typeface="Montserrat"/>
                <a:cs typeface="Montserrat"/>
                <a:sym typeface="Montserrat"/>
              </a:rPr>
              <a:t>Ein Verhaltensk</a:t>
            </a:r>
            <a:r>
              <a:rPr lang="en-US" sz="2699" u="none">
                <a:solidFill>
                  <a:srgbClr val="053055"/>
                </a:solidFill>
                <a:latin typeface="Montserrat"/>
                <a:ea typeface="Montserrat"/>
                <a:cs typeface="Montserrat"/>
                <a:sym typeface="Montserrat"/>
              </a:rPr>
              <a:t>odex bzw. eine Verpflich</a:t>
            </a:r>
            <a:r>
              <a:rPr lang="en-US" sz="2699">
                <a:solidFill>
                  <a:srgbClr val="053055"/>
                </a:solidFill>
                <a:latin typeface="Montserrat"/>
                <a:ea typeface="Montserrat"/>
                <a:cs typeface="Montserrat"/>
                <a:sym typeface="Montserrat"/>
              </a:rPr>
              <a:t>tungserklärung ist im jeweiligen Arbeitsbereich zu erstellen.</a:t>
            </a:r>
          </a:p>
          <a:p>
            <a:pPr marL="582927" lvl="1" indent="-291463" algn="l">
              <a:lnSpc>
                <a:spcPts val="3779"/>
              </a:lnSpc>
              <a:buFont typeface="Arial"/>
              <a:buChar char="•"/>
            </a:pPr>
            <a:r>
              <a:rPr lang="en-US" sz="2699">
                <a:solidFill>
                  <a:srgbClr val="053055"/>
                </a:solidFill>
                <a:latin typeface="Montserrat"/>
                <a:ea typeface="Montserrat"/>
                <a:cs typeface="Montserrat"/>
                <a:sym typeface="Montserrat"/>
              </a:rPr>
              <a:t>Der jew</a:t>
            </a:r>
            <a:r>
              <a:rPr lang="en-US" sz="2699" u="none">
                <a:solidFill>
                  <a:srgbClr val="053055"/>
                </a:solidFill>
                <a:latin typeface="Montserrat"/>
                <a:ea typeface="Montserrat"/>
                <a:cs typeface="Montserrat"/>
                <a:sym typeface="Montserrat"/>
              </a:rPr>
              <a:t>eilige Verhalten</a:t>
            </a:r>
            <a:r>
              <a:rPr lang="en-US" sz="2699">
                <a:solidFill>
                  <a:srgbClr val="053055"/>
                </a:solidFill>
                <a:latin typeface="Montserrat"/>
                <a:ea typeface="Montserrat"/>
                <a:cs typeface="Montserrat"/>
                <a:sym typeface="Montserrat"/>
              </a:rPr>
              <a:t>skodex ist für alle Hauptamtliche</a:t>
            </a:r>
            <a:r>
              <a:rPr lang="en-US" sz="2699" u="none">
                <a:solidFill>
                  <a:srgbClr val="053055"/>
                </a:solidFill>
                <a:latin typeface="Montserrat"/>
                <a:ea typeface="Montserrat"/>
                <a:cs typeface="Montserrat"/>
                <a:sym typeface="Montserrat"/>
              </a:rPr>
              <a:t>n</a:t>
            </a:r>
            <a:r>
              <a:rPr lang="en-US" sz="2699">
                <a:solidFill>
                  <a:srgbClr val="053055"/>
                </a:solidFill>
                <a:latin typeface="Montserrat"/>
                <a:ea typeface="Montserrat"/>
                <a:cs typeface="Montserrat"/>
                <a:sym typeface="Montserrat"/>
              </a:rPr>
              <a:t> im ki</a:t>
            </a:r>
            <a:r>
              <a:rPr lang="en-US" sz="2699" u="none">
                <a:solidFill>
                  <a:srgbClr val="053055"/>
                </a:solidFill>
                <a:latin typeface="Montserrat"/>
                <a:ea typeface="Montserrat"/>
                <a:cs typeface="Montserrat"/>
                <a:sym typeface="Montserrat"/>
              </a:rPr>
              <a:t>rch</a:t>
            </a:r>
            <a:r>
              <a:rPr lang="en-US" sz="2699">
                <a:solidFill>
                  <a:srgbClr val="053055"/>
                </a:solidFill>
                <a:latin typeface="Montserrat"/>
                <a:ea typeface="Montserrat"/>
                <a:cs typeface="Montserrat"/>
                <a:sym typeface="Montserrat"/>
              </a:rPr>
              <a:t>lichen Dienst bindend</a:t>
            </a:r>
          </a:p>
          <a:p>
            <a:pPr marL="582927" lvl="1" indent="-291463" algn="l">
              <a:lnSpc>
                <a:spcPts val="3779"/>
              </a:lnSpc>
              <a:buFont typeface="Arial"/>
              <a:buChar char="•"/>
            </a:pPr>
            <a:r>
              <a:rPr lang="en-US" sz="2699">
                <a:solidFill>
                  <a:srgbClr val="053055"/>
                </a:solidFill>
                <a:latin typeface="Montserrat"/>
                <a:ea typeface="Montserrat"/>
                <a:cs typeface="Montserrat"/>
                <a:sym typeface="Montserrat"/>
              </a:rPr>
              <a:t>Die Unterzeichnung der Verpflichtungserklärung ist verbindliche Voraussetzung für die Ausübung einer ehrenamtlichen Tätigkeit.</a:t>
            </a:r>
          </a:p>
          <a:p>
            <a:pPr marL="582927" lvl="1" indent="-291463" algn="l">
              <a:lnSpc>
                <a:spcPts val="3779"/>
              </a:lnSpc>
              <a:buFont typeface="Arial"/>
              <a:buChar char="•"/>
            </a:pPr>
            <a:r>
              <a:rPr lang="en-US" sz="2699">
                <a:solidFill>
                  <a:srgbClr val="053055"/>
                </a:solidFill>
                <a:latin typeface="Montserrat"/>
                <a:ea typeface="Montserrat"/>
                <a:cs typeface="Montserrat"/>
                <a:sym typeface="Montserrat"/>
              </a:rPr>
              <a:t>Der Rechtsträger verpflichtet sich zu einer Veröffentlichung des Verhaltenskodex in einer angemessenen Weise.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45C72"/>
        </a:solidFill>
        <a:effectLst/>
      </p:bgPr>
    </p:bg>
    <p:spTree>
      <p:nvGrpSpPr>
        <p:cNvPr id="1" name=""/>
        <p:cNvGrpSpPr/>
        <p:nvPr/>
      </p:nvGrpSpPr>
      <p:grpSpPr>
        <a:xfrm>
          <a:off x="0" y="0"/>
          <a:ext cx="0" cy="0"/>
          <a:chOff x="0" y="0"/>
          <a:chExt cx="0" cy="0"/>
        </a:xfrm>
      </p:grpSpPr>
      <p:grpSp>
        <p:nvGrpSpPr>
          <p:cNvPr id="2" name="Group 2"/>
          <p:cNvGrpSpPr/>
          <p:nvPr/>
        </p:nvGrpSpPr>
        <p:grpSpPr>
          <a:xfrm>
            <a:off x="12635523" y="0"/>
            <a:ext cx="5652477" cy="10287000"/>
            <a:chOff x="0" y="0"/>
            <a:chExt cx="875717" cy="1593725"/>
          </a:xfrm>
        </p:grpSpPr>
        <p:sp>
          <p:nvSpPr>
            <p:cNvPr id="3" name="Freeform 3"/>
            <p:cNvSpPr/>
            <p:nvPr/>
          </p:nvSpPr>
          <p:spPr>
            <a:xfrm>
              <a:off x="0" y="0"/>
              <a:ext cx="875717" cy="1593725"/>
            </a:xfrm>
            <a:custGeom>
              <a:avLst/>
              <a:gdLst/>
              <a:ahLst/>
              <a:cxnLst/>
              <a:rect l="l" t="t" r="r" b="b"/>
              <a:pathLst>
                <a:path w="875717" h="1593725">
                  <a:moveTo>
                    <a:pt x="0" y="0"/>
                  </a:moveTo>
                  <a:lnTo>
                    <a:pt x="875717" y="0"/>
                  </a:lnTo>
                  <a:lnTo>
                    <a:pt x="875717" y="1593725"/>
                  </a:lnTo>
                  <a:lnTo>
                    <a:pt x="0" y="1593725"/>
                  </a:lnTo>
                  <a:close/>
                </a:path>
              </a:pathLst>
            </a:custGeom>
            <a:solidFill>
              <a:srgbClr val="FFFFFF"/>
            </a:solidFill>
            <a:ln w="12700">
              <a:noFill/>
            </a:ln>
          </p:spPr>
          <p:txBody>
            <a:bodyPr/>
            <a:lstStyle/>
            <a:p>
              <a:endParaRPr lang="de-DE"/>
            </a:p>
          </p:txBody>
        </p:sp>
      </p:grpSp>
      <p:grpSp>
        <p:nvGrpSpPr>
          <p:cNvPr id="4" name="Group 4"/>
          <p:cNvGrpSpPr/>
          <p:nvPr/>
        </p:nvGrpSpPr>
        <p:grpSpPr>
          <a:xfrm>
            <a:off x="11484477" y="4119187"/>
            <a:ext cx="5798295" cy="1778836"/>
            <a:chOff x="0" y="0"/>
            <a:chExt cx="7731061" cy="2371782"/>
          </a:xfrm>
        </p:grpSpPr>
        <p:pic>
          <p:nvPicPr>
            <p:cNvPr id="5" name="Picture 5"/>
            <p:cNvPicPr>
              <a:picLocks noChangeAspect="1"/>
            </p:cNvPicPr>
            <p:nvPr/>
          </p:nvPicPr>
          <p:blipFill>
            <a:blip r:embed="rId2"/>
            <a:srcRect r="2273" b="11866"/>
            <a:stretch>
              <a:fillRect/>
            </a:stretch>
          </p:blipFill>
          <p:spPr>
            <a:xfrm>
              <a:off x="0" y="0"/>
              <a:ext cx="7731061" cy="2371782"/>
            </a:xfrm>
            <a:prstGeom prst="rect">
              <a:avLst/>
            </a:prstGeom>
            <a:ln>
              <a:solidFill>
                <a:schemeClr val="tx1"/>
              </a:solidFill>
            </a:ln>
          </p:spPr>
        </p:pic>
      </p:grpSp>
      <p:sp>
        <p:nvSpPr>
          <p:cNvPr id="6" name="TextBox 6"/>
          <p:cNvSpPr txBox="1"/>
          <p:nvPr/>
        </p:nvSpPr>
        <p:spPr>
          <a:xfrm>
            <a:off x="373807" y="869690"/>
            <a:ext cx="12115708" cy="725465"/>
          </a:xfrm>
          <a:prstGeom prst="rect">
            <a:avLst/>
          </a:prstGeom>
        </p:spPr>
        <p:txBody>
          <a:bodyPr lIns="0" tIns="0" rIns="0" bIns="0" rtlCol="0" anchor="t">
            <a:spAutoFit/>
          </a:bodyPr>
          <a:lstStyle/>
          <a:p>
            <a:pPr algn="l">
              <a:lnSpc>
                <a:spcPts val="5657"/>
              </a:lnSpc>
            </a:pPr>
            <a:r>
              <a:rPr lang="en-US" sz="5287" b="1">
                <a:solidFill>
                  <a:srgbClr val="FFFFFF"/>
                </a:solidFill>
                <a:latin typeface="Montserrat Bold"/>
                <a:ea typeface="Montserrat Bold"/>
                <a:cs typeface="Montserrat Bold"/>
                <a:sym typeface="Montserrat Bold"/>
              </a:rPr>
              <a:t>INFORMATIONSVERANSTALTUNG</a:t>
            </a:r>
          </a:p>
        </p:txBody>
      </p:sp>
      <p:sp>
        <p:nvSpPr>
          <p:cNvPr id="7" name="TextBox 7"/>
          <p:cNvSpPr txBox="1"/>
          <p:nvPr/>
        </p:nvSpPr>
        <p:spPr>
          <a:xfrm>
            <a:off x="968129" y="1805123"/>
            <a:ext cx="10455777" cy="1286492"/>
          </a:xfrm>
          <a:prstGeom prst="rect">
            <a:avLst/>
          </a:prstGeom>
        </p:spPr>
        <p:txBody>
          <a:bodyPr lIns="0" tIns="0" rIns="0" bIns="0" rtlCol="0" anchor="t">
            <a:spAutoFit/>
          </a:bodyPr>
          <a:lstStyle/>
          <a:p>
            <a:pPr algn="ctr">
              <a:lnSpc>
                <a:spcPts val="5216"/>
              </a:lnSpc>
            </a:pPr>
            <a:r>
              <a:rPr lang="en-US" sz="3725" b="1">
                <a:solidFill>
                  <a:srgbClr val="FFFFFF"/>
                </a:solidFill>
                <a:latin typeface="Montserrat Bold"/>
                <a:ea typeface="Montserrat Bold"/>
                <a:cs typeface="Montserrat Bold"/>
                <a:sym typeface="Montserrat Bold"/>
              </a:rPr>
              <a:t>“Prävention gegen sexualisierte Gewalt”</a:t>
            </a:r>
          </a:p>
          <a:p>
            <a:pPr algn="ctr">
              <a:lnSpc>
                <a:spcPts val="5216"/>
              </a:lnSpc>
              <a:spcBef>
                <a:spcPct val="0"/>
              </a:spcBef>
            </a:pPr>
            <a:r>
              <a:rPr lang="en-US" sz="3725" b="1">
                <a:solidFill>
                  <a:srgbClr val="FFFFFF"/>
                </a:solidFill>
                <a:latin typeface="Montserrat Bold"/>
                <a:ea typeface="Montserrat Bold"/>
                <a:cs typeface="Montserrat Bold"/>
                <a:sym typeface="Montserrat Bold"/>
              </a:rPr>
              <a:t>am 00. Monat Jahr</a:t>
            </a:r>
          </a:p>
        </p:txBody>
      </p:sp>
      <p:sp>
        <p:nvSpPr>
          <p:cNvPr id="8" name="TextBox 8"/>
          <p:cNvSpPr txBox="1"/>
          <p:nvPr/>
        </p:nvSpPr>
        <p:spPr>
          <a:xfrm>
            <a:off x="434379" y="4941931"/>
            <a:ext cx="10465507" cy="1943717"/>
          </a:xfrm>
          <a:prstGeom prst="rect">
            <a:avLst/>
          </a:prstGeom>
        </p:spPr>
        <p:txBody>
          <a:bodyPr lIns="0" tIns="0" rIns="0" bIns="0" rtlCol="0" anchor="t">
            <a:spAutoFit/>
          </a:bodyPr>
          <a:lstStyle/>
          <a:p>
            <a:pPr algn="l">
              <a:lnSpc>
                <a:spcPts val="5216"/>
              </a:lnSpc>
            </a:pPr>
            <a:r>
              <a:rPr lang="en-US" sz="3725">
                <a:solidFill>
                  <a:srgbClr val="FFFFFF"/>
                </a:solidFill>
                <a:latin typeface="Montserrat"/>
                <a:ea typeface="Montserrat"/>
                <a:cs typeface="Montserrat"/>
                <a:sym typeface="Montserrat"/>
              </a:rPr>
              <a:t>Referent*in:      Vorname Nachname</a:t>
            </a:r>
          </a:p>
          <a:p>
            <a:pPr algn="l">
              <a:lnSpc>
                <a:spcPts val="5216"/>
              </a:lnSpc>
            </a:pPr>
            <a:r>
              <a:rPr lang="en-US" sz="3725">
                <a:solidFill>
                  <a:srgbClr val="FFFFFF"/>
                </a:solidFill>
                <a:latin typeface="Montserrat"/>
                <a:ea typeface="Montserrat"/>
                <a:cs typeface="Montserrat"/>
                <a:sym typeface="Montserrat"/>
              </a:rPr>
              <a:t>                             Fachgruppe Prävention</a:t>
            </a:r>
          </a:p>
          <a:p>
            <a:pPr algn="l">
              <a:lnSpc>
                <a:spcPts val="5216"/>
              </a:lnSpc>
              <a:spcBef>
                <a:spcPct val="0"/>
              </a:spcBef>
            </a:pPr>
            <a:r>
              <a:rPr lang="en-US" sz="3725">
                <a:solidFill>
                  <a:srgbClr val="FFFFFF"/>
                </a:solidFill>
                <a:latin typeface="Montserrat"/>
                <a:ea typeface="Montserrat"/>
                <a:cs typeface="Montserrat"/>
                <a:sym typeface="Montserrat"/>
              </a:rPr>
              <a:t>                             Lebensberatungsstelle xy</a:t>
            </a:r>
          </a:p>
        </p:txBody>
      </p:sp>
      <p:sp>
        <p:nvSpPr>
          <p:cNvPr id="9" name="TextBox 9"/>
          <p:cNvSpPr txBox="1"/>
          <p:nvPr/>
        </p:nvSpPr>
        <p:spPr>
          <a:xfrm>
            <a:off x="434379" y="7735220"/>
            <a:ext cx="10376225" cy="1943717"/>
          </a:xfrm>
          <a:prstGeom prst="rect">
            <a:avLst/>
          </a:prstGeom>
        </p:spPr>
        <p:txBody>
          <a:bodyPr lIns="0" tIns="0" rIns="0" bIns="0" rtlCol="0" anchor="t">
            <a:spAutoFit/>
          </a:bodyPr>
          <a:lstStyle/>
          <a:p>
            <a:pPr algn="l">
              <a:lnSpc>
                <a:spcPts val="5216"/>
              </a:lnSpc>
            </a:pPr>
            <a:r>
              <a:rPr lang="en-US" sz="3725">
                <a:solidFill>
                  <a:srgbClr val="FFFFFF"/>
                </a:solidFill>
                <a:latin typeface="Montserrat"/>
                <a:ea typeface="Montserrat"/>
                <a:cs typeface="Montserrat"/>
                <a:sym typeface="Montserrat"/>
              </a:rPr>
              <a:t>Referent*in:      Vorname Nachname</a:t>
            </a:r>
          </a:p>
          <a:p>
            <a:pPr algn="l">
              <a:lnSpc>
                <a:spcPts val="5216"/>
              </a:lnSpc>
            </a:pPr>
            <a:r>
              <a:rPr lang="en-US" sz="3725">
                <a:solidFill>
                  <a:srgbClr val="FFFFFF"/>
                </a:solidFill>
                <a:latin typeface="Montserrat"/>
                <a:ea typeface="Montserrat"/>
                <a:cs typeface="Montserrat"/>
                <a:sym typeface="Montserrat"/>
              </a:rPr>
              <a:t>                             Fachgruppe Prävention</a:t>
            </a:r>
          </a:p>
          <a:p>
            <a:pPr algn="l">
              <a:lnSpc>
                <a:spcPts val="5216"/>
              </a:lnSpc>
              <a:spcBef>
                <a:spcPct val="0"/>
              </a:spcBef>
            </a:pPr>
            <a:r>
              <a:rPr lang="en-US" sz="3725">
                <a:solidFill>
                  <a:srgbClr val="FFFFFF"/>
                </a:solidFill>
                <a:latin typeface="Montserrat"/>
                <a:ea typeface="Montserrat"/>
                <a:cs typeface="Montserrat"/>
                <a:sym typeface="Montserrat"/>
              </a:rPr>
              <a:t>                             Lebensberatungsstelle xy</a:t>
            </a:r>
          </a:p>
        </p:txBody>
      </p:sp>
      <p:grpSp>
        <p:nvGrpSpPr>
          <p:cNvPr id="10" name="Group 10"/>
          <p:cNvGrpSpPr/>
          <p:nvPr/>
        </p:nvGrpSpPr>
        <p:grpSpPr>
          <a:xfrm>
            <a:off x="17867363" y="1942553"/>
            <a:ext cx="420637" cy="6287595"/>
            <a:chOff x="0" y="0"/>
            <a:chExt cx="154215" cy="974113"/>
          </a:xfrm>
        </p:grpSpPr>
        <p:sp>
          <p:nvSpPr>
            <p:cNvPr id="11" name="Freeform 11"/>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F6DA9B"/>
            </a:solidFill>
            <a:ln w="12700">
              <a:noFill/>
            </a:ln>
          </p:spPr>
          <p:txBody>
            <a:bodyPr/>
            <a:lstStyle/>
            <a:p>
              <a:endParaRPr lang="de-DE"/>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7867363" y="1942553"/>
            <a:ext cx="420637" cy="6287595"/>
            <a:chOff x="0" y="0"/>
            <a:chExt cx="154215" cy="974113"/>
          </a:xfrm>
        </p:grpSpPr>
        <p:sp>
          <p:nvSpPr>
            <p:cNvPr id="3" name="Freeform 3"/>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endParaRPr lang="de-DE"/>
            </a:p>
          </p:txBody>
        </p:sp>
      </p:grpSp>
      <p:grpSp>
        <p:nvGrpSpPr>
          <p:cNvPr id="4" name="Group 4"/>
          <p:cNvGrpSpPr/>
          <p:nvPr/>
        </p:nvGrpSpPr>
        <p:grpSpPr>
          <a:xfrm>
            <a:off x="0" y="1999703"/>
            <a:ext cx="420637" cy="6287595"/>
            <a:chOff x="0" y="0"/>
            <a:chExt cx="65168" cy="974113"/>
          </a:xfrm>
        </p:grpSpPr>
        <p:sp>
          <p:nvSpPr>
            <p:cNvPr id="5" name="Freeform 5"/>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AABFD1"/>
            </a:solidFill>
            <a:ln w="12700">
              <a:noFill/>
            </a:ln>
          </p:spPr>
          <p:txBody>
            <a:bodyPr/>
            <a:lstStyle/>
            <a:p>
              <a:endParaRPr lang="de-DE"/>
            </a:p>
          </p:txBody>
        </p:sp>
      </p:grpSp>
      <p:grpSp>
        <p:nvGrpSpPr>
          <p:cNvPr id="6" name="Group 6"/>
          <p:cNvGrpSpPr/>
          <p:nvPr/>
        </p:nvGrpSpPr>
        <p:grpSpPr>
          <a:xfrm>
            <a:off x="16173532" y="9517289"/>
            <a:ext cx="1956616" cy="567847"/>
            <a:chOff x="0" y="0"/>
            <a:chExt cx="2608822" cy="757130"/>
          </a:xfrm>
        </p:grpSpPr>
        <p:pic>
          <p:nvPicPr>
            <p:cNvPr id="7" name="Picture 7"/>
            <p:cNvPicPr>
              <a:picLocks noChangeAspect="1"/>
            </p:cNvPicPr>
            <p:nvPr/>
          </p:nvPicPr>
          <p:blipFill>
            <a:blip r:embed="rId2"/>
            <a:srcRect r="2273" b="16626"/>
            <a:stretch>
              <a:fillRect/>
            </a:stretch>
          </p:blipFill>
          <p:spPr>
            <a:xfrm>
              <a:off x="0" y="0"/>
              <a:ext cx="2608822" cy="757130"/>
            </a:xfrm>
            <a:prstGeom prst="rect">
              <a:avLst/>
            </a:prstGeom>
          </p:spPr>
        </p:pic>
      </p:grpSp>
      <p:sp>
        <p:nvSpPr>
          <p:cNvPr id="8" name="Freeform 8"/>
          <p:cNvSpPr/>
          <p:nvPr/>
        </p:nvSpPr>
        <p:spPr>
          <a:xfrm>
            <a:off x="4943054" y="1558730"/>
            <a:ext cx="8164034" cy="8526406"/>
          </a:xfrm>
          <a:custGeom>
            <a:avLst/>
            <a:gdLst/>
            <a:ahLst/>
            <a:cxnLst/>
            <a:rect l="l" t="t" r="r" b="b"/>
            <a:pathLst>
              <a:path w="8164034" h="8526406">
                <a:moveTo>
                  <a:pt x="0" y="0"/>
                </a:moveTo>
                <a:lnTo>
                  <a:pt x="8164034" y="0"/>
                </a:lnTo>
                <a:lnTo>
                  <a:pt x="8164034" y="8526406"/>
                </a:lnTo>
                <a:lnTo>
                  <a:pt x="0" y="8526406"/>
                </a:lnTo>
                <a:lnTo>
                  <a:pt x="0" y="0"/>
                </a:lnTo>
                <a:close/>
              </a:path>
            </a:pathLst>
          </a:custGeom>
          <a:blipFill>
            <a:blip r:embed="rId3"/>
            <a:stretch>
              <a:fillRect/>
            </a:stretch>
          </a:blipFill>
        </p:spPr>
        <p:txBody>
          <a:bodyPr/>
          <a:lstStyle/>
          <a:p>
            <a:endParaRPr lang="de-DE"/>
          </a:p>
        </p:txBody>
      </p:sp>
      <p:sp>
        <p:nvSpPr>
          <p:cNvPr id="9" name="TextBox 9"/>
          <p:cNvSpPr txBox="1"/>
          <p:nvPr/>
        </p:nvSpPr>
        <p:spPr>
          <a:xfrm>
            <a:off x="2109256" y="716069"/>
            <a:ext cx="14291343" cy="691936"/>
          </a:xfrm>
          <a:prstGeom prst="rect">
            <a:avLst/>
          </a:prstGeom>
        </p:spPr>
        <p:txBody>
          <a:bodyPr lIns="0" tIns="0" rIns="0" bIns="0" rtlCol="0" anchor="t">
            <a:spAutoFit/>
          </a:bodyPr>
          <a:lstStyle/>
          <a:p>
            <a:pPr algn="ctr">
              <a:lnSpc>
                <a:spcPts val="5336"/>
              </a:lnSpc>
            </a:pPr>
            <a:r>
              <a:rPr lang="en-US" sz="4987" spc="19">
                <a:solidFill>
                  <a:srgbClr val="053055"/>
                </a:solidFill>
                <a:latin typeface="Montserrat"/>
                <a:ea typeface="Montserrat"/>
                <a:cs typeface="Montserrat"/>
                <a:sym typeface="Montserrat"/>
              </a:rPr>
              <a:t>INSTITUTIONELLES SCHUTZKONZEPT</a:t>
            </a:r>
          </a:p>
        </p:txBody>
      </p:sp>
      <p:grpSp>
        <p:nvGrpSpPr>
          <p:cNvPr id="10" name="Group 10"/>
          <p:cNvGrpSpPr/>
          <p:nvPr/>
        </p:nvGrpSpPr>
        <p:grpSpPr>
          <a:xfrm rot="-5400000">
            <a:off x="6204271" y="-104525"/>
            <a:ext cx="5641600" cy="13084050"/>
            <a:chOff x="0" y="0"/>
            <a:chExt cx="1485854" cy="3446005"/>
          </a:xfrm>
        </p:grpSpPr>
        <p:sp>
          <p:nvSpPr>
            <p:cNvPr id="11" name="Freeform 11"/>
            <p:cNvSpPr/>
            <p:nvPr/>
          </p:nvSpPr>
          <p:spPr>
            <a:xfrm>
              <a:off x="0" y="0"/>
              <a:ext cx="1485853" cy="3446005"/>
            </a:xfrm>
            <a:custGeom>
              <a:avLst/>
              <a:gdLst/>
              <a:ahLst/>
              <a:cxnLst/>
              <a:rect l="l" t="t" r="r" b="b"/>
              <a:pathLst>
                <a:path w="1485853" h="3446005">
                  <a:moveTo>
                    <a:pt x="0" y="0"/>
                  </a:moveTo>
                  <a:lnTo>
                    <a:pt x="1485853" y="0"/>
                  </a:lnTo>
                  <a:lnTo>
                    <a:pt x="1485853" y="3446005"/>
                  </a:lnTo>
                  <a:lnTo>
                    <a:pt x="0" y="3446005"/>
                  </a:lnTo>
                  <a:close/>
                </a:path>
              </a:pathLst>
            </a:custGeom>
            <a:solidFill>
              <a:srgbClr val="EC9F1A"/>
            </a:solidFill>
          </p:spPr>
          <p:txBody>
            <a:bodyPr/>
            <a:lstStyle/>
            <a:p>
              <a:endParaRPr lang="de-DE"/>
            </a:p>
          </p:txBody>
        </p:sp>
        <p:sp>
          <p:nvSpPr>
            <p:cNvPr id="12" name="TextBox 12"/>
            <p:cNvSpPr txBox="1"/>
            <p:nvPr/>
          </p:nvSpPr>
          <p:spPr>
            <a:xfrm>
              <a:off x="0" y="-38100"/>
              <a:ext cx="1485854" cy="3484105"/>
            </a:xfrm>
            <a:prstGeom prst="rect">
              <a:avLst/>
            </a:prstGeom>
          </p:spPr>
          <p:txBody>
            <a:bodyPr lIns="50800" tIns="50800" rIns="50800" bIns="50800" rtlCol="0" anchor="ctr"/>
            <a:lstStyle/>
            <a:p>
              <a:pPr algn="ctr">
                <a:lnSpc>
                  <a:spcPts val="3079"/>
                </a:lnSpc>
              </a:pPr>
              <a:endParaRPr/>
            </a:p>
          </p:txBody>
        </p:sp>
      </p:grpSp>
      <p:sp>
        <p:nvSpPr>
          <p:cNvPr id="13" name="TextBox 13"/>
          <p:cNvSpPr txBox="1"/>
          <p:nvPr/>
        </p:nvSpPr>
        <p:spPr>
          <a:xfrm>
            <a:off x="2907429" y="4591605"/>
            <a:ext cx="12473142" cy="2836545"/>
          </a:xfrm>
          <a:prstGeom prst="rect">
            <a:avLst/>
          </a:prstGeom>
        </p:spPr>
        <p:txBody>
          <a:bodyPr lIns="0" tIns="0" rIns="0" bIns="0" rtlCol="0" anchor="t">
            <a:spAutoFit/>
          </a:bodyPr>
          <a:lstStyle/>
          <a:p>
            <a:pPr algn="ctr">
              <a:lnSpc>
                <a:spcPts val="3779"/>
              </a:lnSpc>
            </a:pPr>
            <a:r>
              <a:rPr lang="en-US" sz="2699" b="1">
                <a:solidFill>
                  <a:srgbClr val="053055"/>
                </a:solidFill>
                <a:latin typeface="Montserrat Bold"/>
                <a:ea typeface="Montserrat Bold"/>
                <a:cs typeface="Montserrat Bold"/>
                <a:sym typeface="Montserrat Bold"/>
              </a:rPr>
              <a:t>3. Beratungs- und Beschwerdewege</a:t>
            </a:r>
          </a:p>
          <a:p>
            <a:pPr marL="582927" lvl="1" indent="-291463" algn="l">
              <a:lnSpc>
                <a:spcPts val="3779"/>
              </a:lnSpc>
              <a:buFont typeface="Arial"/>
              <a:buChar char="•"/>
            </a:pPr>
            <a:r>
              <a:rPr lang="en-US" sz="2699">
                <a:solidFill>
                  <a:srgbClr val="053055"/>
                </a:solidFill>
                <a:latin typeface="Montserrat"/>
                <a:ea typeface="Montserrat"/>
                <a:cs typeface="Montserrat"/>
                <a:sym typeface="Montserrat"/>
              </a:rPr>
              <a:t>Beratungs-</a:t>
            </a:r>
            <a:r>
              <a:rPr lang="en-US" sz="2699" u="none">
                <a:solidFill>
                  <a:srgbClr val="053055"/>
                </a:solidFill>
                <a:latin typeface="Montserrat"/>
                <a:ea typeface="Montserrat"/>
                <a:cs typeface="Montserrat"/>
                <a:sym typeface="Montserrat"/>
              </a:rPr>
              <a:t> und Beschw</a:t>
            </a:r>
            <a:r>
              <a:rPr lang="en-US" sz="2699">
                <a:solidFill>
                  <a:srgbClr val="053055"/>
                </a:solidFill>
                <a:latin typeface="Montserrat"/>
                <a:ea typeface="Montserrat"/>
                <a:cs typeface="Montserrat"/>
                <a:sym typeface="Montserrat"/>
              </a:rPr>
              <a:t>erdestellen für Kinder und Jug</a:t>
            </a:r>
            <a:r>
              <a:rPr lang="en-US" sz="2699" u="none">
                <a:solidFill>
                  <a:srgbClr val="053055"/>
                </a:solidFill>
                <a:latin typeface="Montserrat"/>
                <a:ea typeface="Montserrat"/>
                <a:cs typeface="Montserrat"/>
                <a:sym typeface="Montserrat"/>
              </a:rPr>
              <a:t>endliche, für schutz- </a:t>
            </a:r>
            <a:r>
              <a:rPr lang="en-US" sz="2699">
                <a:solidFill>
                  <a:srgbClr val="053055"/>
                </a:solidFill>
                <a:latin typeface="Montserrat"/>
                <a:ea typeface="Montserrat"/>
                <a:cs typeface="Montserrat"/>
                <a:sym typeface="Montserrat"/>
              </a:rPr>
              <a:t>oder hilfsbedürftige Erwachse</a:t>
            </a:r>
            <a:r>
              <a:rPr lang="en-US" sz="2699" u="none">
                <a:solidFill>
                  <a:srgbClr val="053055"/>
                </a:solidFill>
                <a:latin typeface="Montserrat"/>
                <a:ea typeface="Montserrat"/>
                <a:cs typeface="Montserrat"/>
                <a:sym typeface="Montserrat"/>
              </a:rPr>
              <a:t>ne,</a:t>
            </a:r>
            <a:r>
              <a:rPr lang="en-US" sz="2699">
                <a:solidFill>
                  <a:srgbClr val="053055"/>
                </a:solidFill>
                <a:latin typeface="Montserrat"/>
                <a:ea typeface="Montserrat"/>
                <a:cs typeface="Montserrat"/>
                <a:sym typeface="Montserrat"/>
              </a:rPr>
              <a:t> für Eltern, Personensorgeberechtigte sowieso die Mitarbeitenden sind nötig und müssen von jeder Einrichtung / jedem Rechtsträger installiert und veröffentlicht werden.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7867363" y="1942553"/>
            <a:ext cx="420637" cy="6287595"/>
            <a:chOff x="0" y="0"/>
            <a:chExt cx="154215" cy="974113"/>
          </a:xfrm>
        </p:grpSpPr>
        <p:sp>
          <p:nvSpPr>
            <p:cNvPr id="3" name="Freeform 3"/>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endParaRPr lang="de-DE"/>
            </a:p>
          </p:txBody>
        </p:sp>
      </p:grpSp>
      <p:grpSp>
        <p:nvGrpSpPr>
          <p:cNvPr id="4" name="Group 4"/>
          <p:cNvGrpSpPr/>
          <p:nvPr/>
        </p:nvGrpSpPr>
        <p:grpSpPr>
          <a:xfrm>
            <a:off x="0" y="1999703"/>
            <a:ext cx="420637" cy="6287595"/>
            <a:chOff x="0" y="0"/>
            <a:chExt cx="65168" cy="974113"/>
          </a:xfrm>
        </p:grpSpPr>
        <p:sp>
          <p:nvSpPr>
            <p:cNvPr id="5" name="Freeform 5"/>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AABFD1"/>
            </a:solidFill>
            <a:ln w="12700">
              <a:noFill/>
            </a:ln>
          </p:spPr>
          <p:txBody>
            <a:bodyPr/>
            <a:lstStyle/>
            <a:p>
              <a:endParaRPr lang="de-DE"/>
            </a:p>
          </p:txBody>
        </p:sp>
      </p:grpSp>
      <p:grpSp>
        <p:nvGrpSpPr>
          <p:cNvPr id="6" name="Group 6"/>
          <p:cNvGrpSpPr/>
          <p:nvPr/>
        </p:nvGrpSpPr>
        <p:grpSpPr>
          <a:xfrm>
            <a:off x="16173532" y="9517289"/>
            <a:ext cx="1956616" cy="567847"/>
            <a:chOff x="0" y="0"/>
            <a:chExt cx="2608822" cy="757130"/>
          </a:xfrm>
        </p:grpSpPr>
        <p:pic>
          <p:nvPicPr>
            <p:cNvPr id="7" name="Picture 7"/>
            <p:cNvPicPr>
              <a:picLocks noChangeAspect="1"/>
            </p:cNvPicPr>
            <p:nvPr/>
          </p:nvPicPr>
          <p:blipFill>
            <a:blip r:embed="rId2"/>
            <a:srcRect r="2273" b="16626"/>
            <a:stretch>
              <a:fillRect/>
            </a:stretch>
          </p:blipFill>
          <p:spPr>
            <a:xfrm>
              <a:off x="0" y="0"/>
              <a:ext cx="2608822" cy="757130"/>
            </a:xfrm>
            <a:prstGeom prst="rect">
              <a:avLst/>
            </a:prstGeom>
          </p:spPr>
        </p:pic>
      </p:grpSp>
      <p:sp>
        <p:nvSpPr>
          <p:cNvPr id="8" name="Freeform 8"/>
          <p:cNvSpPr/>
          <p:nvPr/>
        </p:nvSpPr>
        <p:spPr>
          <a:xfrm>
            <a:off x="4943054" y="1558730"/>
            <a:ext cx="8164034" cy="8526406"/>
          </a:xfrm>
          <a:custGeom>
            <a:avLst/>
            <a:gdLst/>
            <a:ahLst/>
            <a:cxnLst/>
            <a:rect l="l" t="t" r="r" b="b"/>
            <a:pathLst>
              <a:path w="8164034" h="8526406">
                <a:moveTo>
                  <a:pt x="0" y="0"/>
                </a:moveTo>
                <a:lnTo>
                  <a:pt x="8164034" y="0"/>
                </a:lnTo>
                <a:lnTo>
                  <a:pt x="8164034" y="8526406"/>
                </a:lnTo>
                <a:lnTo>
                  <a:pt x="0" y="8526406"/>
                </a:lnTo>
                <a:lnTo>
                  <a:pt x="0" y="0"/>
                </a:lnTo>
                <a:close/>
              </a:path>
            </a:pathLst>
          </a:custGeom>
          <a:blipFill>
            <a:blip r:embed="rId3"/>
            <a:stretch>
              <a:fillRect/>
            </a:stretch>
          </a:blipFill>
        </p:spPr>
        <p:txBody>
          <a:bodyPr/>
          <a:lstStyle/>
          <a:p>
            <a:endParaRPr lang="de-DE"/>
          </a:p>
        </p:txBody>
      </p:sp>
      <p:sp>
        <p:nvSpPr>
          <p:cNvPr id="9" name="TextBox 9"/>
          <p:cNvSpPr txBox="1"/>
          <p:nvPr/>
        </p:nvSpPr>
        <p:spPr>
          <a:xfrm>
            <a:off x="2109256" y="716069"/>
            <a:ext cx="14291343" cy="691936"/>
          </a:xfrm>
          <a:prstGeom prst="rect">
            <a:avLst/>
          </a:prstGeom>
        </p:spPr>
        <p:txBody>
          <a:bodyPr lIns="0" tIns="0" rIns="0" bIns="0" rtlCol="0" anchor="t">
            <a:spAutoFit/>
          </a:bodyPr>
          <a:lstStyle/>
          <a:p>
            <a:pPr algn="ctr">
              <a:lnSpc>
                <a:spcPts val="5336"/>
              </a:lnSpc>
            </a:pPr>
            <a:r>
              <a:rPr lang="en-US" sz="4987" spc="19">
                <a:solidFill>
                  <a:srgbClr val="053055"/>
                </a:solidFill>
                <a:latin typeface="Montserrat"/>
                <a:ea typeface="Montserrat"/>
                <a:cs typeface="Montserrat"/>
                <a:sym typeface="Montserrat"/>
              </a:rPr>
              <a:t>INSTITUTIONELLES SCHUTZKONZEPT</a:t>
            </a:r>
          </a:p>
        </p:txBody>
      </p:sp>
      <p:grpSp>
        <p:nvGrpSpPr>
          <p:cNvPr id="10" name="Group 10"/>
          <p:cNvGrpSpPr/>
          <p:nvPr/>
        </p:nvGrpSpPr>
        <p:grpSpPr>
          <a:xfrm rot="-5400000">
            <a:off x="6204271" y="-104525"/>
            <a:ext cx="5641600" cy="13084050"/>
            <a:chOff x="0" y="0"/>
            <a:chExt cx="1485854" cy="3446005"/>
          </a:xfrm>
        </p:grpSpPr>
        <p:sp>
          <p:nvSpPr>
            <p:cNvPr id="11" name="Freeform 11"/>
            <p:cNvSpPr/>
            <p:nvPr/>
          </p:nvSpPr>
          <p:spPr>
            <a:xfrm>
              <a:off x="0" y="0"/>
              <a:ext cx="1485853" cy="3446005"/>
            </a:xfrm>
            <a:custGeom>
              <a:avLst/>
              <a:gdLst/>
              <a:ahLst/>
              <a:cxnLst/>
              <a:rect l="l" t="t" r="r" b="b"/>
              <a:pathLst>
                <a:path w="1485853" h="3446005">
                  <a:moveTo>
                    <a:pt x="0" y="0"/>
                  </a:moveTo>
                  <a:lnTo>
                    <a:pt x="1485853" y="0"/>
                  </a:lnTo>
                  <a:lnTo>
                    <a:pt x="1485853" y="3446005"/>
                  </a:lnTo>
                  <a:lnTo>
                    <a:pt x="0" y="3446005"/>
                  </a:lnTo>
                  <a:close/>
                </a:path>
              </a:pathLst>
            </a:custGeom>
            <a:solidFill>
              <a:srgbClr val="EC9F1A"/>
            </a:solidFill>
          </p:spPr>
          <p:txBody>
            <a:bodyPr/>
            <a:lstStyle/>
            <a:p>
              <a:endParaRPr lang="de-DE"/>
            </a:p>
          </p:txBody>
        </p:sp>
        <p:sp>
          <p:nvSpPr>
            <p:cNvPr id="12" name="TextBox 12"/>
            <p:cNvSpPr txBox="1"/>
            <p:nvPr/>
          </p:nvSpPr>
          <p:spPr>
            <a:xfrm>
              <a:off x="0" y="-38100"/>
              <a:ext cx="1485854" cy="3484105"/>
            </a:xfrm>
            <a:prstGeom prst="rect">
              <a:avLst/>
            </a:prstGeom>
          </p:spPr>
          <p:txBody>
            <a:bodyPr lIns="50800" tIns="50800" rIns="50800" bIns="50800" rtlCol="0" anchor="ctr"/>
            <a:lstStyle/>
            <a:p>
              <a:pPr algn="ctr">
                <a:lnSpc>
                  <a:spcPts val="3079"/>
                </a:lnSpc>
              </a:pPr>
              <a:endParaRPr/>
            </a:p>
          </p:txBody>
        </p:sp>
      </p:grpSp>
      <p:sp>
        <p:nvSpPr>
          <p:cNvPr id="13" name="TextBox 13"/>
          <p:cNvSpPr txBox="1"/>
          <p:nvPr/>
        </p:nvSpPr>
        <p:spPr>
          <a:xfrm>
            <a:off x="2907429" y="4591605"/>
            <a:ext cx="12473142" cy="3312795"/>
          </a:xfrm>
          <a:prstGeom prst="rect">
            <a:avLst/>
          </a:prstGeom>
        </p:spPr>
        <p:txBody>
          <a:bodyPr lIns="0" tIns="0" rIns="0" bIns="0" rtlCol="0" anchor="t">
            <a:spAutoFit/>
          </a:bodyPr>
          <a:lstStyle/>
          <a:p>
            <a:pPr algn="ctr">
              <a:lnSpc>
                <a:spcPts val="3779"/>
              </a:lnSpc>
            </a:pPr>
            <a:r>
              <a:rPr lang="en-US" sz="2699" b="1">
                <a:solidFill>
                  <a:srgbClr val="053055"/>
                </a:solidFill>
                <a:latin typeface="Montserrat Bold"/>
                <a:ea typeface="Montserrat Bold"/>
                <a:cs typeface="Montserrat Bold"/>
                <a:sym typeface="Montserrat Bold"/>
              </a:rPr>
              <a:t>4. Dienstanweisungen und hausinterne Regelungen</a:t>
            </a:r>
          </a:p>
          <a:p>
            <a:pPr marL="582927" lvl="1" indent="-291463" algn="l">
              <a:lnSpc>
                <a:spcPts val="3779"/>
              </a:lnSpc>
              <a:buFont typeface="Arial"/>
              <a:buChar char="•"/>
            </a:pPr>
            <a:r>
              <a:rPr lang="en-US" sz="2699">
                <a:solidFill>
                  <a:srgbClr val="053055"/>
                </a:solidFill>
                <a:latin typeface="Montserrat"/>
                <a:ea typeface="Montserrat"/>
                <a:cs typeface="Montserrat"/>
                <a:sym typeface="Montserrat"/>
              </a:rPr>
              <a:t>Um das Wohl</a:t>
            </a:r>
            <a:r>
              <a:rPr lang="en-US" sz="2699" u="none">
                <a:solidFill>
                  <a:srgbClr val="053055"/>
                </a:solidFill>
                <a:latin typeface="Montserrat"/>
                <a:ea typeface="Montserrat"/>
                <a:cs typeface="Montserrat"/>
                <a:sym typeface="Montserrat"/>
              </a:rPr>
              <a:t> und den Schu</a:t>
            </a:r>
            <a:r>
              <a:rPr lang="en-US" sz="2699">
                <a:solidFill>
                  <a:srgbClr val="053055"/>
                </a:solidFill>
                <a:latin typeface="Montserrat"/>
                <a:ea typeface="Montserrat"/>
                <a:cs typeface="Montserrat"/>
                <a:sym typeface="Montserrat"/>
              </a:rPr>
              <a:t>tz der Kinder und Jug</a:t>
            </a:r>
            <a:r>
              <a:rPr lang="en-US" sz="2699" u="none">
                <a:solidFill>
                  <a:srgbClr val="053055"/>
                </a:solidFill>
                <a:latin typeface="Montserrat"/>
                <a:ea typeface="Montserrat"/>
                <a:cs typeface="Montserrat"/>
                <a:sym typeface="Montserrat"/>
              </a:rPr>
              <a:t>endlichen sowie der schutz- </a:t>
            </a:r>
            <a:r>
              <a:rPr lang="en-US" sz="2699">
                <a:solidFill>
                  <a:srgbClr val="053055"/>
                </a:solidFill>
                <a:latin typeface="Montserrat"/>
                <a:ea typeface="Montserrat"/>
                <a:cs typeface="Montserrat"/>
                <a:sym typeface="Montserrat"/>
              </a:rPr>
              <a:t>oder hilfebedürftigen Erwachse</a:t>
            </a:r>
            <a:r>
              <a:rPr lang="en-US" sz="2699" u="none">
                <a:solidFill>
                  <a:srgbClr val="053055"/>
                </a:solidFill>
                <a:latin typeface="Montserrat"/>
                <a:ea typeface="Montserrat"/>
                <a:cs typeface="Montserrat"/>
                <a:sym typeface="Montserrat"/>
              </a:rPr>
              <a:t>nen</a:t>
            </a:r>
            <a:r>
              <a:rPr lang="en-US" sz="2699">
                <a:solidFill>
                  <a:srgbClr val="053055"/>
                </a:solidFill>
                <a:latin typeface="Montserrat"/>
                <a:ea typeface="Montserrat"/>
                <a:cs typeface="Montserrat"/>
                <a:sym typeface="Montserrat"/>
              </a:rPr>
              <a:t> zu sichern, muss der Rechtsträger alle erforderlichen Normen, Dienstanweisungen und hausinterne Regelungen verbindlich erlassen.</a:t>
            </a:r>
          </a:p>
          <a:p>
            <a:pPr marL="582927" lvl="1" indent="-291463" algn="l">
              <a:lnSpc>
                <a:spcPts val="3779"/>
              </a:lnSpc>
              <a:buFont typeface="Arial"/>
              <a:buChar char="•"/>
            </a:pPr>
            <a:r>
              <a:rPr lang="en-US" sz="2699">
                <a:solidFill>
                  <a:srgbClr val="053055"/>
                </a:solidFill>
                <a:latin typeface="Montserrat"/>
                <a:ea typeface="Montserrat"/>
                <a:cs typeface="Montserrat"/>
                <a:sym typeface="Montserrat"/>
              </a:rPr>
              <a:t>Soll der Verhaltenskodex arbeitsrechtliche Verbindlichkeit erhalten, muss der Rechtsträger ihn als Dienstanweisung erlassen.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7867363" y="1942553"/>
            <a:ext cx="420637" cy="6287595"/>
            <a:chOff x="0" y="0"/>
            <a:chExt cx="154215" cy="974113"/>
          </a:xfrm>
        </p:grpSpPr>
        <p:sp>
          <p:nvSpPr>
            <p:cNvPr id="3" name="Freeform 3"/>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endParaRPr lang="de-DE"/>
            </a:p>
          </p:txBody>
        </p:sp>
      </p:grpSp>
      <p:grpSp>
        <p:nvGrpSpPr>
          <p:cNvPr id="4" name="Group 4"/>
          <p:cNvGrpSpPr/>
          <p:nvPr/>
        </p:nvGrpSpPr>
        <p:grpSpPr>
          <a:xfrm>
            <a:off x="0" y="1999703"/>
            <a:ext cx="420637" cy="6287595"/>
            <a:chOff x="0" y="0"/>
            <a:chExt cx="65168" cy="974113"/>
          </a:xfrm>
        </p:grpSpPr>
        <p:sp>
          <p:nvSpPr>
            <p:cNvPr id="5" name="Freeform 5"/>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AABFD1"/>
            </a:solidFill>
            <a:ln w="12700">
              <a:noFill/>
            </a:ln>
          </p:spPr>
          <p:txBody>
            <a:bodyPr/>
            <a:lstStyle/>
            <a:p>
              <a:endParaRPr lang="de-DE"/>
            </a:p>
          </p:txBody>
        </p:sp>
      </p:grpSp>
      <p:grpSp>
        <p:nvGrpSpPr>
          <p:cNvPr id="6" name="Group 6"/>
          <p:cNvGrpSpPr/>
          <p:nvPr/>
        </p:nvGrpSpPr>
        <p:grpSpPr>
          <a:xfrm>
            <a:off x="16173532" y="9517289"/>
            <a:ext cx="1956616" cy="567847"/>
            <a:chOff x="0" y="0"/>
            <a:chExt cx="2608822" cy="757130"/>
          </a:xfrm>
        </p:grpSpPr>
        <p:pic>
          <p:nvPicPr>
            <p:cNvPr id="7" name="Picture 7"/>
            <p:cNvPicPr>
              <a:picLocks noChangeAspect="1"/>
            </p:cNvPicPr>
            <p:nvPr/>
          </p:nvPicPr>
          <p:blipFill>
            <a:blip r:embed="rId2"/>
            <a:srcRect r="2273" b="16626"/>
            <a:stretch>
              <a:fillRect/>
            </a:stretch>
          </p:blipFill>
          <p:spPr>
            <a:xfrm>
              <a:off x="0" y="0"/>
              <a:ext cx="2608822" cy="757130"/>
            </a:xfrm>
            <a:prstGeom prst="rect">
              <a:avLst/>
            </a:prstGeom>
          </p:spPr>
        </p:pic>
      </p:grpSp>
      <p:sp>
        <p:nvSpPr>
          <p:cNvPr id="8" name="Freeform 8"/>
          <p:cNvSpPr/>
          <p:nvPr/>
        </p:nvSpPr>
        <p:spPr>
          <a:xfrm>
            <a:off x="4943054" y="1558730"/>
            <a:ext cx="8164034" cy="8526406"/>
          </a:xfrm>
          <a:custGeom>
            <a:avLst/>
            <a:gdLst/>
            <a:ahLst/>
            <a:cxnLst/>
            <a:rect l="l" t="t" r="r" b="b"/>
            <a:pathLst>
              <a:path w="8164034" h="8526406">
                <a:moveTo>
                  <a:pt x="0" y="0"/>
                </a:moveTo>
                <a:lnTo>
                  <a:pt x="8164034" y="0"/>
                </a:lnTo>
                <a:lnTo>
                  <a:pt x="8164034" y="8526406"/>
                </a:lnTo>
                <a:lnTo>
                  <a:pt x="0" y="8526406"/>
                </a:lnTo>
                <a:lnTo>
                  <a:pt x="0" y="0"/>
                </a:lnTo>
                <a:close/>
              </a:path>
            </a:pathLst>
          </a:custGeom>
          <a:blipFill>
            <a:blip r:embed="rId3"/>
            <a:stretch>
              <a:fillRect/>
            </a:stretch>
          </a:blipFill>
        </p:spPr>
        <p:txBody>
          <a:bodyPr/>
          <a:lstStyle/>
          <a:p>
            <a:endParaRPr lang="de-DE"/>
          </a:p>
        </p:txBody>
      </p:sp>
      <p:sp>
        <p:nvSpPr>
          <p:cNvPr id="9" name="TextBox 9"/>
          <p:cNvSpPr txBox="1"/>
          <p:nvPr/>
        </p:nvSpPr>
        <p:spPr>
          <a:xfrm>
            <a:off x="2109256" y="716069"/>
            <a:ext cx="14291343" cy="691936"/>
          </a:xfrm>
          <a:prstGeom prst="rect">
            <a:avLst/>
          </a:prstGeom>
        </p:spPr>
        <p:txBody>
          <a:bodyPr lIns="0" tIns="0" rIns="0" bIns="0" rtlCol="0" anchor="t">
            <a:spAutoFit/>
          </a:bodyPr>
          <a:lstStyle/>
          <a:p>
            <a:pPr algn="ctr">
              <a:lnSpc>
                <a:spcPts val="5336"/>
              </a:lnSpc>
            </a:pPr>
            <a:r>
              <a:rPr lang="en-US" sz="4987" spc="19">
                <a:solidFill>
                  <a:srgbClr val="053055"/>
                </a:solidFill>
                <a:latin typeface="Montserrat"/>
                <a:ea typeface="Montserrat"/>
                <a:cs typeface="Montserrat"/>
                <a:sym typeface="Montserrat"/>
              </a:rPr>
              <a:t>INSTITUTIONELLES SCHUTZKONZEPT</a:t>
            </a:r>
          </a:p>
        </p:txBody>
      </p:sp>
      <p:grpSp>
        <p:nvGrpSpPr>
          <p:cNvPr id="10" name="Group 10"/>
          <p:cNvGrpSpPr/>
          <p:nvPr/>
        </p:nvGrpSpPr>
        <p:grpSpPr>
          <a:xfrm rot="-5400000">
            <a:off x="6204271" y="-104525"/>
            <a:ext cx="5641600" cy="13084050"/>
            <a:chOff x="0" y="0"/>
            <a:chExt cx="1485854" cy="3446005"/>
          </a:xfrm>
        </p:grpSpPr>
        <p:sp>
          <p:nvSpPr>
            <p:cNvPr id="11" name="Freeform 11"/>
            <p:cNvSpPr/>
            <p:nvPr/>
          </p:nvSpPr>
          <p:spPr>
            <a:xfrm>
              <a:off x="0" y="0"/>
              <a:ext cx="1485853" cy="3446005"/>
            </a:xfrm>
            <a:custGeom>
              <a:avLst/>
              <a:gdLst/>
              <a:ahLst/>
              <a:cxnLst/>
              <a:rect l="l" t="t" r="r" b="b"/>
              <a:pathLst>
                <a:path w="1485853" h="3446005">
                  <a:moveTo>
                    <a:pt x="0" y="0"/>
                  </a:moveTo>
                  <a:lnTo>
                    <a:pt x="1485853" y="0"/>
                  </a:lnTo>
                  <a:lnTo>
                    <a:pt x="1485853" y="3446005"/>
                  </a:lnTo>
                  <a:lnTo>
                    <a:pt x="0" y="3446005"/>
                  </a:lnTo>
                  <a:close/>
                </a:path>
              </a:pathLst>
            </a:custGeom>
            <a:solidFill>
              <a:srgbClr val="EC9F1A"/>
            </a:solidFill>
          </p:spPr>
          <p:txBody>
            <a:bodyPr/>
            <a:lstStyle/>
            <a:p>
              <a:endParaRPr lang="de-DE"/>
            </a:p>
          </p:txBody>
        </p:sp>
        <p:sp>
          <p:nvSpPr>
            <p:cNvPr id="12" name="TextBox 12"/>
            <p:cNvSpPr txBox="1"/>
            <p:nvPr/>
          </p:nvSpPr>
          <p:spPr>
            <a:xfrm>
              <a:off x="0" y="-38100"/>
              <a:ext cx="1485854" cy="3484105"/>
            </a:xfrm>
            <a:prstGeom prst="rect">
              <a:avLst/>
            </a:prstGeom>
          </p:spPr>
          <p:txBody>
            <a:bodyPr lIns="50800" tIns="50800" rIns="50800" bIns="50800" rtlCol="0" anchor="ctr"/>
            <a:lstStyle/>
            <a:p>
              <a:pPr algn="ctr">
                <a:lnSpc>
                  <a:spcPts val="3079"/>
                </a:lnSpc>
              </a:pPr>
              <a:endParaRPr/>
            </a:p>
          </p:txBody>
        </p:sp>
      </p:grpSp>
      <p:sp>
        <p:nvSpPr>
          <p:cNvPr id="13" name="TextBox 13"/>
          <p:cNvSpPr txBox="1"/>
          <p:nvPr/>
        </p:nvSpPr>
        <p:spPr>
          <a:xfrm>
            <a:off x="2907429" y="4591605"/>
            <a:ext cx="12473142" cy="2836545"/>
          </a:xfrm>
          <a:prstGeom prst="rect">
            <a:avLst/>
          </a:prstGeom>
        </p:spPr>
        <p:txBody>
          <a:bodyPr lIns="0" tIns="0" rIns="0" bIns="0" rtlCol="0" anchor="t">
            <a:spAutoFit/>
          </a:bodyPr>
          <a:lstStyle/>
          <a:p>
            <a:pPr algn="ctr">
              <a:lnSpc>
                <a:spcPts val="3779"/>
              </a:lnSpc>
            </a:pPr>
            <a:r>
              <a:rPr lang="en-US" sz="2699" b="1">
                <a:solidFill>
                  <a:srgbClr val="053055"/>
                </a:solidFill>
                <a:latin typeface="Montserrat Bold"/>
                <a:ea typeface="Montserrat Bold"/>
                <a:cs typeface="Montserrat Bold"/>
                <a:sym typeface="Montserrat Bold"/>
              </a:rPr>
              <a:t>5. Qualitätsmanagement</a:t>
            </a:r>
          </a:p>
          <a:p>
            <a:pPr marL="582927" lvl="1" indent="-291463" algn="l">
              <a:lnSpc>
                <a:spcPts val="3779"/>
              </a:lnSpc>
              <a:buFont typeface="Arial"/>
              <a:buChar char="•"/>
            </a:pPr>
            <a:r>
              <a:rPr lang="en-US" sz="2699">
                <a:solidFill>
                  <a:srgbClr val="053055"/>
                </a:solidFill>
                <a:latin typeface="Montserrat"/>
                <a:ea typeface="Montserrat"/>
                <a:cs typeface="Montserrat"/>
                <a:sym typeface="Montserrat"/>
              </a:rPr>
              <a:t>Der R</a:t>
            </a:r>
            <a:r>
              <a:rPr lang="en-US" sz="2699" u="none">
                <a:solidFill>
                  <a:srgbClr val="053055"/>
                </a:solidFill>
                <a:latin typeface="Montserrat"/>
                <a:ea typeface="Montserrat"/>
                <a:cs typeface="Montserrat"/>
                <a:sym typeface="Montserrat"/>
              </a:rPr>
              <a:t>echts</a:t>
            </a:r>
            <a:r>
              <a:rPr lang="en-US" sz="2699">
                <a:solidFill>
                  <a:srgbClr val="053055"/>
                </a:solidFill>
                <a:latin typeface="Montserrat"/>
                <a:ea typeface="Montserrat"/>
                <a:cs typeface="Montserrat"/>
                <a:sym typeface="Montserrat"/>
              </a:rPr>
              <a:t>träger </a:t>
            </a:r>
            <a:r>
              <a:rPr lang="en-US" sz="2699" u="none">
                <a:solidFill>
                  <a:srgbClr val="053055"/>
                </a:solidFill>
                <a:latin typeface="Montserrat"/>
                <a:ea typeface="Montserrat"/>
                <a:cs typeface="Montserrat"/>
                <a:sym typeface="Montserrat"/>
              </a:rPr>
              <a:t>hat die Verantw</a:t>
            </a:r>
            <a:r>
              <a:rPr lang="en-US" sz="2699">
                <a:solidFill>
                  <a:srgbClr val="053055"/>
                </a:solidFill>
                <a:latin typeface="Montserrat"/>
                <a:ea typeface="Montserrat"/>
                <a:cs typeface="Montserrat"/>
                <a:sym typeface="Montserrat"/>
              </a:rPr>
              <a:t>ortung dafür, dass Maß</a:t>
            </a:r>
            <a:r>
              <a:rPr lang="en-US" sz="2699" u="none">
                <a:solidFill>
                  <a:srgbClr val="053055"/>
                </a:solidFill>
                <a:latin typeface="Montserrat"/>
                <a:ea typeface="Montserrat"/>
                <a:cs typeface="Montserrat"/>
                <a:sym typeface="Montserrat"/>
              </a:rPr>
              <a:t>nahmen</a:t>
            </a:r>
            <a:r>
              <a:rPr lang="en-US" sz="2699">
                <a:solidFill>
                  <a:srgbClr val="053055"/>
                </a:solidFill>
                <a:latin typeface="Montserrat"/>
                <a:ea typeface="Montserrat"/>
                <a:cs typeface="Montserrat"/>
                <a:sym typeface="Montserrat"/>
              </a:rPr>
              <a:t> zur Prävention als Teil seines Qualitätsmanagements implementiert, kontrolliert, evaluiert und weiterentwickelt werden.</a:t>
            </a:r>
          </a:p>
          <a:p>
            <a:pPr marL="582927" lvl="1" indent="-291463" algn="l">
              <a:lnSpc>
                <a:spcPts val="3779"/>
              </a:lnSpc>
              <a:buFont typeface="Arial"/>
              <a:buChar char="•"/>
            </a:pPr>
            <a:r>
              <a:rPr lang="en-US" sz="2699">
                <a:solidFill>
                  <a:srgbClr val="053055"/>
                </a:solidFill>
                <a:latin typeface="Montserrat"/>
                <a:ea typeface="Montserrat"/>
                <a:cs typeface="Montserrat"/>
                <a:sym typeface="Montserrat"/>
              </a:rPr>
              <a:t>Einsatz einer geschulten Person, die bei der Erstellung und Umsetzung des ISK beraten und unterstützen kann.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7867363" y="1942553"/>
            <a:ext cx="420637" cy="6287595"/>
            <a:chOff x="0" y="0"/>
            <a:chExt cx="154215" cy="974113"/>
          </a:xfrm>
        </p:grpSpPr>
        <p:sp>
          <p:nvSpPr>
            <p:cNvPr id="3" name="Freeform 3"/>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endParaRPr lang="de-DE"/>
            </a:p>
          </p:txBody>
        </p:sp>
      </p:grpSp>
      <p:grpSp>
        <p:nvGrpSpPr>
          <p:cNvPr id="4" name="Group 4"/>
          <p:cNvGrpSpPr/>
          <p:nvPr/>
        </p:nvGrpSpPr>
        <p:grpSpPr>
          <a:xfrm>
            <a:off x="0" y="1999703"/>
            <a:ext cx="420637" cy="6287595"/>
            <a:chOff x="0" y="0"/>
            <a:chExt cx="65168" cy="974113"/>
          </a:xfrm>
        </p:grpSpPr>
        <p:sp>
          <p:nvSpPr>
            <p:cNvPr id="5" name="Freeform 5"/>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AABFD1"/>
            </a:solidFill>
            <a:ln w="12700">
              <a:noFill/>
            </a:ln>
          </p:spPr>
          <p:txBody>
            <a:bodyPr/>
            <a:lstStyle/>
            <a:p>
              <a:endParaRPr lang="de-DE"/>
            </a:p>
          </p:txBody>
        </p:sp>
      </p:grpSp>
      <p:grpSp>
        <p:nvGrpSpPr>
          <p:cNvPr id="6" name="Group 6"/>
          <p:cNvGrpSpPr/>
          <p:nvPr/>
        </p:nvGrpSpPr>
        <p:grpSpPr>
          <a:xfrm>
            <a:off x="16173532" y="9517289"/>
            <a:ext cx="1956616" cy="567847"/>
            <a:chOff x="0" y="0"/>
            <a:chExt cx="2608822" cy="757130"/>
          </a:xfrm>
        </p:grpSpPr>
        <p:pic>
          <p:nvPicPr>
            <p:cNvPr id="7" name="Picture 7"/>
            <p:cNvPicPr>
              <a:picLocks noChangeAspect="1"/>
            </p:cNvPicPr>
            <p:nvPr/>
          </p:nvPicPr>
          <p:blipFill>
            <a:blip r:embed="rId2"/>
            <a:srcRect r="2273" b="16626"/>
            <a:stretch>
              <a:fillRect/>
            </a:stretch>
          </p:blipFill>
          <p:spPr>
            <a:xfrm>
              <a:off x="0" y="0"/>
              <a:ext cx="2608822" cy="757130"/>
            </a:xfrm>
            <a:prstGeom prst="rect">
              <a:avLst/>
            </a:prstGeom>
          </p:spPr>
        </p:pic>
      </p:grpSp>
      <p:sp>
        <p:nvSpPr>
          <p:cNvPr id="8" name="Freeform 8"/>
          <p:cNvSpPr/>
          <p:nvPr/>
        </p:nvSpPr>
        <p:spPr>
          <a:xfrm>
            <a:off x="4943054" y="1558730"/>
            <a:ext cx="8164034" cy="8526406"/>
          </a:xfrm>
          <a:custGeom>
            <a:avLst/>
            <a:gdLst/>
            <a:ahLst/>
            <a:cxnLst/>
            <a:rect l="l" t="t" r="r" b="b"/>
            <a:pathLst>
              <a:path w="8164034" h="8526406">
                <a:moveTo>
                  <a:pt x="0" y="0"/>
                </a:moveTo>
                <a:lnTo>
                  <a:pt x="8164034" y="0"/>
                </a:lnTo>
                <a:lnTo>
                  <a:pt x="8164034" y="8526406"/>
                </a:lnTo>
                <a:lnTo>
                  <a:pt x="0" y="8526406"/>
                </a:lnTo>
                <a:lnTo>
                  <a:pt x="0" y="0"/>
                </a:lnTo>
                <a:close/>
              </a:path>
            </a:pathLst>
          </a:custGeom>
          <a:blipFill>
            <a:blip r:embed="rId3"/>
            <a:stretch>
              <a:fillRect/>
            </a:stretch>
          </a:blipFill>
        </p:spPr>
        <p:txBody>
          <a:bodyPr/>
          <a:lstStyle/>
          <a:p>
            <a:endParaRPr lang="de-DE"/>
          </a:p>
        </p:txBody>
      </p:sp>
      <p:sp>
        <p:nvSpPr>
          <p:cNvPr id="9" name="TextBox 9"/>
          <p:cNvSpPr txBox="1"/>
          <p:nvPr/>
        </p:nvSpPr>
        <p:spPr>
          <a:xfrm>
            <a:off x="2109256" y="716069"/>
            <a:ext cx="14291343" cy="691936"/>
          </a:xfrm>
          <a:prstGeom prst="rect">
            <a:avLst/>
          </a:prstGeom>
        </p:spPr>
        <p:txBody>
          <a:bodyPr lIns="0" tIns="0" rIns="0" bIns="0" rtlCol="0" anchor="t">
            <a:spAutoFit/>
          </a:bodyPr>
          <a:lstStyle/>
          <a:p>
            <a:pPr algn="ctr">
              <a:lnSpc>
                <a:spcPts val="5336"/>
              </a:lnSpc>
            </a:pPr>
            <a:r>
              <a:rPr lang="en-US" sz="4987" spc="19">
                <a:solidFill>
                  <a:srgbClr val="053055"/>
                </a:solidFill>
                <a:latin typeface="Montserrat"/>
                <a:ea typeface="Montserrat"/>
                <a:cs typeface="Montserrat"/>
                <a:sym typeface="Montserrat"/>
              </a:rPr>
              <a:t>INSTITUTIONELLES SCHUTZKONZEPT</a:t>
            </a:r>
          </a:p>
        </p:txBody>
      </p:sp>
      <p:grpSp>
        <p:nvGrpSpPr>
          <p:cNvPr id="10" name="Group 10"/>
          <p:cNvGrpSpPr/>
          <p:nvPr/>
        </p:nvGrpSpPr>
        <p:grpSpPr>
          <a:xfrm rot="-5400000">
            <a:off x="6204271" y="-104525"/>
            <a:ext cx="5641600" cy="13084050"/>
            <a:chOff x="0" y="0"/>
            <a:chExt cx="1485854" cy="3446005"/>
          </a:xfrm>
        </p:grpSpPr>
        <p:sp>
          <p:nvSpPr>
            <p:cNvPr id="11" name="Freeform 11"/>
            <p:cNvSpPr/>
            <p:nvPr/>
          </p:nvSpPr>
          <p:spPr>
            <a:xfrm>
              <a:off x="0" y="0"/>
              <a:ext cx="1485853" cy="3446005"/>
            </a:xfrm>
            <a:custGeom>
              <a:avLst/>
              <a:gdLst/>
              <a:ahLst/>
              <a:cxnLst/>
              <a:rect l="l" t="t" r="r" b="b"/>
              <a:pathLst>
                <a:path w="1485853" h="3446005">
                  <a:moveTo>
                    <a:pt x="0" y="0"/>
                  </a:moveTo>
                  <a:lnTo>
                    <a:pt x="1485853" y="0"/>
                  </a:lnTo>
                  <a:lnTo>
                    <a:pt x="1485853" y="3446005"/>
                  </a:lnTo>
                  <a:lnTo>
                    <a:pt x="0" y="3446005"/>
                  </a:lnTo>
                  <a:close/>
                </a:path>
              </a:pathLst>
            </a:custGeom>
            <a:solidFill>
              <a:srgbClr val="EC9F1A"/>
            </a:solidFill>
          </p:spPr>
          <p:txBody>
            <a:bodyPr/>
            <a:lstStyle/>
            <a:p>
              <a:endParaRPr lang="de-DE"/>
            </a:p>
          </p:txBody>
        </p:sp>
        <p:sp>
          <p:nvSpPr>
            <p:cNvPr id="12" name="TextBox 12"/>
            <p:cNvSpPr txBox="1"/>
            <p:nvPr/>
          </p:nvSpPr>
          <p:spPr>
            <a:xfrm>
              <a:off x="0" y="-38100"/>
              <a:ext cx="1485854" cy="3484105"/>
            </a:xfrm>
            <a:prstGeom prst="rect">
              <a:avLst/>
            </a:prstGeom>
          </p:spPr>
          <p:txBody>
            <a:bodyPr lIns="50800" tIns="50800" rIns="50800" bIns="50800" rtlCol="0" anchor="ctr"/>
            <a:lstStyle/>
            <a:p>
              <a:pPr algn="ctr">
                <a:lnSpc>
                  <a:spcPts val="3079"/>
                </a:lnSpc>
              </a:pPr>
              <a:endParaRPr/>
            </a:p>
          </p:txBody>
        </p:sp>
      </p:grpSp>
      <p:sp>
        <p:nvSpPr>
          <p:cNvPr id="13" name="TextBox 13"/>
          <p:cNvSpPr txBox="1"/>
          <p:nvPr/>
        </p:nvSpPr>
        <p:spPr>
          <a:xfrm>
            <a:off x="2907429" y="4591605"/>
            <a:ext cx="12473142" cy="2836545"/>
          </a:xfrm>
          <a:prstGeom prst="rect">
            <a:avLst/>
          </a:prstGeom>
        </p:spPr>
        <p:txBody>
          <a:bodyPr lIns="0" tIns="0" rIns="0" bIns="0" rtlCol="0" anchor="t">
            <a:spAutoFit/>
          </a:bodyPr>
          <a:lstStyle/>
          <a:p>
            <a:pPr algn="ctr">
              <a:lnSpc>
                <a:spcPts val="3779"/>
              </a:lnSpc>
            </a:pPr>
            <a:r>
              <a:rPr lang="en-US" sz="2699" b="1">
                <a:solidFill>
                  <a:srgbClr val="053055"/>
                </a:solidFill>
                <a:latin typeface="Montserrat Bold"/>
                <a:ea typeface="Montserrat Bold"/>
                <a:cs typeface="Montserrat Bold"/>
                <a:sym typeface="Montserrat Bold"/>
              </a:rPr>
              <a:t>6. Interventionsplan und Nachsorge</a:t>
            </a:r>
          </a:p>
          <a:p>
            <a:pPr marL="582927" lvl="1" indent="-291463" algn="l">
              <a:lnSpc>
                <a:spcPts val="3779"/>
              </a:lnSpc>
              <a:buFont typeface="Arial"/>
              <a:buChar char="•"/>
            </a:pPr>
            <a:r>
              <a:rPr lang="en-US" sz="2699">
                <a:solidFill>
                  <a:srgbClr val="053055"/>
                </a:solidFill>
                <a:latin typeface="Montserrat"/>
                <a:ea typeface="Montserrat"/>
                <a:cs typeface="Montserrat"/>
                <a:sym typeface="Montserrat"/>
              </a:rPr>
              <a:t>Im In</a:t>
            </a:r>
            <a:r>
              <a:rPr lang="en-US" sz="2699" u="none">
                <a:solidFill>
                  <a:srgbClr val="053055"/>
                </a:solidFill>
                <a:latin typeface="Montserrat"/>
                <a:ea typeface="Montserrat"/>
                <a:cs typeface="Montserrat"/>
                <a:sym typeface="Montserrat"/>
              </a:rPr>
              <a:t>s</a:t>
            </a:r>
            <a:r>
              <a:rPr lang="en-US" sz="2699">
                <a:solidFill>
                  <a:srgbClr val="053055"/>
                </a:solidFill>
                <a:latin typeface="Montserrat"/>
                <a:ea typeface="Montserrat"/>
                <a:cs typeface="Montserrat"/>
                <a:sym typeface="Montserrat"/>
              </a:rPr>
              <a:t>ti</a:t>
            </a:r>
            <a:r>
              <a:rPr lang="en-US" sz="2699" u="none">
                <a:solidFill>
                  <a:srgbClr val="053055"/>
                </a:solidFill>
                <a:latin typeface="Montserrat"/>
                <a:ea typeface="Montserrat"/>
                <a:cs typeface="Montserrat"/>
                <a:sym typeface="Montserrat"/>
              </a:rPr>
              <a:t>tutionellen Schutzk</a:t>
            </a:r>
            <a:r>
              <a:rPr lang="en-US" sz="2699">
                <a:solidFill>
                  <a:srgbClr val="053055"/>
                </a:solidFill>
                <a:latin typeface="Montserrat"/>
                <a:ea typeface="Montserrat"/>
                <a:cs typeface="Montserrat"/>
                <a:sym typeface="Montserrat"/>
              </a:rPr>
              <a:t>onzept sind Maß</a:t>
            </a:r>
            <a:r>
              <a:rPr lang="en-US" sz="2699" u="none">
                <a:solidFill>
                  <a:srgbClr val="053055"/>
                </a:solidFill>
                <a:latin typeface="Montserrat"/>
                <a:ea typeface="Montserrat"/>
                <a:cs typeface="Montserrat"/>
                <a:sym typeface="Montserrat"/>
              </a:rPr>
              <a:t>nahmen</a:t>
            </a:r>
            <a:r>
              <a:rPr lang="en-US" sz="2699">
                <a:solidFill>
                  <a:srgbClr val="053055"/>
                </a:solidFill>
                <a:latin typeface="Montserrat"/>
                <a:ea typeface="Montserrat"/>
                <a:cs typeface="Montserrat"/>
                <a:sym typeface="Montserrat"/>
              </a:rPr>
              <a:t> zu beschreiben, wie in einem Verdachtsfall von sexualisierter Gewalt vorzugehen ist.</a:t>
            </a:r>
          </a:p>
          <a:p>
            <a:pPr marL="582927" lvl="1" indent="-291463" algn="l">
              <a:lnSpc>
                <a:spcPts val="3779"/>
              </a:lnSpc>
              <a:buFont typeface="Arial"/>
              <a:buChar char="•"/>
            </a:pPr>
            <a:r>
              <a:rPr lang="en-US" sz="2699">
                <a:solidFill>
                  <a:srgbClr val="053055"/>
                </a:solidFill>
                <a:latin typeface="Montserrat"/>
                <a:ea typeface="Montserrat"/>
                <a:cs typeface="Montserrat"/>
                <a:sym typeface="Montserrat"/>
              </a:rPr>
              <a:t>Des Weiteres sind Maßnahmen zu beschreiben, wie nach einem aufgetretenen Verdacht oder konkreten Vorfall die Unterstützung im jeweiligen System aussehen soll.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C9F1A"/>
        </a:solidFill>
        <a:effectLst/>
      </p:bgPr>
    </p:bg>
    <p:spTree>
      <p:nvGrpSpPr>
        <p:cNvPr id="1" name=""/>
        <p:cNvGrpSpPr/>
        <p:nvPr/>
      </p:nvGrpSpPr>
      <p:grpSpPr>
        <a:xfrm>
          <a:off x="0" y="0"/>
          <a:ext cx="0" cy="0"/>
          <a:chOff x="0" y="0"/>
          <a:chExt cx="0" cy="0"/>
        </a:xfrm>
      </p:grpSpPr>
      <p:grpSp>
        <p:nvGrpSpPr>
          <p:cNvPr id="2" name="Group 2"/>
          <p:cNvGrpSpPr/>
          <p:nvPr/>
        </p:nvGrpSpPr>
        <p:grpSpPr>
          <a:xfrm>
            <a:off x="0" y="-16510"/>
            <a:ext cx="6108000" cy="10303510"/>
            <a:chOff x="0" y="0"/>
            <a:chExt cx="946289" cy="1596283"/>
          </a:xfrm>
        </p:grpSpPr>
        <p:sp>
          <p:nvSpPr>
            <p:cNvPr id="3" name="Freeform 3"/>
            <p:cNvSpPr/>
            <p:nvPr/>
          </p:nvSpPr>
          <p:spPr>
            <a:xfrm>
              <a:off x="0" y="0"/>
              <a:ext cx="946289" cy="1596283"/>
            </a:xfrm>
            <a:custGeom>
              <a:avLst/>
              <a:gdLst/>
              <a:ahLst/>
              <a:cxnLst/>
              <a:rect l="l" t="t" r="r" b="b"/>
              <a:pathLst>
                <a:path w="946289" h="1596283">
                  <a:moveTo>
                    <a:pt x="0" y="0"/>
                  </a:moveTo>
                  <a:lnTo>
                    <a:pt x="946289" y="0"/>
                  </a:lnTo>
                  <a:lnTo>
                    <a:pt x="946289" y="1596283"/>
                  </a:lnTo>
                  <a:lnTo>
                    <a:pt x="0" y="1596283"/>
                  </a:lnTo>
                  <a:close/>
                </a:path>
              </a:pathLst>
            </a:custGeom>
            <a:solidFill>
              <a:srgbClr val="FFFFFF"/>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4" name="Group 4"/>
          <p:cNvGrpSpPr/>
          <p:nvPr/>
        </p:nvGrpSpPr>
        <p:grpSpPr>
          <a:xfrm>
            <a:off x="0" y="2075646"/>
            <a:ext cx="497704" cy="6287595"/>
            <a:chOff x="0" y="0"/>
            <a:chExt cx="154215" cy="974113"/>
          </a:xfrm>
        </p:grpSpPr>
        <p:sp>
          <p:nvSpPr>
            <p:cNvPr id="5" name="Freeform 5"/>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6" name="Group 6"/>
          <p:cNvGrpSpPr/>
          <p:nvPr/>
        </p:nvGrpSpPr>
        <p:grpSpPr>
          <a:xfrm>
            <a:off x="16098321" y="9419516"/>
            <a:ext cx="1956616" cy="567847"/>
            <a:chOff x="0" y="0"/>
            <a:chExt cx="2608822" cy="757130"/>
          </a:xfrm>
        </p:grpSpPr>
        <p:pic>
          <p:nvPicPr>
            <p:cNvPr id="7" name="Picture 7"/>
            <p:cNvPicPr>
              <a:picLocks noChangeAspect="1"/>
            </p:cNvPicPr>
            <p:nvPr/>
          </p:nvPicPr>
          <p:blipFill>
            <a:blip r:embed="rId2"/>
            <a:srcRect r="2273" b="16626"/>
            <a:stretch>
              <a:fillRect/>
            </a:stretch>
          </p:blipFill>
          <p:spPr>
            <a:xfrm>
              <a:off x="0" y="0"/>
              <a:ext cx="2608822" cy="757130"/>
            </a:xfrm>
            <a:prstGeom prst="rect">
              <a:avLst/>
            </a:prstGeom>
          </p:spPr>
        </p:pic>
      </p:grpSp>
      <p:grpSp>
        <p:nvGrpSpPr>
          <p:cNvPr id="8" name="Group 8"/>
          <p:cNvGrpSpPr/>
          <p:nvPr/>
        </p:nvGrpSpPr>
        <p:grpSpPr>
          <a:xfrm>
            <a:off x="3370547" y="2951994"/>
            <a:ext cx="13430515" cy="3981587"/>
            <a:chOff x="0" y="0"/>
            <a:chExt cx="3537255" cy="1048648"/>
          </a:xfrm>
        </p:grpSpPr>
        <p:sp>
          <p:nvSpPr>
            <p:cNvPr id="9" name="Freeform 9"/>
            <p:cNvSpPr/>
            <p:nvPr/>
          </p:nvSpPr>
          <p:spPr>
            <a:xfrm>
              <a:off x="0" y="0"/>
              <a:ext cx="3537255" cy="1048648"/>
            </a:xfrm>
            <a:custGeom>
              <a:avLst/>
              <a:gdLst/>
              <a:ahLst/>
              <a:cxnLst/>
              <a:rect l="l" t="t" r="r" b="b"/>
              <a:pathLst>
                <a:path w="3537255" h="1048648">
                  <a:moveTo>
                    <a:pt x="0" y="0"/>
                  </a:moveTo>
                  <a:lnTo>
                    <a:pt x="3537255" y="0"/>
                  </a:lnTo>
                  <a:lnTo>
                    <a:pt x="3537255" y="1048648"/>
                  </a:lnTo>
                  <a:lnTo>
                    <a:pt x="0" y="1048648"/>
                  </a:lnTo>
                  <a:close/>
                </a:path>
              </a:pathLst>
            </a:custGeom>
            <a:solidFill>
              <a:srgbClr val="345C7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10"/>
            <p:cNvSpPr txBox="1"/>
            <p:nvPr/>
          </p:nvSpPr>
          <p:spPr>
            <a:xfrm>
              <a:off x="0" y="-38100"/>
              <a:ext cx="3537255" cy="1086748"/>
            </a:xfrm>
            <a:prstGeom prst="rect">
              <a:avLst/>
            </a:prstGeom>
          </p:spPr>
          <p:txBody>
            <a:bodyPr lIns="50800" tIns="50800" rIns="50800" bIns="50800" rtlCol="0" anchor="ctr"/>
            <a:lstStyle/>
            <a:p>
              <a:pPr marL="0" marR="0" lvl="0" indent="0" algn="ctr" defTabSz="914400" rtl="0" eaLnBrk="1" fontAlgn="auto" latinLnBrk="0" hangingPunct="1">
                <a:lnSpc>
                  <a:spcPts val="6759"/>
                </a:lnSpc>
                <a:spcBef>
                  <a:spcPts val="0"/>
                </a:spcBef>
                <a:spcAft>
                  <a:spcPts val="0"/>
                </a:spcAft>
                <a:buClrTx/>
                <a:buSzTx/>
                <a:buFontTx/>
                <a:buNone/>
                <a:tabLst/>
                <a:defRPr/>
              </a:pPr>
              <a:r>
                <a:rPr kumimoji="0" lang="de-DE" sz="5199" b="0" i="0" u="none" strike="noStrike" kern="1200" cap="none" spc="395" normalizeH="0" baseline="0" noProof="0" dirty="0">
                  <a:ln>
                    <a:noFill/>
                  </a:ln>
                  <a:solidFill>
                    <a:srgbClr val="FEFEFE"/>
                  </a:solidFill>
                  <a:effectLst/>
                  <a:uLnTx/>
                  <a:uFillTx/>
                  <a:latin typeface="Montserrat"/>
                  <a:ea typeface="Montserrat"/>
                  <a:cs typeface="Montserrat"/>
                  <a:sym typeface="Montserrat"/>
                </a:rPr>
                <a:t>03</a:t>
              </a:r>
            </a:p>
            <a:p>
              <a:pPr marL="0" marR="0" lvl="0" indent="0" algn="ctr" defTabSz="914400" rtl="0" eaLnBrk="1" fontAlgn="auto" latinLnBrk="0" hangingPunct="1">
                <a:lnSpc>
                  <a:spcPts val="6759"/>
                </a:lnSpc>
                <a:spcBef>
                  <a:spcPts val="0"/>
                </a:spcBef>
                <a:spcAft>
                  <a:spcPts val="0"/>
                </a:spcAft>
                <a:buClrTx/>
                <a:buSzTx/>
                <a:buFontTx/>
                <a:buNone/>
                <a:tabLst/>
                <a:defRPr/>
              </a:pPr>
              <a:r>
                <a:rPr kumimoji="0" lang="de-DE" sz="5199" b="0" i="0" u="none" strike="noStrike" kern="1200" cap="none" spc="395" normalizeH="0" baseline="0" noProof="0" dirty="0">
                  <a:ln>
                    <a:noFill/>
                  </a:ln>
                  <a:solidFill>
                    <a:srgbClr val="FEFEFE"/>
                  </a:solidFill>
                  <a:effectLst/>
                  <a:uLnTx/>
                  <a:uFillTx/>
                  <a:latin typeface="Montserrat"/>
                  <a:ea typeface="Montserrat"/>
                  <a:cs typeface="Montserrat"/>
                  <a:sym typeface="Montserrat"/>
                </a:rPr>
                <a:t>ZAHLEN, DATEN, FAKTEN</a:t>
              </a: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7867363" y="1942553"/>
            <a:ext cx="420637" cy="6287595"/>
            <a:chOff x="0" y="0"/>
            <a:chExt cx="154215" cy="974113"/>
          </a:xfrm>
        </p:grpSpPr>
        <p:sp>
          <p:nvSpPr>
            <p:cNvPr id="3" name="Freeform 3"/>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4" name="Group 4"/>
          <p:cNvGrpSpPr/>
          <p:nvPr/>
        </p:nvGrpSpPr>
        <p:grpSpPr>
          <a:xfrm>
            <a:off x="0" y="1999703"/>
            <a:ext cx="420637" cy="6287595"/>
            <a:chOff x="0" y="0"/>
            <a:chExt cx="65168" cy="974113"/>
          </a:xfrm>
        </p:grpSpPr>
        <p:sp>
          <p:nvSpPr>
            <p:cNvPr id="5" name="Freeform 5"/>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AABFD1"/>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6" name="Group 6"/>
          <p:cNvGrpSpPr/>
          <p:nvPr/>
        </p:nvGrpSpPr>
        <p:grpSpPr>
          <a:xfrm>
            <a:off x="16173532" y="9517289"/>
            <a:ext cx="1956616" cy="567847"/>
            <a:chOff x="0" y="0"/>
            <a:chExt cx="2608822" cy="757130"/>
          </a:xfrm>
        </p:grpSpPr>
        <p:pic>
          <p:nvPicPr>
            <p:cNvPr id="7" name="Picture 7"/>
            <p:cNvPicPr>
              <a:picLocks noChangeAspect="1"/>
            </p:cNvPicPr>
            <p:nvPr/>
          </p:nvPicPr>
          <p:blipFill>
            <a:blip r:embed="rId3"/>
            <a:srcRect r="2273" b="16626"/>
            <a:stretch>
              <a:fillRect/>
            </a:stretch>
          </p:blipFill>
          <p:spPr>
            <a:xfrm>
              <a:off x="0" y="0"/>
              <a:ext cx="2608822" cy="757130"/>
            </a:xfrm>
            <a:prstGeom prst="rect">
              <a:avLst/>
            </a:prstGeom>
          </p:spPr>
        </p:pic>
      </p:grpSp>
      <p:grpSp>
        <p:nvGrpSpPr>
          <p:cNvPr id="8" name="Group 8"/>
          <p:cNvGrpSpPr/>
          <p:nvPr/>
        </p:nvGrpSpPr>
        <p:grpSpPr>
          <a:xfrm rot="-5400000">
            <a:off x="1932794" y="1555377"/>
            <a:ext cx="7169398" cy="8754426"/>
            <a:chOff x="0" y="0"/>
            <a:chExt cx="1888236" cy="2305692"/>
          </a:xfrm>
        </p:grpSpPr>
        <p:sp>
          <p:nvSpPr>
            <p:cNvPr id="9" name="Freeform 9"/>
            <p:cNvSpPr/>
            <p:nvPr/>
          </p:nvSpPr>
          <p:spPr>
            <a:xfrm>
              <a:off x="0" y="0"/>
              <a:ext cx="1888236" cy="2305692"/>
            </a:xfrm>
            <a:custGeom>
              <a:avLst/>
              <a:gdLst/>
              <a:ahLst/>
              <a:cxnLst/>
              <a:rect l="l" t="t" r="r" b="b"/>
              <a:pathLst>
                <a:path w="1888236" h="2305692">
                  <a:moveTo>
                    <a:pt x="0" y="0"/>
                  </a:moveTo>
                  <a:lnTo>
                    <a:pt x="1888236" y="0"/>
                  </a:lnTo>
                  <a:lnTo>
                    <a:pt x="1888236" y="2305692"/>
                  </a:lnTo>
                  <a:lnTo>
                    <a:pt x="0" y="2305692"/>
                  </a:lnTo>
                  <a:close/>
                </a:path>
              </a:pathLst>
            </a:custGeom>
            <a:solidFill>
              <a:srgbClr val="EC9F1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10"/>
            <p:cNvSpPr txBox="1"/>
            <p:nvPr/>
          </p:nvSpPr>
          <p:spPr>
            <a:xfrm>
              <a:off x="0" y="-38100"/>
              <a:ext cx="1888236" cy="2343792"/>
            </a:xfrm>
            <a:prstGeom prst="rect">
              <a:avLst/>
            </a:prstGeom>
          </p:spPr>
          <p:txBody>
            <a:bodyPr lIns="50800" tIns="50800" rIns="50800" bIns="50800" rtlCol="0" anchor="ctr"/>
            <a:lstStyle/>
            <a:p>
              <a:pPr marL="0" marR="0" lvl="0" indent="0" algn="ctr" defTabSz="914400" rtl="0" eaLnBrk="1" fontAlgn="auto" latinLnBrk="0" hangingPunct="1">
                <a:lnSpc>
                  <a:spcPts val="3079"/>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1" name="TextBox 11"/>
          <p:cNvSpPr txBox="1"/>
          <p:nvPr/>
        </p:nvSpPr>
        <p:spPr>
          <a:xfrm>
            <a:off x="1574650" y="2761243"/>
            <a:ext cx="7885687" cy="4370812"/>
          </a:xfrm>
          <a:prstGeom prst="rect">
            <a:avLst/>
          </a:prstGeom>
        </p:spPr>
        <p:txBody>
          <a:bodyPr lIns="0" tIns="0" rIns="0" bIns="0" rtlCol="0" anchor="t">
            <a:spAutoFit/>
          </a:bodyPr>
          <a:lstStyle/>
          <a:p>
            <a:pPr marL="662495" marR="0" lvl="1" indent="-331248" algn="l" defTabSz="914400" rtl="0" eaLnBrk="1" fontAlgn="auto" latinLnBrk="0" hangingPunct="1">
              <a:lnSpc>
                <a:spcPts val="4295"/>
              </a:lnSpc>
              <a:spcBef>
                <a:spcPts val="0"/>
              </a:spcBef>
              <a:spcAft>
                <a:spcPts val="0"/>
              </a:spcAft>
              <a:buClrTx/>
              <a:buSzTx/>
              <a:buFont typeface="Arial"/>
              <a:buChar char="•"/>
              <a:tabLst/>
              <a:defRPr/>
            </a:pPr>
            <a:r>
              <a:rPr kumimoji="0" lang="de-DE" sz="3068" b="0" i="0" u="none" strike="noStrike" kern="1200" cap="none" spc="0" normalizeH="0" baseline="0" noProof="0" dirty="0">
                <a:ln>
                  <a:noFill/>
                </a:ln>
                <a:solidFill>
                  <a:srgbClr val="053055"/>
                </a:solidFill>
                <a:effectLst/>
                <a:uLnTx/>
                <a:uFillTx/>
                <a:latin typeface="Montserrat"/>
                <a:ea typeface="Montserrat"/>
                <a:cs typeface="Montserrat"/>
                <a:sym typeface="Montserrat"/>
              </a:rPr>
              <a:t>18.085 betroffene Kinder (&lt; 14 Jahre) </a:t>
            </a:r>
          </a:p>
          <a:p>
            <a:pPr marL="0" marR="0" lvl="0" indent="0" algn="l" defTabSz="914400" rtl="0" eaLnBrk="1" fontAlgn="auto" latinLnBrk="0" hangingPunct="1">
              <a:lnSpc>
                <a:spcPts val="4295"/>
              </a:lnSpc>
              <a:spcBef>
                <a:spcPts val="0"/>
              </a:spcBef>
              <a:spcAft>
                <a:spcPts val="0"/>
              </a:spcAft>
              <a:buClrTx/>
              <a:buSzTx/>
              <a:buFontTx/>
              <a:buNone/>
              <a:tabLst/>
              <a:defRPr/>
            </a:pPr>
            <a:r>
              <a:rPr kumimoji="0" lang="de-DE" sz="3068" b="0" i="0" u="none" strike="noStrike" kern="1200" cap="none" spc="0" normalizeH="0" baseline="0" noProof="0" dirty="0">
                <a:ln>
                  <a:noFill/>
                </a:ln>
                <a:solidFill>
                  <a:srgbClr val="053055"/>
                </a:solidFill>
                <a:effectLst/>
                <a:uLnTx/>
                <a:uFillTx/>
                <a:latin typeface="Montserrat"/>
                <a:ea typeface="Montserrat"/>
                <a:cs typeface="Montserrat"/>
                <a:sym typeface="Montserrat"/>
              </a:rPr>
              <a:t>       ⟶ 50 Kinder pro Tag</a:t>
            </a:r>
          </a:p>
          <a:p>
            <a:pPr marL="662305" marR="0" lvl="1" indent="-330835" algn="l" defTabSz="914400" rtl="0" eaLnBrk="1" fontAlgn="auto" latinLnBrk="0" hangingPunct="1">
              <a:lnSpc>
                <a:spcPts val="4295"/>
              </a:lnSpc>
              <a:spcBef>
                <a:spcPts val="0"/>
              </a:spcBef>
              <a:spcAft>
                <a:spcPts val="0"/>
              </a:spcAft>
              <a:buClrTx/>
              <a:buSzTx/>
              <a:buFont typeface="Arial"/>
              <a:buChar char="•"/>
              <a:tabLst/>
              <a:defRPr/>
            </a:pPr>
            <a:r>
              <a:rPr kumimoji="0" lang="de-DE" sz="3068" b="0" i="0" u="none" strike="noStrike" kern="1200" cap="none" spc="0" normalizeH="0" baseline="0" noProof="0" dirty="0">
                <a:ln>
                  <a:noFill/>
                </a:ln>
                <a:solidFill>
                  <a:srgbClr val="053055"/>
                </a:solidFill>
                <a:effectLst/>
                <a:uLnTx/>
                <a:uFillTx/>
                <a:latin typeface="Montserrat"/>
                <a:ea typeface="Montserrat"/>
                <a:cs typeface="Montserrat"/>
                <a:sym typeface="Montserrat"/>
              </a:rPr>
              <a:t>1.259 zusätzliche jugendliche Betroffene</a:t>
            </a:r>
            <a:endParaRPr kumimoji="0" lang="de-DE" sz="3068" b="0" i="0" u="none" strike="noStrike" kern="1200" cap="none" spc="0" normalizeH="0" baseline="0" noProof="0" dirty="0">
              <a:ln>
                <a:noFill/>
              </a:ln>
              <a:solidFill>
                <a:srgbClr val="053055"/>
              </a:solidFill>
              <a:effectLst/>
              <a:uLnTx/>
              <a:uFillTx/>
              <a:latin typeface="Montserrat"/>
              <a:ea typeface="Montserrat"/>
              <a:cs typeface="Montserrat"/>
            </a:endParaRPr>
          </a:p>
          <a:p>
            <a:pPr marL="662305" marR="0" lvl="1" indent="-330835" algn="l" defTabSz="914400" rtl="0" eaLnBrk="1" fontAlgn="auto" latinLnBrk="0" hangingPunct="1">
              <a:lnSpc>
                <a:spcPts val="4295"/>
              </a:lnSpc>
              <a:spcBef>
                <a:spcPts val="0"/>
              </a:spcBef>
              <a:spcAft>
                <a:spcPts val="0"/>
              </a:spcAft>
              <a:buClrTx/>
              <a:buSzTx/>
              <a:buFont typeface="Arial"/>
              <a:buChar char="•"/>
              <a:tabLst/>
              <a:defRPr/>
            </a:pPr>
            <a:r>
              <a:rPr kumimoji="0" lang="de-DE" sz="3068" b="0" i="0" u="none" strike="noStrike" kern="1200" cap="none" spc="0" normalizeH="0" baseline="0" noProof="0" dirty="0">
                <a:ln>
                  <a:noFill/>
                </a:ln>
                <a:solidFill>
                  <a:srgbClr val="053055"/>
                </a:solidFill>
                <a:effectLst/>
                <a:uLnTx/>
                <a:uFillTx/>
                <a:latin typeface="Montserrat"/>
                <a:ea typeface="Montserrat"/>
                <a:cs typeface="Montserrat"/>
                <a:sym typeface="Montserrat"/>
              </a:rPr>
              <a:t>678 zusätzliche Betroffene von Missbrauch von Schutzbefohlenen</a:t>
            </a:r>
            <a:endParaRPr kumimoji="0" lang="de-DE" sz="3068" b="0" i="0" u="none" strike="noStrike" kern="1200" cap="none" spc="0" normalizeH="0" baseline="0" noProof="0" dirty="0">
              <a:ln>
                <a:noFill/>
              </a:ln>
              <a:solidFill>
                <a:srgbClr val="053055"/>
              </a:solidFill>
              <a:effectLst/>
              <a:uLnTx/>
              <a:uFillTx/>
              <a:latin typeface="Montserrat"/>
              <a:ea typeface="Montserrat"/>
              <a:cs typeface="Montserrat"/>
            </a:endParaRPr>
          </a:p>
          <a:p>
            <a:pPr marL="662495" marR="0" lvl="1" indent="-331248" algn="l" defTabSz="914400" rtl="0" eaLnBrk="1" fontAlgn="auto" latinLnBrk="0" hangingPunct="1">
              <a:lnSpc>
                <a:spcPts val="4295"/>
              </a:lnSpc>
              <a:spcBef>
                <a:spcPts val="0"/>
              </a:spcBef>
              <a:spcAft>
                <a:spcPts val="0"/>
              </a:spcAft>
              <a:buClrTx/>
              <a:buSzTx/>
              <a:buFont typeface="Arial"/>
              <a:buChar char="•"/>
              <a:tabLst/>
              <a:defRPr/>
            </a:pPr>
            <a:r>
              <a:rPr kumimoji="0" lang="de-DE" sz="3068" b="0" i="0" u="none" strike="noStrike" kern="1200" cap="none" spc="0" normalizeH="0" baseline="0" noProof="0" dirty="0">
                <a:ln>
                  <a:noFill/>
                </a:ln>
                <a:solidFill>
                  <a:srgbClr val="053055"/>
                </a:solidFill>
                <a:effectLst/>
                <a:uLnTx/>
                <a:uFillTx/>
                <a:latin typeface="Montserrat"/>
                <a:ea typeface="Montserrat"/>
                <a:cs typeface="Montserrat"/>
                <a:sym typeface="Montserrat"/>
              </a:rPr>
              <a:t>42.854 Fälle von Kinderpornografie</a:t>
            </a:r>
          </a:p>
          <a:p>
            <a:pPr marL="662495" marR="0" lvl="1" indent="-331248" algn="l" defTabSz="914400" rtl="0" eaLnBrk="1" fontAlgn="auto" latinLnBrk="0" hangingPunct="1">
              <a:lnSpc>
                <a:spcPts val="4295"/>
              </a:lnSpc>
              <a:spcBef>
                <a:spcPts val="0"/>
              </a:spcBef>
              <a:spcAft>
                <a:spcPts val="0"/>
              </a:spcAft>
              <a:buClrTx/>
              <a:buSzTx/>
              <a:buFont typeface="Arial"/>
              <a:buChar char="•"/>
              <a:tabLst/>
              <a:defRPr/>
            </a:pPr>
            <a:r>
              <a:rPr kumimoji="0" lang="de-DE" sz="3068" b="0" i="0" u="none" strike="noStrike" kern="1200" cap="none" spc="0" normalizeH="0" baseline="0" noProof="0" dirty="0">
                <a:ln>
                  <a:noFill/>
                </a:ln>
                <a:solidFill>
                  <a:srgbClr val="053055"/>
                </a:solidFill>
                <a:effectLst/>
                <a:uLnTx/>
                <a:uFillTx/>
                <a:latin typeface="Montserrat"/>
                <a:ea typeface="Montserrat"/>
                <a:cs typeface="Montserrat"/>
                <a:sym typeface="Montserrat"/>
              </a:rPr>
              <a:t>9.601 Fälle von Jugendpornografie</a:t>
            </a:r>
          </a:p>
        </p:txBody>
      </p:sp>
      <p:sp>
        <p:nvSpPr>
          <p:cNvPr id="12" name="TextBox 12"/>
          <p:cNvSpPr txBox="1"/>
          <p:nvPr/>
        </p:nvSpPr>
        <p:spPr>
          <a:xfrm>
            <a:off x="2315914" y="564816"/>
            <a:ext cx="13656172" cy="691936"/>
          </a:xfrm>
          <a:prstGeom prst="rect">
            <a:avLst/>
          </a:prstGeom>
        </p:spPr>
        <p:txBody>
          <a:bodyPr lIns="0" tIns="0" rIns="0" bIns="0" rtlCol="0" anchor="t">
            <a:spAutoFit/>
          </a:bodyPr>
          <a:lstStyle/>
          <a:p>
            <a:pPr marL="0" marR="0" lvl="0" indent="0" algn="ctr" defTabSz="914400" rtl="0" eaLnBrk="1" fontAlgn="auto" latinLnBrk="0" hangingPunct="1">
              <a:lnSpc>
                <a:spcPts val="5336"/>
              </a:lnSpc>
              <a:spcBef>
                <a:spcPts val="0"/>
              </a:spcBef>
              <a:spcAft>
                <a:spcPts val="0"/>
              </a:spcAft>
              <a:buClrTx/>
              <a:buSzTx/>
              <a:buFontTx/>
              <a:buNone/>
              <a:tabLst/>
              <a:defRPr/>
            </a:pPr>
            <a:r>
              <a:rPr kumimoji="0" lang="de-DE" sz="4987" b="0" i="0" u="none" strike="noStrike" kern="1200" cap="none" spc="134" normalizeH="0" baseline="0" noProof="0" dirty="0">
                <a:ln>
                  <a:noFill/>
                </a:ln>
                <a:solidFill>
                  <a:srgbClr val="053055"/>
                </a:solidFill>
                <a:effectLst/>
                <a:uLnTx/>
                <a:uFillTx/>
                <a:latin typeface="Montserrat"/>
                <a:ea typeface="Montserrat"/>
                <a:cs typeface="Montserrat"/>
                <a:sym typeface="Montserrat"/>
              </a:rPr>
              <a:t>POLIZEILICHE KRIMINALSTATISTIK 2024</a:t>
            </a:r>
          </a:p>
        </p:txBody>
      </p:sp>
      <p:pic>
        <p:nvPicPr>
          <p:cNvPr id="13" name="Picture 13"/>
          <p:cNvPicPr>
            <a:picLocks noChangeAspect="1"/>
          </p:cNvPicPr>
          <p:nvPr/>
        </p:nvPicPr>
        <p:blipFill>
          <a:blip r:embed="rId4"/>
          <a:stretch>
            <a:fillRect/>
          </a:stretch>
        </p:blipFill>
        <p:spPr>
          <a:xfrm>
            <a:off x="13045626" y="868843"/>
            <a:ext cx="5201412" cy="5777484"/>
          </a:xfrm>
          <a:prstGeom prst="rect">
            <a:avLst/>
          </a:prstGeom>
        </p:spPr>
      </p:pic>
      <p:pic>
        <p:nvPicPr>
          <p:cNvPr id="14" name="Picture 14"/>
          <p:cNvPicPr>
            <a:picLocks noChangeAspect="1"/>
          </p:cNvPicPr>
          <p:nvPr/>
        </p:nvPicPr>
        <p:blipFill>
          <a:blip r:embed="rId5"/>
          <a:stretch>
            <a:fillRect/>
          </a:stretch>
        </p:blipFill>
        <p:spPr>
          <a:xfrm>
            <a:off x="9507020" y="4323729"/>
            <a:ext cx="5658479" cy="6285172"/>
          </a:xfrm>
          <a:prstGeom prst="rect">
            <a:avLst/>
          </a:prstGeom>
        </p:spPr>
      </p:pic>
      <p:sp>
        <p:nvSpPr>
          <p:cNvPr id="15" name="TextBox 15"/>
          <p:cNvSpPr txBox="1"/>
          <p:nvPr/>
        </p:nvSpPr>
        <p:spPr>
          <a:xfrm>
            <a:off x="11322402" y="7535305"/>
            <a:ext cx="2027715" cy="332509"/>
          </a:xfrm>
          <a:prstGeom prst="rect">
            <a:avLst/>
          </a:prstGeom>
        </p:spPr>
        <p:txBody>
          <a:bodyPr lIns="0" tIns="0" rIns="0" bIns="0" rtlCol="0" anchor="t">
            <a:spAutoFit/>
          </a:bodyPr>
          <a:lstStyle/>
          <a:p>
            <a:pPr marL="0" marR="0" lvl="0" indent="0" algn="ctr" defTabSz="914400" rtl="0" eaLnBrk="1" fontAlgn="auto" latinLnBrk="0" hangingPunct="1">
              <a:lnSpc>
                <a:spcPts val="2681"/>
              </a:lnSpc>
              <a:spcBef>
                <a:spcPct val="0"/>
              </a:spcBef>
              <a:spcAft>
                <a:spcPts val="0"/>
              </a:spcAft>
              <a:buClrTx/>
              <a:buSzTx/>
              <a:buFontTx/>
              <a:buNone/>
              <a:tabLst/>
              <a:defRPr/>
            </a:pPr>
            <a:r>
              <a:rPr kumimoji="0" lang="de-DE" sz="2063" b="1" i="0" u="none" strike="noStrike" kern="1200" cap="none" spc="156" normalizeH="0" baseline="0" noProof="0" dirty="0">
                <a:ln>
                  <a:noFill/>
                </a:ln>
                <a:solidFill>
                  <a:srgbClr val="053055"/>
                </a:solidFill>
                <a:effectLst/>
                <a:uLnTx/>
                <a:uFillTx/>
                <a:latin typeface="Montserrat Medium"/>
                <a:ea typeface="Montserrat Medium"/>
                <a:cs typeface="Montserrat Medium"/>
                <a:sym typeface="Montserrat Medium"/>
              </a:rPr>
              <a:t>GESCHLECHT</a:t>
            </a:r>
          </a:p>
        </p:txBody>
      </p:sp>
      <p:sp>
        <p:nvSpPr>
          <p:cNvPr id="16" name="TextBox 16"/>
          <p:cNvSpPr txBox="1"/>
          <p:nvPr/>
        </p:nvSpPr>
        <p:spPr>
          <a:xfrm>
            <a:off x="15087600" y="3848100"/>
            <a:ext cx="1135276" cy="332509"/>
          </a:xfrm>
          <a:prstGeom prst="rect">
            <a:avLst/>
          </a:prstGeom>
        </p:spPr>
        <p:txBody>
          <a:bodyPr wrap="square" lIns="0" tIns="0" rIns="0" bIns="0" rtlCol="0" anchor="t">
            <a:spAutoFit/>
          </a:bodyPr>
          <a:lstStyle/>
          <a:p>
            <a:pPr marL="0" marR="0" lvl="0" indent="0" algn="ctr" defTabSz="914400" rtl="0" eaLnBrk="1" fontAlgn="auto" latinLnBrk="0" hangingPunct="1">
              <a:lnSpc>
                <a:spcPts val="2681"/>
              </a:lnSpc>
              <a:spcBef>
                <a:spcPct val="0"/>
              </a:spcBef>
              <a:spcAft>
                <a:spcPts val="0"/>
              </a:spcAft>
              <a:buClrTx/>
              <a:buSzTx/>
              <a:buFontTx/>
              <a:buNone/>
              <a:tabLst/>
              <a:defRPr/>
            </a:pPr>
            <a:r>
              <a:rPr kumimoji="0" lang="de-DE" sz="2063" b="1" i="0" u="none" strike="noStrike" kern="1200" cap="none" spc="156" normalizeH="0" baseline="0" noProof="0" dirty="0">
                <a:ln>
                  <a:noFill/>
                </a:ln>
                <a:solidFill>
                  <a:srgbClr val="053055"/>
                </a:solidFill>
                <a:effectLst/>
                <a:uLnTx/>
                <a:uFillTx/>
                <a:latin typeface="Montserrat Medium"/>
                <a:ea typeface="Montserrat Medium"/>
                <a:cs typeface="Montserrat Medium"/>
                <a:sym typeface="Montserrat Medium"/>
              </a:rPr>
              <a:t>ALTER</a:t>
            </a:r>
          </a:p>
        </p:txBody>
      </p:sp>
      <p:sp>
        <p:nvSpPr>
          <p:cNvPr id="17" name="TextBox 17"/>
          <p:cNvSpPr txBox="1"/>
          <p:nvPr/>
        </p:nvSpPr>
        <p:spPr>
          <a:xfrm>
            <a:off x="1574650" y="7967917"/>
            <a:ext cx="7719940" cy="1035841"/>
          </a:xfrm>
          <a:prstGeom prst="rect">
            <a:avLst/>
          </a:prstGeom>
        </p:spPr>
        <p:txBody>
          <a:bodyPr lIns="0" tIns="0" rIns="0" bIns="0" rtlCol="0" anchor="t">
            <a:spAutoFit/>
          </a:bodyPr>
          <a:lstStyle/>
          <a:p>
            <a:pPr marL="0" marR="0" lvl="0" indent="0" algn="ctr" defTabSz="914400" rtl="0" eaLnBrk="1" fontAlgn="auto" latinLnBrk="0" hangingPunct="1">
              <a:lnSpc>
                <a:spcPts val="4143"/>
              </a:lnSpc>
              <a:spcBef>
                <a:spcPct val="0"/>
              </a:spcBef>
              <a:spcAft>
                <a:spcPts val="0"/>
              </a:spcAft>
              <a:buClrTx/>
              <a:buSzTx/>
              <a:buFontTx/>
              <a:buNone/>
              <a:tabLst/>
              <a:defRPr/>
            </a:pPr>
            <a:r>
              <a:rPr kumimoji="0" lang="de-DE" sz="3187" b="1" i="0" u="none" strike="noStrike" kern="1200" cap="none" spc="242" normalizeH="0" baseline="0" noProof="0" dirty="0">
                <a:ln>
                  <a:noFill/>
                </a:ln>
                <a:solidFill>
                  <a:srgbClr val="053055"/>
                </a:solidFill>
                <a:effectLst/>
                <a:uLnTx/>
                <a:uFillTx/>
                <a:latin typeface="Montserrat Bold"/>
                <a:ea typeface="Montserrat Bold"/>
                <a:cs typeface="Montserrat Bold"/>
                <a:sym typeface="Montserrat Bold"/>
              </a:rPr>
              <a:t>ES HANDELT SICH HIERBEI UM DIE HELLZIFFERN!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7867363" y="1942553"/>
            <a:ext cx="420637" cy="6287595"/>
            <a:chOff x="0" y="0"/>
            <a:chExt cx="154215" cy="974113"/>
          </a:xfrm>
        </p:grpSpPr>
        <p:sp>
          <p:nvSpPr>
            <p:cNvPr id="3" name="Freeform 3"/>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4" name="Group 4"/>
          <p:cNvGrpSpPr/>
          <p:nvPr/>
        </p:nvGrpSpPr>
        <p:grpSpPr>
          <a:xfrm>
            <a:off x="0" y="1999703"/>
            <a:ext cx="420637" cy="6287595"/>
            <a:chOff x="0" y="0"/>
            <a:chExt cx="65168" cy="974113"/>
          </a:xfrm>
        </p:grpSpPr>
        <p:sp>
          <p:nvSpPr>
            <p:cNvPr id="5" name="Freeform 5"/>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AABFD1"/>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6" name="Group 6"/>
          <p:cNvGrpSpPr/>
          <p:nvPr/>
        </p:nvGrpSpPr>
        <p:grpSpPr>
          <a:xfrm>
            <a:off x="16173532" y="9517289"/>
            <a:ext cx="1956616" cy="567847"/>
            <a:chOff x="0" y="0"/>
            <a:chExt cx="2608822" cy="757130"/>
          </a:xfrm>
        </p:grpSpPr>
        <p:pic>
          <p:nvPicPr>
            <p:cNvPr id="7" name="Picture 7"/>
            <p:cNvPicPr>
              <a:picLocks noChangeAspect="1"/>
            </p:cNvPicPr>
            <p:nvPr/>
          </p:nvPicPr>
          <p:blipFill>
            <a:blip r:embed="rId2"/>
            <a:srcRect r="2273" b="16626"/>
            <a:stretch>
              <a:fillRect/>
            </a:stretch>
          </p:blipFill>
          <p:spPr>
            <a:xfrm>
              <a:off x="0" y="0"/>
              <a:ext cx="2608822" cy="757130"/>
            </a:xfrm>
            <a:prstGeom prst="rect">
              <a:avLst/>
            </a:prstGeom>
          </p:spPr>
        </p:pic>
      </p:grpSp>
      <p:sp>
        <p:nvSpPr>
          <p:cNvPr id="8" name="Freeform 8"/>
          <p:cNvSpPr/>
          <p:nvPr/>
        </p:nvSpPr>
        <p:spPr>
          <a:xfrm>
            <a:off x="2863598" y="1362900"/>
            <a:ext cx="12560805" cy="8823965"/>
          </a:xfrm>
          <a:custGeom>
            <a:avLst/>
            <a:gdLst/>
            <a:ahLst/>
            <a:cxnLst/>
            <a:rect l="l" t="t" r="r" b="b"/>
            <a:pathLst>
              <a:path w="12560805" h="8823965">
                <a:moveTo>
                  <a:pt x="0" y="0"/>
                </a:moveTo>
                <a:lnTo>
                  <a:pt x="12560804" y="0"/>
                </a:lnTo>
                <a:lnTo>
                  <a:pt x="12560804" y="8823966"/>
                </a:lnTo>
                <a:lnTo>
                  <a:pt x="0" y="8823966"/>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9"/>
          <p:cNvSpPr txBox="1"/>
          <p:nvPr/>
        </p:nvSpPr>
        <p:spPr>
          <a:xfrm>
            <a:off x="2315914" y="564816"/>
            <a:ext cx="13656172" cy="691936"/>
          </a:xfrm>
          <a:prstGeom prst="rect">
            <a:avLst/>
          </a:prstGeom>
        </p:spPr>
        <p:txBody>
          <a:bodyPr lIns="0" tIns="0" rIns="0" bIns="0" rtlCol="0" anchor="t">
            <a:spAutoFit/>
          </a:bodyPr>
          <a:lstStyle/>
          <a:p>
            <a:pPr marL="0" marR="0" lvl="0" indent="0" algn="ctr" defTabSz="914400" rtl="0" eaLnBrk="1" fontAlgn="auto" latinLnBrk="0" hangingPunct="1">
              <a:lnSpc>
                <a:spcPts val="5336"/>
              </a:lnSpc>
              <a:spcBef>
                <a:spcPts val="0"/>
              </a:spcBef>
              <a:spcAft>
                <a:spcPts val="0"/>
              </a:spcAft>
              <a:buClrTx/>
              <a:buSzTx/>
              <a:buFontTx/>
              <a:buNone/>
              <a:tabLst/>
              <a:defRPr/>
            </a:pPr>
            <a:r>
              <a:rPr kumimoji="0" lang="de-DE" sz="4987" b="0" i="0" u="none" strike="noStrike" kern="1200" cap="none" spc="134" normalizeH="0" baseline="0" noProof="0" dirty="0">
                <a:ln>
                  <a:noFill/>
                </a:ln>
                <a:solidFill>
                  <a:srgbClr val="053055"/>
                </a:solidFill>
                <a:effectLst/>
                <a:uLnTx/>
                <a:uFillTx/>
                <a:latin typeface="Montserrat"/>
                <a:ea typeface="Montserrat"/>
                <a:cs typeface="Montserrat"/>
                <a:sym typeface="Montserrat"/>
              </a:rPr>
              <a:t>KAMPAGNE UBSKM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C9F1A"/>
        </a:solidFill>
        <a:effectLst/>
      </p:bgPr>
    </p:bg>
    <p:spTree>
      <p:nvGrpSpPr>
        <p:cNvPr id="1" name=""/>
        <p:cNvGrpSpPr/>
        <p:nvPr/>
      </p:nvGrpSpPr>
      <p:grpSpPr>
        <a:xfrm>
          <a:off x="0" y="0"/>
          <a:ext cx="0" cy="0"/>
          <a:chOff x="0" y="0"/>
          <a:chExt cx="0" cy="0"/>
        </a:xfrm>
      </p:grpSpPr>
      <p:grpSp>
        <p:nvGrpSpPr>
          <p:cNvPr id="2" name="Group 2"/>
          <p:cNvGrpSpPr/>
          <p:nvPr/>
        </p:nvGrpSpPr>
        <p:grpSpPr>
          <a:xfrm>
            <a:off x="0" y="-16510"/>
            <a:ext cx="6108000" cy="10303510"/>
            <a:chOff x="0" y="0"/>
            <a:chExt cx="946289" cy="1596283"/>
          </a:xfrm>
        </p:grpSpPr>
        <p:sp>
          <p:nvSpPr>
            <p:cNvPr id="3" name="Freeform 3"/>
            <p:cNvSpPr/>
            <p:nvPr/>
          </p:nvSpPr>
          <p:spPr>
            <a:xfrm>
              <a:off x="0" y="0"/>
              <a:ext cx="946289" cy="1596283"/>
            </a:xfrm>
            <a:custGeom>
              <a:avLst/>
              <a:gdLst/>
              <a:ahLst/>
              <a:cxnLst/>
              <a:rect l="l" t="t" r="r" b="b"/>
              <a:pathLst>
                <a:path w="946289" h="1596283">
                  <a:moveTo>
                    <a:pt x="0" y="0"/>
                  </a:moveTo>
                  <a:lnTo>
                    <a:pt x="946289" y="0"/>
                  </a:lnTo>
                  <a:lnTo>
                    <a:pt x="946289" y="1596283"/>
                  </a:lnTo>
                  <a:lnTo>
                    <a:pt x="0" y="1596283"/>
                  </a:lnTo>
                  <a:close/>
                </a:path>
              </a:pathLst>
            </a:custGeom>
            <a:solidFill>
              <a:srgbClr val="FFFFFF"/>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4" name="Group 4"/>
          <p:cNvGrpSpPr/>
          <p:nvPr/>
        </p:nvGrpSpPr>
        <p:grpSpPr>
          <a:xfrm>
            <a:off x="0" y="2075646"/>
            <a:ext cx="497704" cy="6287595"/>
            <a:chOff x="0" y="0"/>
            <a:chExt cx="154215" cy="974113"/>
          </a:xfrm>
        </p:grpSpPr>
        <p:sp>
          <p:nvSpPr>
            <p:cNvPr id="5" name="Freeform 5"/>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6" name="Group 6"/>
          <p:cNvGrpSpPr/>
          <p:nvPr/>
        </p:nvGrpSpPr>
        <p:grpSpPr>
          <a:xfrm>
            <a:off x="16098321" y="9419516"/>
            <a:ext cx="1956616" cy="567847"/>
            <a:chOff x="0" y="0"/>
            <a:chExt cx="2608822" cy="757130"/>
          </a:xfrm>
        </p:grpSpPr>
        <p:pic>
          <p:nvPicPr>
            <p:cNvPr id="7" name="Picture 7"/>
            <p:cNvPicPr>
              <a:picLocks noChangeAspect="1"/>
            </p:cNvPicPr>
            <p:nvPr/>
          </p:nvPicPr>
          <p:blipFill>
            <a:blip r:embed="rId3"/>
            <a:srcRect r="2273" b="16626"/>
            <a:stretch>
              <a:fillRect/>
            </a:stretch>
          </p:blipFill>
          <p:spPr>
            <a:xfrm>
              <a:off x="0" y="0"/>
              <a:ext cx="2608822" cy="757130"/>
            </a:xfrm>
            <a:prstGeom prst="rect">
              <a:avLst/>
            </a:prstGeom>
          </p:spPr>
        </p:pic>
      </p:grpSp>
      <p:grpSp>
        <p:nvGrpSpPr>
          <p:cNvPr id="8" name="Group 8"/>
          <p:cNvGrpSpPr/>
          <p:nvPr/>
        </p:nvGrpSpPr>
        <p:grpSpPr>
          <a:xfrm>
            <a:off x="3370547" y="2951994"/>
            <a:ext cx="13430515" cy="3981587"/>
            <a:chOff x="0" y="0"/>
            <a:chExt cx="3537255" cy="1048648"/>
          </a:xfrm>
        </p:grpSpPr>
        <p:sp>
          <p:nvSpPr>
            <p:cNvPr id="9" name="Freeform 9"/>
            <p:cNvSpPr/>
            <p:nvPr/>
          </p:nvSpPr>
          <p:spPr>
            <a:xfrm>
              <a:off x="0" y="0"/>
              <a:ext cx="3537255" cy="1048648"/>
            </a:xfrm>
            <a:custGeom>
              <a:avLst/>
              <a:gdLst/>
              <a:ahLst/>
              <a:cxnLst/>
              <a:rect l="l" t="t" r="r" b="b"/>
              <a:pathLst>
                <a:path w="3537255" h="1048648">
                  <a:moveTo>
                    <a:pt x="0" y="0"/>
                  </a:moveTo>
                  <a:lnTo>
                    <a:pt x="3537255" y="0"/>
                  </a:lnTo>
                  <a:lnTo>
                    <a:pt x="3537255" y="1048648"/>
                  </a:lnTo>
                  <a:lnTo>
                    <a:pt x="0" y="1048648"/>
                  </a:lnTo>
                  <a:close/>
                </a:path>
              </a:pathLst>
            </a:custGeom>
            <a:solidFill>
              <a:srgbClr val="345C7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10"/>
            <p:cNvSpPr txBox="1"/>
            <p:nvPr/>
          </p:nvSpPr>
          <p:spPr>
            <a:xfrm>
              <a:off x="0" y="-38100"/>
              <a:ext cx="3537255" cy="1086748"/>
            </a:xfrm>
            <a:prstGeom prst="rect">
              <a:avLst/>
            </a:prstGeom>
          </p:spPr>
          <p:txBody>
            <a:bodyPr lIns="50800" tIns="50800" rIns="50800" bIns="50800" rtlCol="0" anchor="ctr"/>
            <a:lstStyle/>
            <a:p>
              <a:pPr marL="0" marR="0" lvl="0" indent="0" algn="ctr" defTabSz="914400" rtl="0" eaLnBrk="1" fontAlgn="auto" latinLnBrk="0" hangingPunct="1">
                <a:lnSpc>
                  <a:spcPts val="6759"/>
                </a:lnSpc>
                <a:spcBef>
                  <a:spcPts val="0"/>
                </a:spcBef>
                <a:spcAft>
                  <a:spcPts val="0"/>
                </a:spcAft>
                <a:buClrTx/>
                <a:buSzTx/>
                <a:buFontTx/>
                <a:buNone/>
                <a:tabLst/>
                <a:defRPr/>
              </a:pPr>
              <a:r>
                <a:rPr kumimoji="0" lang="de-DE" sz="5199" b="0" i="0" u="none" strike="noStrike" kern="1200" cap="none" spc="395" normalizeH="0" baseline="0" noProof="0" dirty="0">
                  <a:ln>
                    <a:noFill/>
                  </a:ln>
                  <a:solidFill>
                    <a:srgbClr val="FEFEFE"/>
                  </a:solidFill>
                  <a:effectLst/>
                  <a:uLnTx/>
                  <a:uFillTx/>
                  <a:latin typeface="Montserrat"/>
                  <a:ea typeface="Montserrat"/>
                  <a:cs typeface="Montserrat"/>
                  <a:sym typeface="Montserrat"/>
                </a:rPr>
                <a:t>04</a:t>
              </a:r>
            </a:p>
            <a:p>
              <a:pPr marL="0" marR="0" lvl="0" indent="0" algn="ctr" defTabSz="914400" rtl="0" eaLnBrk="1" fontAlgn="auto" latinLnBrk="0" hangingPunct="1">
                <a:lnSpc>
                  <a:spcPts val="6759"/>
                </a:lnSpc>
                <a:spcBef>
                  <a:spcPts val="0"/>
                </a:spcBef>
                <a:spcAft>
                  <a:spcPts val="0"/>
                </a:spcAft>
                <a:buClrTx/>
                <a:buSzTx/>
                <a:buFontTx/>
                <a:buNone/>
                <a:tabLst/>
                <a:defRPr/>
              </a:pPr>
              <a:r>
                <a:rPr kumimoji="0" lang="de-DE" sz="5199" b="0" i="0" u="none" strike="noStrike" kern="1200" cap="none" spc="395" normalizeH="0" baseline="0" noProof="0" dirty="0">
                  <a:ln>
                    <a:noFill/>
                  </a:ln>
                  <a:solidFill>
                    <a:srgbClr val="FEFEFE"/>
                  </a:solidFill>
                  <a:effectLst/>
                  <a:uLnTx/>
                  <a:uFillTx/>
                  <a:latin typeface="Montserrat"/>
                  <a:ea typeface="Montserrat"/>
                  <a:cs typeface="Montserrat"/>
                  <a:sym typeface="Montserrat"/>
                </a:rPr>
                <a:t>KATHOLISCHE RISIKEN?</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2473944" y="6228556"/>
            <a:ext cx="3280502" cy="328050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45C72"/>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4"/>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3234"/>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5" name="Group 5"/>
          <p:cNvGrpSpPr/>
          <p:nvPr/>
        </p:nvGrpSpPr>
        <p:grpSpPr>
          <a:xfrm>
            <a:off x="2880360" y="6228556"/>
            <a:ext cx="3280502" cy="328050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45C72"/>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7"/>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3234"/>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8" name="Group 8"/>
          <p:cNvGrpSpPr/>
          <p:nvPr/>
        </p:nvGrpSpPr>
        <p:grpSpPr>
          <a:xfrm>
            <a:off x="7678967" y="6228556"/>
            <a:ext cx="3280502" cy="3280502"/>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45C72"/>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10"/>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3234"/>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1" name="Group 11"/>
          <p:cNvGrpSpPr/>
          <p:nvPr/>
        </p:nvGrpSpPr>
        <p:grpSpPr>
          <a:xfrm>
            <a:off x="17867363" y="1942553"/>
            <a:ext cx="420637" cy="6287595"/>
            <a:chOff x="0" y="0"/>
            <a:chExt cx="154215" cy="974113"/>
          </a:xfrm>
        </p:grpSpPr>
        <p:sp>
          <p:nvSpPr>
            <p:cNvPr id="12" name="Freeform 12"/>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3" name="Group 13"/>
          <p:cNvGrpSpPr/>
          <p:nvPr/>
        </p:nvGrpSpPr>
        <p:grpSpPr>
          <a:xfrm>
            <a:off x="0" y="1999703"/>
            <a:ext cx="420637" cy="6287595"/>
            <a:chOff x="0" y="0"/>
            <a:chExt cx="65168" cy="974113"/>
          </a:xfrm>
        </p:grpSpPr>
        <p:sp>
          <p:nvSpPr>
            <p:cNvPr id="14" name="Freeform 14"/>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AABFD1"/>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5" name="Group 15"/>
          <p:cNvGrpSpPr/>
          <p:nvPr/>
        </p:nvGrpSpPr>
        <p:grpSpPr>
          <a:xfrm>
            <a:off x="16173532" y="9517289"/>
            <a:ext cx="1956616" cy="567847"/>
            <a:chOff x="0" y="0"/>
            <a:chExt cx="2608822" cy="757130"/>
          </a:xfrm>
        </p:grpSpPr>
        <p:pic>
          <p:nvPicPr>
            <p:cNvPr id="16" name="Picture 16"/>
            <p:cNvPicPr>
              <a:picLocks noChangeAspect="1"/>
            </p:cNvPicPr>
            <p:nvPr/>
          </p:nvPicPr>
          <p:blipFill>
            <a:blip r:embed="rId3"/>
            <a:srcRect r="2273" b="16626"/>
            <a:stretch>
              <a:fillRect/>
            </a:stretch>
          </p:blipFill>
          <p:spPr>
            <a:xfrm>
              <a:off x="0" y="0"/>
              <a:ext cx="2608822" cy="757130"/>
            </a:xfrm>
            <a:prstGeom prst="rect">
              <a:avLst/>
            </a:prstGeom>
          </p:spPr>
        </p:pic>
      </p:grpSp>
      <p:grpSp>
        <p:nvGrpSpPr>
          <p:cNvPr id="17" name="Group 17"/>
          <p:cNvGrpSpPr/>
          <p:nvPr/>
        </p:nvGrpSpPr>
        <p:grpSpPr>
          <a:xfrm>
            <a:off x="2075940" y="1942553"/>
            <a:ext cx="15075900" cy="2752564"/>
            <a:chOff x="0" y="0"/>
            <a:chExt cx="3970608" cy="724955"/>
          </a:xfrm>
        </p:grpSpPr>
        <p:sp>
          <p:nvSpPr>
            <p:cNvPr id="18" name="Freeform 18"/>
            <p:cNvSpPr/>
            <p:nvPr/>
          </p:nvSpPr>
          <p:spPr>
            <a:xfrm>
              <a:off x="0" y="0"/>
              <a:ext cx="3970608" cy="724955"/>
            </a:xfrm>
            <a:custGeom>
              <a:avLst/>
              <a:gdLst/>
              <a:ahLst/>
              <a:cxnLst/>
              <a:rect l="l" t="t" r="r" b="b"/>
              <a:pathLst>
                <a:path w="3970608" h="724955">
                  <a:moveTo>
                    <a:pt x="0" y="0"/>
                  </a:moveTo>
                  <a:lnTo>
                    <a:pt x="3970608" y="0"/>
                  </a:lnTo>
                  <a:lnTo>
                    <a:pt x="3970608" y="724955"/>
                  </a:lnTo>
                  <a:lnTo>
                    <a:pt x="0" y="724955"/>
                  </a:lnTo>
                  <a:close/>
                </a:path>
              </a:pathLst>
            </a:custGeom>
            <a:solidFill>
              <a:srgbClr val="EC9F1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TextBox 19"/>
            <p:cNvSpPr txBox="1"/>
            <p:nvPr/>
          </p:nvSpPr>
          <p:spPr>
            <a:xfrm>
              <a:off x="0" y="-38100"/>
              <a:ext cx="3970608" cy="763055"/>
            </a:xfrm>
            <a:prstGeom prst="rect">
              <a:avLst/>
            </a:prstGeom>
          </p:spPr>
          <p:txBody>
            <a:bodyPr lIns="50800" tIns="50800" rIns="50800" bIns="50800" rtlCol="0" anchor="ctr"/>
            <a:lstStyle/>
            <a:p>
              <a:pPr marL="0" marR="0" lvl="0" indent="0" algn="just" defTabSz="914400" rtl="0" eaLnBrk="1" fontAlgn="auto" latinLnBrk="0" hangingPunct="1">
                <a:lnSpc>
                  <a:spcPts val="3079"/>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0" name="TextBox 20"/>
          <p:cNvSpPr txBox="1"/>
          <p:nvPr/>
        </p:nvSpPr>
        <p:spPr>
          <a:xfrm>
            <a:off x="3037705" y="6801607"/>
            <a:ext cx="2965810" cy="2077249"/>
          </a:xfrm>
          <a:prstGeom prst="rect">
            <a:avLst/>
          </a:prstGeom>
        </p:spPr>
        <p:txBody>
          <a:bodyPr lIns="0" tIns="0" rIns="0" bIns="0" rtlCol="0" anchor="t">
            <a:spAutoFit/>
          </a:bodyPr>
          <a:lstStyle/>
          <a:p>
            <a:pPr marL="0" marR="0" lvl="0" indent="0" algn="ctr" defTabSz="914400" rtl="0" eaLnBrk="1" fontAlgn="auto" latinLnBrk="0" hangingPunct="1">
              <a:lnSpc>
                <a:spcPts val="4155"/>
              </a:lnSpc>
              <a:spcBef>
                <a:spcPct val="0"/>
              </a:spcBef>
              <a:spcAft>
                <a:spcPts val="0"/>
              </a:spcAft>
              <a:buClrTx/>
              <a:buSzTx/>
              <a:buFontTx/>
              <a:buNone/>
              <a:tabLst/>
              <a:defRPr/>
            </a:pPr>
            <a:r>
              <a:rPr kumimoji="0" lang="de-DE" sz="2968" b="0" i="0" u="none" strike="noStrike" kern="1200" cap="none" spc="0" normalizeH="0" baseline="0" noProof="0" dirty="0">
                <a:ln>
                  <a:noFill/>
                </a:ln>
                <a:solidFill>
                  <a:srgbClr val="FFFFFF"/>
                </a:solidFill>
                <a:effectLst/>
                <a:uLnTx/>
                <a:uFillTx/>
                <a:latin typeface="Montserrat"/>
                <a:ea typeface="Montserrat"/>
                <a:cs typeface="Montserrat"/>
                <a:sym typeface="Montserrat"/>
              </a:rPr>
              <a:t>große Ähnlichkeit zu familiärem Missbrauch</a:t>
            </a:r>
          </a:p>
        </p:txBody>
      </p:sp>
      <p:sp>
        <p:nvSpPr>
          <p:cNvPr id="21" name="TextBox 21"/>
          <p:cNvSpPr txBox="1"/>
          <p:nvPr/>
        </p:nvSpPr>
        <p:spPr>
          <a:xfrm>
            <a:off x="7836313" y="7325482"/>
            <a:ext cx="2965810" cy="1029499"/>
          </a:xfrm>
          <a:prstGeom prst="rect">
            <a:avLst/>
          </a:prstGeom>
        </p:spPr>
        <p:txBody>
          <a:bodyPr lIns="0" tIns="0" rIns="0" bIns="0" rtlCol="0" anchor="t">
            <a:spAutoFit/>
          </a:bodyPr>
          <a:lstStyle/>
          <a:p>
            <a:pPr marL="0" marR="0" lvl="0" indent="0" algn="ctr" defTabSz="914400" rtl="0" eaLnBrk="1" fontAlgn="auto" latinLnBrk="0" hangingPunct="1">
              <a:lnSpc>
                <a:spcPts val="4155"/>
              </a:lnSpc>
              <a:spcBef>
                <a:spcPct val="0"/>
              </a:spcBef>
              <a:spcAft>
                <a:spcPts val="0"/>
              </a:spcAft>
              <a:buClrTx/>
              <a:buSzTx/>
              <a:buFontTx/>
              <a:buNone/>
              <a:tabLst/>
              <a:defRPr/>
            </a:pPr>
            <a:r>
              <a:rPr kumimoji="0" lang="de-DE" sz="2968" b="0" i="0" u="none" strike="noStrike" kern="1200" cap="none" spc="0" normalizeH="0" baseline="0" noProof="0" dirty="0">
                <a:ln>
                  <a:noFill/>
                </a:ln>
                <a:solidFill>
                  <a:srgbClr val="FEFEFE"/>
                </a:solidFill>
                <a:effectLst/>
                <a:uLnTx/>
                <a:uFillTx/>
                <a:latin typeface="Montserrat"/>
                <a:ea typeface="Montserrat"/>
                <a:cs typeface="Montserrat"/>
                <a:sym typeface="Montserrat"/>
              </a:rPr>
              <a:t>theologisches Missverstehen</a:t>
            </a:r>
          </a:p>
        </p:txBody>
      </p:sp>
      <p:sp>
        <p:nvSpPr>
          <p:cNvPr id="22" name="TextBox 22"/>
          <p:cNvSpPr txBox="1"/>
          <p:nvPr/>
        </p:nvSpPr>
        <p:spPr>
          <a:xfrm>
            <a:off x="3138173" y="843315"/>
            <a:ext cx="12362090" cy="691936"/>
          </a:xfrm>
          <a:prstGeom prst="rect">
            <a:avLst/>
          </a:prstGeom>
        </p:spPr>
        <p:txBody>
          <a:bodyPr lIns="0" tIns="0" rIns="0" bIns="0" rtlCol="0" anchor="t">
            <a:spAutoFit/>
          </a:bodyPr>
          <a:lstStyle/>
          <a:p>
            <a:pPr marL="0" marR="0" lvl="0" indent="0" algn="ctr" defTabSz="914400" rtl="0" eaLnBrk="1" fontAlgn="auto" latinLnBrk="0" hangingPunct="1">
              <a:lnSpc>
                <a:spcPts val="5336"/>
              </a:lnSpc>
              <a:spcBef>
                <a:spcPts val="0"/>
              </a:spcBef>
              <a:spcAft>
                <a:spcPts val="0"/>
              </a:spcAft>
              <a:buClrTx/>
              <a:buSzTx/>
              <a:buFontTx/>
              <a:buNone/>
              <a:tabLst/>
              <a:defRPr/>
            </a:pPr>
            <a:r>
              <a:rPr kumimoji="0" lang="de-DE" sz="4987" b="0" i="0" u="none" strike="noStrike" kern="1200" cap="none" spc="134" normalizeH="0" baseline="0" noProof="0" dirty="0">
                <a:ln>
                  <a:noFill/>
                </a:ln>
                <a:solidFill>
                  <a:srgbClr val="053055"/>
                </a:solidFill>
                <a:effectLst/>
                <a:uLnTx/>
                <a:uFillTx/>
                <a:latin typeface="Montserrat"/>
                <a:ea typeface="Montserrat"/>
                <a:cs typeface="Montserrat"/>
                <a:sym typeface="Montserrat"/>
              </a:rPr>
              <a:t>MHG-STUDIE (2019)</a:t>
            </a:r>
          </a:p>
        </p:txBody>
      </p:sp>
      <p:sp>
        <p:nvSpPr>
          <p:cNvPr id="23" name="TextBox 23"/>
          <p:cNvSpPr txBox="1"/>
          <p:nvPr/>
        </p:nvSpPr>
        <p:spPr>
          <a:xfrm>
            <a:off x="12570178" y="6801607"/>
            <a:ext cx="3088034" cy="2077249"/>
          </a:xfrm>
          <a:prstGeom prst="rect">
            <a:avLst/>
          </a:prstGeom>
        </p:spPr>
        <p:txBody>
          <a:bodyPr lIns="0" tIns="0" rIns="0" bIns="0" rtlCol="0" anchor="t">
            <a:spAutoFit/>
          </a:bodyPr>
          <a:lstStyle/>
          <a:p>
            <a:pPr marL="0" marR="0" lvl="0" indent="0" algn="ctr" defTabSz="914400" rtl="0" eaLnBrk="1" fontAlgn="auto" latinLnBrk="0" hangingPunct="1">
              <a:lnSpc>
                <a:spcPts val="4155"/>
              </a:lnSpc>
              <a:spcBef>
                <a:spcPct val="0"/>
              </a:spcBef>
              <a:spcAft>
                <a:spcPts val="0"/>
              </a:spcAft>
              <a:buClrTx/>
              <a:buSzTx/>
              <a:buFontTx/>
              <a:buNone/>
              <a:tabLst/>
              <a:defRPr/>
            </a:pPr>
            <a:r>
              <a:rPr kumimoji="0" lang="de-DE" sz="2968" b="0" i="0" u="none" strike="noStrike" kern="1200" cap="none" spc="0" normalizeH="0" baseline="0" noProof="0" dirty="0">
                <a:ln>
                  <a:noFill/>
                </a:ln>
                <a:solidFill>
                  <a:srgbClr val="FEFEFE"/>
                </a:solidFill>
                <a:effectLst/>
                <a:uLnTx/>
                <a:uFillTx/>
                <a:latin typeface="Montserrat"/>
                <a:ea typeface="Montserrat"/>
                <a:cs typeface="Montserrat"/>
                <a:sym typeface="Montserrat"/>
              </a:rPr>
              <a:t>besondere Risiko- und Strukturmerk-male</a:t>
            </a:r>
          </a:p>
        </p:txBody>
      </p:sp>
      <p:sp>
        <p:nvSpPr>
          <p:cNvPr id="24" name="TextBox 24"/>
          <p:cNvSpPr txBox="1"/>
          <p:nvPr/>
        </p:nvSpPr>
        <p:spPr>
          <a:xfrm>
            <a:off x="2448783" y="2237452"/>
            <a:ext cx="1922752" cy="1553374"/>
          </a:xfrm>
          <a:prstGeom prst="rect">
            <a:avLst/>
          </a:prstGeom>
        </p:spPr>
        <p:txBody>
          <a:bodyPr lIns="0" tIns="0" rIns="0" bIns="0" rtlCol="0" anchor="t">
            <a:spAutoFit/>
          </a:bodyPr>
          <a:lstStyle/>
          <a:p>
            <a:pPr marL="0" marR="0" lvl="0" indent="0" algn="l" defTabSz="914400" rtl="0" eaLnBrk="1" fontAlgn="auto" latinLnBrk="0" hangingPunct="1">
              <a:lnSpc>
                <a:spcPts val="4155"/>
              </a:lnSpc>
              <a:spcBef>
                <a:spcPts val="0"/>
              </a:spcBef>
              <a:spcAft>
                <a:spcPts val="0"/>
              </a:spcAft>
              <a:buClrTx/>
              <a:buSzTx/>
              <a:buFontTx/>
              <a:buNone/>
              <a:tabLst/>
              <a:defRPr/>
            </a:pPr>
            <a:r>
              <a:rPr kumimoji="0" lang="de-DE" sz="2968"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rPr>
              <a:t>WARUM?</a:t>
            </a:r>
          </a:p>
          <a:p>
            <a:pPr marL="0" marR="0" lvl="0" indent="0" algn="l" defTabSz="914400" rtl="0" eaLnBrk="1" fontAlgn="auto" latinLnBrk="0" hangingPunct="1">
              <a:lnSpc>
                <a:spcPts val="4155"/>
              </a:lnSpc>
              <a:spcBef>
                <a:spcPts val="0"/>
              </a:spcBef>
              <a:spcAft>
                <a:spcPts val="0"/>
              </a:spcAft>
              <a:buClrTx/>
              <a:buSzTx/>
              <a:buFontTx/>
              <a:buNone/>
              <a:tabLst/>
              <a:defRPr/>
            </a:pPr>
            <a:r>
              <a:rPr kumimoji="0" lang="de-DE" sz="2968"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rPr>
              <a:t>WAS? </a:t>
            </a:r>
          </a:p>
          <a:p>
            <a:pPr marL="0" marR="0" lvl="0" indent="0" algn="l" defTabSz="914400" rtl="0" eaLnBrk="1" fontAlgn="auto" latinLnBrk="0" hangingPunct="1">
              <a:lnSpc>
                <a:spcPts val="4155"/>
              </a:lnSpc>
              <a:spcBef>
                <a:spcPct val="0"/>
              </a:spcBef>
              <a:spcAft>
                <a:spcPts val="0"/>
              </a:spcAft>
              <a:buClrTx/>
              <a:buSzTx/>
              <a:buFontTx/>
              <a:buNone/>
              <a:tabLst/>
              <a:defRPr/>
            </a:pPr>
            <a:r>
              <a:rPr kumimoji="0" lang="de-DE" sz="2968"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rPr>
              <a:t>WER?</a:t>
            </a:r>
          </a:p>
        </p:txBody>
      </p:sp>
      <p:sp>
        <p:nvSpPr>
          <p:cNvPr id="25" name="TextBox 25"/>
          <p:cNvSpPr txBox="1"/>
          <p:nvPr/>
        </p:nvSpPr>
        <p:spPr>
          <a:xfrm>
            <a:off x="4891065" y="2237452"/>
            <a:ext cx="11751794" cy="2077249"/>
          </a:xfrm>
          <a:prstGeom prst="rect">
            <a:avLst/>
          </a:prstGeom>
        </p:spPr>
        <p:txBody>
          <a:bodyPr lIns="0" tIns="0" rIns="0" bIns="0" rtlCol="0" anchor="t">
            <a:spAutoFit/>
          </a:bodyPr>
          <a:lstStyle/>
          <a:p>
            <a:pPr marL="0" marR="0" lvl="0" indent="0" algn="l" defTabSz="914400" rtl="0" eaLnBrk="1" fontAlgn="auto" latinLnBrk="0" hangingPunct="1">
              <a:lnSpc>
                <a:spcPts val="4155"/>
              </a:lnSpc>
              <a:spcBef>
                <a:spcPts val="0"/>
              </a:spcBef>
              <a:spcAft>
                <a:spcPts val="0"/>
              </a:spcAft>
              <a:buClrTx/>
              <a:buSzTx/>
              <a:buFontTx/>
              <a:buNone/>
              <a:tabLst/>
              <a:defRPr/>
            </a:pPr>
            <a:r>
              <a:rPr kumimoji="0" lang="de-DE" sz="2968" b="0" i="0" u="none" strike="noStrike" kern="1200" cap="none" spc="0" normalizeH="0" baseline="0" noProof="0" dirty="0">
                <a:ln>
                  <a:noFill/>
                </a:ln>
                <a:solidFill>
                  <a:srgbClr val="053055"/>
                </a:solidFill>
                <a:effectLst/>
                <a:uLnTx/>
                <a:uFillTx/>
                <a:latin typeface="Montserrat"/>
                <a:ea typeface="Montserrat"/>
                <a:cs typeface="Montserrat"/>
                <a:sym typeface="Montserrat"/>
              </a:rPr>
              <a:t>beauftragt von der deutschen Bischofskonferenz</a:t>
            </a:r>
          </a:p>
          <a:p>
            <a:pPr marL="0" marR="0" lvl="0" indent="0" algn="l" defTabSz="914400" rtl="0" eaLnBrk="1" fontAlgn="auto" latinLnBrk="0" hangingPunct="1">
              <a:lnSpc>
                <a:spcPts val="4155"/>
              </a:lnSpc>
              <a:spcBef>
                <a:spcPts val="0"/>
              </a:spcBef>
              <a:spcAft>
                <a:spcPts val="0"/>
              </a:spcAft>
              <a:buClrTx/>
              <a:buSzTx/>
              <a:buFontTx/>
              <a:buNone/>
              <a:tabLst/>
              <a:defRPr/>
            </a:pPr>
            <a:r>
              <a:rPr kumimoji="0" lang="de-DE" sz="2968" b="0" i="0" u="none" strike="noStrike" kern="1200" cap="none" spc="0" normalizeH="0" baseline="0" noProof="0" dirty="0">
                <a:ln>
                  <a:noFill/>
                </a:ln>
                <a:solidFill>
                  <a:srgbClr val="053055"/>
                </a:solidFill>
                <a:effectLst/>
                <a:uLnTx/>
                <a:uFillTx/>
                <a:latin typeface="Montserrat"/>
                <a:ea typeface="Montserrat"/>
                <a:cs typeface="Montserrat"/>
                <a:sym typeface="Montserrat"/>
              </a:rPr>
              <a:t>Personalakten von 1946 - 2015</a:t>
            </a:r>
          </a:p>
          <a:p>
            <a:pPr marL="0" marR="0" lvl="0" indent="0" algn="l" defTabSz="914400" rtl="0" eaLnBrk="1" fontAlgn="auto" latinLnBrk="0" hangingPunct="1">
              <a:lnSpc>
                <a:spcPts val="4155"/>
              </a:lnSpc>
              <a:spcBef>
                <a:spcPct val="0"/>
              </a:spcBef>
              <a:spcAft>
                <a:spcPts val="0"/>
              </a:spcAft>
              <a:buClrTx/>
              <a:buSzTx/>
              <a:buFontTx/>
              <a:buNone/>
              <a:tabLst/>
              <a:defRPr/>
            </a:pPr>
            <a:r>
              <a:rPr kumimoji="0" lang="de-DE" sz="2968" b="0" i="0" u="none" strike="noStrike" kern="1200" cap="none" spc="0" normalizeH="0" baseline="0" noProof="0" dirty="0">
                <a:ln>
                  <a:noFill/>
                </a:ln>
                <a:solidFill>
                  <a:srgbClr val="053055"/>
                </a:solidFill>
                <a:effectLst/>
                <a:uLnTx/>
                <a:uFillTx/>
                <a:latin typeface="Montserrat"/>
                <a:ea typeface="Montserrat"/>
                <a:cs typeface="Montserrat"/>
                <a:sym typeface="Montserrat"/>
              </a:rPr>
              <a:t>27 Diözesen (im Bistum Trier wurden ausnahmslos alle Akten von Priestern durchgesehen)</a:t>
            </a:r>
          </a:p>
        </p:txBody>
      </p:sp>
      <p:sp>
        <p:nvSpPr>
          <p:cNvPr id="26" name="TextBox 26"/>
          <p:cNvSpPr txBox="1"/>
          <p:nvPr/>
        </p:nvSpPr>
        <p:spPr>
          <a:xfrm>
            <a:off x="2962955" y="5365717"/>
            <a:ext cx="12362090" cy="497586"/>
          </a:xfrm>
          <a:prstGeom prst="rect">
            <a:avLst/>
          </a:prstGeom>
        </p:spPr>
        <p:txBody>
          <a:bodyPr lIns="0" tIns="0" rIns="0" bIns="0" rtlCol="0" anchor="t">
            <a:spAutoFit/>
          </a:bodyPr>
          <a:lstStyle/>
          <a:p>
            <a:pPr marL="0" marR="0" lvl="0" indent="0" algn="ctr" defTabSz="914400" rtl="0" eaLnBrk="1" fontAlgn="auto" latinLnBrk="0" hangingPunct="1">
              <a:lnSpc>
                <a:spcPts val="3852"/>
              </a:lnSpc>
              <a:spcBef>
                <a:spcPts val="0"/>
              </a:spcBef>
              <a:spcAft>
                <a:spcPts val="0"/>
              </a:spcAft>
              <a:buClrTx/>
              <a:buSzTx/>
              <a:buFontTx/>
              <a:buNone/>
              <a:tabLst/>
              <a:defRPr/>
            </a:pPr>
            <a:r>
              <a:rPr kumimoji="0" lang="de-DE" sz="3600" b="0" i="0" u="none" strike="noStrike" kern="1200" cap="none" spc="97" normalizeH="0" baseline="0" noProof="0" dirty="0">
                <a:ln>
                  <a:noFill/>
                </a:ln>
                <a:solidFill>
                  <a:srgbClr val="053055"/>
                </a:solidFill>
                <a:effectLst/>
                <a:uLnTx/>
                <a:uFillTx/>
                <a:latin typeface="Montserrat"/>
                <a:ea typeface="Montserrat"/>
                <a:cs typeface="Montserrat"/>
                <a:sym typeface="Montserrat"/>
              </a:rPr>
              <a:t>ALLGEMEINE ERGEBNISSE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538031" y="3562689"/>
            <a:ext cx="3161622" cy="316162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9F1A"/>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4"/>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3234"/>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5" name="Group 5"/>
          <p:cNvGrpSpPr/>
          <p:nvPr/>
        </p:nvGrpSpPr>
        <p:grpSpPr>
          <a:xfrm>
            <a:off x="2200942" y="3505539"/>
            <a:ext cx="3161622" cy="316162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9F1A"/>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7"/>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3234"/>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2" name="Group 12"/>
          <p:cNvGrpSpPr/>
          <p:nvPr/>
        </p:nvGrpSpPr>
        <p:grpSpPr>
          <a:xfrm>
            <a:off x="12871353" y="3448389"/>
            <a:ext cx="3218772" cy="321877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9F1A"/>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Box 14"/>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3234"/>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5" name="Group 15"/>
          <p:cNvGrpSpPr/>
          <p:nvPr/>
        </p:nvGrpSpPr>
        <p:grpSpPr>
          <a:xfrm>
            <a:off x="16173532" y="9517289"/>
            <a:ext cx="1956616" cy="567847"/>
            <a:chOff x="0" y="0"/>
            <a:chExt cx="2608822" cy="757130"/>
          </a:xfrm>
        </p:grpSpPr>
        <p:pic>
          <p:nvPicPr>
            <p:cNvPr id="16" name="Picture 16"/>
            <p:cNvPicPr>
              <a:picLocks noChangeAspect="1"/>
            </p:cNvPicPr>
            <p:nvPr/>
          </p:nvPicPr>
          <p:blipFill>
            <a:blip r:embed="rId2"/>
            <a:srcRect r="2273" b="16626"/>
            <a:stretch>
              <a:fillRect/>
            </a:stretch>
          </p:blipFill>
          <p:spPr>
            <a:xfrm>
              <a:off x="0" y="0"/>
              <a:ext cx="2608822" cy="757130"/>
            </a:xfrm>
            <a:prstGeom prst="rect">
              <a:avLst/>
            </a:prstGeom>
          </p:spPr>
        </p:pic>
      </p:grpSp>
      <p:sp>
        <p:nvSpPr>
          <p:cNvPr id="17" name="Freeform 17"/>
          <p:cNvSpPr/>
          <p:nvPr/>
        </p:nvSpPr>
        <p:spPr>
          <a:xfrm>
            <a:off x="2920498" y="3908186"/>
            <a:ext cx="1722510" cy="2033005"/>
          </a:xfrm>
          <a:custGeom>
            <a:avLst/>
            <a:gdLst/>
            <a:ahLst/>
            <a:cxnLst/>
            <a:rect l="l" t="t" r="r" b="b"/>
            <a:pathLst>
              <a:path w="1722510" h="2033005">
                <a:moveTo>
                  <a:pt x="0" y="0"/>
                </a:moveTo>
                <a:lnTo>
                  <a:pt x="1722509" y="0"/>
                </a:lnTo>
                <a:lnTo>
                  <a:pt x="1722509" y="2033005"/>
                </a:lnTo>
                <a:lnTo>
                  <a:pt x="0" y="203300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Freeform 18"/>
          <p:cNvSpPr/>
          <p:nvPr/>
        </p:nvSpPr>
        <p:spPr>
          <a:xfrm>
            <a:off x="8362263" y="4294718"/>
            <a:ext cx="1563474" cy="1583265"/>
          </a:xfrm>
          <a:custGeom>
            <a:avLst/>
            <a:gdLst/>
            <a:ahLst/>
            <a:cxnLst/>
            <a:rect l="l" t="t" r="r" b="b"/>
            <a:pathLst>
              <a:path w="1563474" h="1583265">
                <a:moveTo>
                  <a:pt x="0" y="0"/>
                </a:moveTo>
                <a:lnTo>
                  <a:pt x="1563474" y="0"/>
                </a:lnTo>
                <a:lnTo>
                  <a:pt x="1563474" y="1583264"/>
                </a:lnTo>
                <a:lnTo>
                  <a:pt x="0" y="158326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Freeform 19"/>
          <p:cNvSpPr/>
          <p:nvPr/>
        </p:nvSpPr>
        <p:spPr>
          <a:xfrm>
            <a:off x="13829391" y="4093112"/>
            <a:ext cx="1410162" cy="1929326"/>
          </a:xfrm>
          <a:custGeom>
            <a:avLst/>
            <a:gdLst/>
            <a:ahLst/>
            <a:cxnLst/>
            <a:rect l="l" t="t" r="r" b="b"/>
            <a:pathLst>
              <a:path w="1410162" h="1929326">
                <a:moveTo>
                  <a:pt x="0" y="0"/>
                </a:moveTo>
                <a:lnTo>
                  <a:pt x="1410162" y="0"/>
                </a:lnTo>
                <a:lnTo>
                  <a:pt x="1410162" y="1929326"/>
                </a:lnTo>
                <a:lnTo>
                  <a:pt x="0" y="1929326"/>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TextBox 20"/>
          <p:cNvSpPr txBox="1"/>
          <p:nvPr/>
        </p:nvSpPr>
        <p:spPr>
          <a:xfrm>
            <a:off x="2085231" y="7171842"/>
            <a:ext cx="3466962" cy="505624"/>
          </a:xfrm>
          <a:prstGeom prst="rect">
            <a:avLst/>
          </a:prstGeom>
        </p:spPr>
        <p:txBody>
          <a:bodyPr lIns="0" tIns="0" rIns="0" bIns="0" rtlCol="0" anchor="t">
            <a:spAutoFit/>
          </a:bodyPr>
          <a:lstStyle/>
          <a:p>
            <a:pPr marL="0" marR="0" lvl="0" indent="0" algn="ctr" defTabSz="914400" rtl="0" eaLnBrk="1" fontAlgn="auto" latinLnBrk="0" hangingPunct="1">
              <a:lnSpc>
                <a:spcPts val="4155"/>
              </a:lnSpc>
              <a:spcBef>
                <a:spcPct val="0"/>
              </a:spcBef>
              <a:spcAft>
                <a:spcPts val="0"/>
              </a:spcAft>
              <a:buClrTx/>
              <a:buSzTx/>
              <a:buFontTx/>
              <a:buNone/>
              <a:tabLst/>
              <a:defRPr/>
            </a:pPr>
            <a:r>
              <a:rPr kumimoji="0" lang="de-DE" sz="2968"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rPr>
              <a:t>KLERIKALISMUS</a:t>
            </a:r>
          </a:p>
        </p:txBody>
      </p:sp>
      <p:sp>
        <p:nvSpPr>
          <p:cNvPr id="21" name="TextBox 21"/>
          <p:cNvSpPr txBox="1"/>
          <p:nvPr/>
        </p:nvSpPr>
        <p:spPr>
          <a:xfrm>
            <a:off x="4895516" y="675292"/>
            <a:ext cx="8496969" cy="1368211"/>
          </a:xfrm>
          <a:prstGeom prst="rect">
            <a:avLst/>
          </a:prstGeom>
        </p:spPr>
        <p:txBody>
          <a:bodyPr lIns="0" tIns="0" rIns="0" bIns="0" rtlCol="0" anchor="t">
            <a:spAutoFit/>
          </a:bodyPr>
          <a:lstStyle/>
          <a:p>
            <a:pPr marL="0" marR="0" lvl="0" indent="0" algn="ctr" defTabSz="914400" rtl="0" eaLnBrk="1" fontAlgn="auto" latinLnBrk="0" hangingPunct="1">
              <a:lnSpc>
                <a:spcPts val="5336"/>
              </a:lnSpc>
              <a:spcBef>
                <a:spcPts val="0"/>
              </a:spcBef>
              <a:spcAft>
                <a:spcPts val="0"/>
              </a:spcAft>
              <a:buClrTx/>
              <a:buSzTx/>
              <a:buFontTx/>
              <a:buNone/>
              <a:tabLst/>
              <a:defRPr/>
            </a:pPr>
            <a:r>
              <a:rPr kumimoji="0" lang="de-DE" sz="4987" b="0" i="0" u="none" strike="noStrike" kern="1200" cap="none" spc="134" normalizeH="0" baseline="0" noProof="0" dirty="0">
                <a:ln>
                  <a:noFill/>
                </a:ln>
                <a:solidFill>
                  <a:srgbClr val="053055"/>
                </a:solidFill>
                <a:effectLst/>
                <a:uLnTx/>
                <a:uFillTx/>
                <a:latin typeface="Montserrat"/>
                <a:ea typeface="Montserrat"/>
                <a:cs typeface="Montserrat"/>
                <a:sym typeface="Montserrat"/>
              </a:rPr>
              <a:t>DREI RISIKEN DER KATHOLISCHEN KIRCHE</a:t>
            </a:r>
          </a:p>
        </p:txBody>
      </p:sp>
      <p:sp>
        <p:nvSpPr>
          <p:cNvPr id="22" name="TextBox 22"/>
          <p:cNvSpPr txBox="1"/>
          <p:nvPr/>
        </p:nvSpPr>
        <p:spPr>
          <a:xfrm>
            <a:off x="7538031" y="6909905"/>
            <a:ext cx="3111306" cy="1029499"/>
          </a:xfrm>
          <a:prstGeom prst="rect">
            <a:avLst/>
          </a:prstGeom>
        </p:spPr>
        <p:txBody>
          <a:bodyPr lIns="0" tIns="0" rIns="0" bIns="0" rtlCol="0" anchor="t">
            <a:spAutoFit/>
          </a:bodyPr>
          <a:lstStyle/>
          <a:p>
            <a:pPr marL="0" marR="0" lvl="0" indent="0" algn="ctr" defTabSz="914400" rtl="0" eaLnBrk="1" fontAlgn="auto" latinLnBrk="0" hangingPunct="1">
              <a:lnSpc>
                <a:spcPts val="4155"/>
              </a:lnSpc>
              <a:spcBef>
                <a:spcPct val="0"/>
              </a:spcBef>
              <a:spcAft>
                <a:spcPts val="0"/>
              </a:spcAft>
              <a:buClrTx/>
              <a:buSzTx/>
              <a:buFontTx/>
              <a:buNone/>
              <a:tabLst/>
              <a:defRPr/>
            </a:pPr>
            <a:r>
              <a:rPr kumimoji="0" lang="de-DE" sz="2968"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rPr>
              <a:t>RIGIDE SEXUALMORAL</a:t>
            </a:r>
          </a:p>
        </p:txBody>
      </p:sp>
      <p:sp>
        <p:nvSpPr>
          <p:cNvPr id="23" name="TextBox 23"/>
          <p:cNvSpPr txBox="1"/>
          <p:nvPr/>
        </p:nvSpPr>
        <p:spPr>
          <a:xfrm>
            <a:off x="12978819" y="6909905"/>
            <a:ext cx="3111306" cy="1029499"/>
          </a:xfrm>
          <a:prstGeom prst="rect">
            <a:avLst/>
          </a:prstGeom>
        </p:spPr>
        <p:txBody>
          <a:bodyPr lIns="0" tIns="0" rIns="0" bIns="0" rtlCol="0" anchor="t">
            <a:spAutoFit/>
          </a:bodyPr>
          <a:lstStyle/>
          <a:p>
            <a:pPr marL="0" marR="0" lvl="0" indent="0" algn="ctr" defTabSz="914400" rtl="0" eaLnBrk="1" fontAlgn="auto" latinLnBrk="0" hangingPunct="1">
              <a:lnSpc>
                <a:spcPts val="4155"/>
              </a:lnSpc>
              <a:spcBef>
                <a:spcPct val="0"/>
              </a:spcBef>
              <a:spcAft>
                <a:spcPts val="0"/>
              </a:spcAft>
              <a:buClrTx/>
              <a:buSzTx/>
              <a:buFontTx/>
              <a:buNone/>
              <a:tabLst/>
              <a:defRPr/>
            </a:pPr>
            <a:r>
              <a:rPr kumimoji="0" lang="de-DE" sz="2968"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rPr>
              <a:t>GEFAHREN DER LEITUNG</a:t>
            </a:r>
          </a:p>
        </p:txBody>
      </p:sp>
      <p:grpSp>
        <p:nvGrpSpPr>
          <p:cNvPr id="28" name="Group 13">
            <a:extLst>
              <a:ext uri="{FF2B5EF4-FFF2-40B4-BE49-F238E27FC236}">
                <a16:creationId xmlns:a16="http://schemas.microsoft.com/office/drawing/2014/main" id="{92D32069-0C38-033D-7834-1E568A2DD01C}"/>
              </a:ext>
            </a:extLst>
          </p:cNvPr>
          <p:cNvGrpSpPr/>
          <p:nvPr/>
        </p:nvGrpSpPr>
        <p:grpSpPr>
          <a:xfrm>
            <a:off x="0" y="1999703"/>
            <a:ext cx="420637" cy="6287595"/>
            <a:chOff x="0" y="0"/>
            <a:chExt cx="65168" cy="974113"/>
          </a:xfrm>
        </p:grpSpPr>
        <p:sp>
          <p:nvSpPr>
            <p:cNvPr id="29" name="Freeform 14">
              <a:extLst>
                <a:ext uri="{FF2B5EF4-FFF2-40B4-BE49-F238E27FC236}">
                  <a16:creationId xmlns:a16="http://schemas.microsoft.com/office/drawing/2014/main" id="{FDB6F716-DDF0-9858-3303-0AA663A58489}"/>
                </a:ext>
              </a:extLst>
            </p:cNvPr>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AABFD1"/>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30" name="Group 11">
            <a:extLst>
              <a:ext uri="{FF2B5EF4-FFF2-40B4-BE49-F238E27FC236}">
                <a16:creationId xmlns:a16="http://schemas.microsoft.com/office/drawing/2014/main" id="{320DB496-EC14-BD41-248C-EFD22F144E50}"/>
              </a:ext>
            </a:extLst>
          </p:cNvPr>
          <p:cNvGrpSpPr/>
          <p:nvPr/>
        </p:nvGrpSpPr>
        <p:grpSpPr>
          <a:xfrm>
            <a:off x="17867363" y="1942553"/>
            <a:ext cx="420637" cy="6287595"/>
            <a:chOff x="0" y="0"/>
            <a:chExt cx="154215" cy="974113"/>
          </a:xfrm>
        </p:grpSpPr>
        <p:sp>
          <p:nvSpPr>
            <p:cNvPr id="31" name="Freeform 12">
              <a:extLst>
                <a:ext uri="{FF2B5EF4-FFF2-40B4-BE49-F238E27FC236}">
                  <a16:creationId xmlns:a16="http://schemas.microsoft.com/office/drawing/2014/main" id="{FB205834-0114-90E0-EB9C-3DC111BABCC4}"/>
                </a:ext>
              </a:extLst>
            </p:cNvPr>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C9F1A"/>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6108000" cy="10303510"/>
            <a:chOff x="0" y="0"/>
            <a:chExt cx="946289" cy="1596283"/>
          </a:xfrm>
        </p:grpSpPr>
        <p:sp>
          <p:nvSpPr>
            <p:cNvPr id="3" name="Freeform 3"/>
            <p:cNvSpPr/>
            <p:nvPr/>
          </p:nvSpPr>
          <p:spPr>
            <a:xfrm>
              <a:off x="0" y="0"/>
              <a:ext cx="946289" cy="1596283"/>
            </a:xfrm>
            <a:custGeom>
              <a:avLst/>
              <a:gdLst/>
              <a:ahLst/>
              <a:cxnLst/>
              <a:rect l="l" t="t" r="r" b="b"/>
              <a:pathLst>
                <a:path w="946289" h="1596283">
                  <a:moveTo>
                    <a:pt x="0" y="0"/>
                  </a:moveTo>
                  <a:lnTo>
                    <a:pt x="946289" y="0"/>
                  </a:lnTo>
                  <a:lnTo>
                    <a:pt x="946289" y="1596283"/>
                  </a:lnTo>
                  <a:lnTo>
                    <a:pt x="0" y="1596283"/>
                  </a:lnTo>
                  <a:close/>
                </a:path>
              </a:pathLst>
            </a:custGeom>
            <a:solidFill>
              <a:srgbClr val="FFFFFF"/>
            </a:solidFill>
            <a:ln w="12700">
              <a:noFill/>
            </a:ln>
          </p:spPr>
          <p:txBody>
            <a:bodyPr/>
            <a:lstStyle/>
            <a:p>
              <a:endParaRPr lang="de-DE"/>
            </a:p>
          </p:txBody>
        </p:sp>
      </p:grpSp>
      <p:sp>
        <p:nvSpPr>
          <p:cNvPr id="4" name="TextBox 4"/>
          <p:cNvSpPr txBox="1"/>
          <p:nvPr/>
        </p:nvSpPr>
        <p:spPr>
          <a:xfrm>
            <a:off x="6415604" y="3595346"/>
            <a:ext cx="5827114" cy="455295"/>
          </a:xfrm>
          <a:prstGeom prst="rect">
            <a:avLst/>
          </a:prstGeom>
        </p:spPr>
        <p:txBody>
          <a:bodyPr lIns="0" tIns="0" rIns="0" bIns="0" rtlCol="0" anchor="t">
            <a:spAutoFit/>
          </a:bodyPr>
          <a:lstStyle/>
          <a:p>
            <a:pPr algn="l">
              <a:lnSpc>
                <a:spcPts val="3779"/>
              </a:lnSpc>
            </a:pPr>
            <a:r>
              <a:rPr lang="en-US" sz="2699" b="1">
                <a:solidFill>
                  <a:srgbClr val="053055"/>
                </a:solidFill>
                <a:latin typeface="Montserrat Bold"/>
                <a:ea typeface="Montserrat Bold"/>
                <a:cs typeface="Montserrat Bold"/>
                <a:sym typeface="Montserrat Bold"/>
              </a:rPr>
              <a:t>Warum sind wir heute hier?</a:t>
            </a:r>
          </a:p>
        </p:txBody>
      </p:sp>
      <p:sp>
        <p:nvSpPr>
          <p:cNvPr id="5" name="TextBox 5"/>
          <p:cNvSpPr txBox="1"/>
          <p:nvPr/>
        </p:nvSpPr>
        <p:spPr>
          <a:xfrm>
            <a:off x="4889969" y="3322247"/>
            <a:ext cx="1135110" cy="929037"/>
          </a:xfrm>
          <a:prstGeom prst="rect">
            <a:avLst/>
          </a:prstGeom>
        </p:spPr>
        <p:txBody>
          <a:bodyPr lIns="0" tIns="0" rIns="0" bIns="0" rtlCol="0" anchor="t">
            <a:spAutoFit/>
          </a:bodyPr>
          <a:lstStyle/>
          <a:p>
            <a:pPr algn="ctr">
              <a:lnSpc>
                <a:spcPts val="7593"/>
              </a:lnSpc>
            </a:pPr>
            <a:r>
              <a:rPr lang="en-US" sz="5423">
                <a:solidFill>
                  <a:srgbClr val="345C72"/>
                </a:solidFill>
                <a:latin typeface="Inter"/>
                <a:ea typeface="Inter"/>
                <a:cs typeface="Inter"/>
                <a:sym typeface="Inter"/>
              </a:rPr>
              <a:t>01</a:t>
            </a:r>
          </a:p>
        </p:txBody>
      </p:sp>
      <p:sp>
        <p:nvSpPr>
          <p:cNvPr id="6" name="TextBox 6"/>
          <p:cNvSpPr txBox="1"/>
          <p:nvPr/>
        </p:nvSpPr>
        <p:spPr>
          <a:xfrm>
            <a:off x="14087987" y="3595346"/>
            <a:ext cx="5827114" cy="455295"/>
          </a:xfrm>
          <a:prstGeom prst="rect">
            <a:avLst/>
          </a:prstGeom>
        </p:spPr>
        <p:txBody>
          <a:bodyPr lIns="0" tIns="0" rIns="0" bIns="0" rtlCol="0" anchor="t">
            <a:spAutoFit/>
          </a:bodyPr>
          <a:lstStyle/>
          <a:p>
            <a:pPr algn="l">
              <a:lnSpc>
                <a:spcPts val="3779"/>
              </a:lnSpc>
            </a:pPr>
            <a:r>
              <a:rPr lang="en-US" sz="2699" b="1">
                <a:solidFill>
                  <a:srgbClr val="053055"/>
                </a:solidFill>
                <a:latin typeface="Montserrat Bold"/>
                <a:ea typeface="Montserrat Bold"/>
                <a:cs typeface="Montserrat Bold"/>
                <a:sym typeface="Montserrat Bold"/>
              </a:rPr>
              <a:t>Begriffserklärungen</a:t>
            </a:r>
          </a:p>
        </p:txBody>
      </p:sp>
      <p:sp>
        <p:nvSpPr>
          <p:cNvPr id="7" name="TextBox 7"/>
          <p:cNvSpPr txBox="1"/>
          <p:nvPr/>
        </p:nvSpPr>
        <p:spPr>
          <a:xfrm>
            <a:off x="4889969" y="4669147"/>
            <a:ext cx="1135110" cy="929037"/>
          </a:xfrm>
          <a:prstGeom prst="rect">
            <a:avLst/>
          </a:prstGeom>
        </p:spPr>
        <p:txBody>
          <a:bodyPr lIns="0" tIns="0" rIns="0" bIns="0" rtlCol="0" anchor="t">
            <a:spAutoFit/>
          </a:bodyPr>
          <a:lstStyle/>
          <a:p>
            <a:pPr algn="ctr">
              <a:lnSpc>
                <a:spcPts val="7593"/>
              </a:lnSpc>
            </a:pPr>
            <a:r>
              <a:rPr lang="en-US" sz="5423">
                <a:solidFill>
                  <a:srgbClr val="345C72"/>
                </a:solidFill>
                <a:latin typeface="Inter"/>
                <a:ea typeface="Inter"/>
                <a:cs typeface="Inter"/>
                <a:sym typeface="Inter"/>
              </a:rPr>
              <a:t>02</a:t>
            </a:r>
          </a:p>
        </p:txBody>
      </p:sp>
      <p:sp>
        <p:nvSpPr>
          <p:cNvPr id="8" name="TextBox 8"/>
          <p:cNvSpPr txBox="1"/>
          <p:nvPr/>
        </p:nvSpPr>
        <p:spPr>
          <a:xfrm>
            <a:off x="6415604" y="6138146"/>
            <a:ext cx="5827114" cy="455295"/>
          </a:xfrm>
          <a:prstGeom prst="rect">
            <a:avLst/>
          </a:prstGeom>
        </p:spPr>
        <p:txBody>
          <a:bodyPr lIns="0" tIns="0" rIns="0" bIns="0" rtlCol="0" anchor="t">
            <a:spAutoFit/>
          </a:bodyPr>
          <a:lstStyle/>
          <a:p>
            <a:pPr algn="l">
              <a:lnSpc>
                <a:spcPts val="3779"/>
              </a:lnSpc>
            </a:pPr>
            <a:r>
              <a:rPr lang="en-US" sz="2650" b="1" dirty="0">
                <a:solidFill>
                  <a:srgbClr val="053055"/>
                </a:solidFill>
                <a:latin typeface="Montserrat Bold"/>
                <a:ea typeface="Montserrat Bold"/>
                <a:cs typeface="Montserrat Bold"/>
                <a:sym typeface="Montserrat Bold"/>
              </a:rPr>
              <a:t>Zahlen, </a:t>
            </a:r>
            <a:r>
              <a:rPr lang="en-US" sz="2650" b="1">
                <a:solidFill>
                  <a:srgbClr val="053055"/>
                </a:solidFill>
                <a:latin typeface="Montserrat Bold"/>
                <a:ea typeface="Montserrat Bold"/>
                <a:cs typeface="Montserrat Bold"/>
                <a:sym typeface="Montserrat Bold"/>
              </a:rPr>
              <a:t>Daten, </a:t>
            </a:r>
            <a:r>
              <a:rPr lang="en-US" sz="2650" b="1" err="1">
                <a:solidFill>
                  <a:srgbClr val="053055"/>
                </a:solidFill>
                <a:latin typeface="Montserrat Bold"/>
                <a:ea typeface="Montserrat Bold"/>
                <a:cs typeface="Montserrat Bold"/>
                <a:sym typeface="Montserrat Bold"/>
              </a:rPr>
              <a:t>Fakten</a:t>
            </a:r>
            <a:endParaRPr lang="en-US" sz="2650" b="1" err="1">
              <a:solidFill>
                <a:srgbClr val="053055"/>
              </a:solidFill>
              <a:latin typeface="Montserrat Bold"/>
              <a:ea typeface="Montserrat Bold"/>
              <a:cs typeface="Montserrat Bold"/>
            </a:endParaRPr>
          </a:p>
        </p:txBody>
      </p:sp>
      <p:sp>
        <p:nvSpPr>
          <p:cNvPr id="9" name="TextBox 9"/>
          <p:cNvSpPr txBox="1"/>
          <p:nvPr/>
        </p:nvSpPr>
        <p:spPr>
          <a:xfrm>
            <a:off x="4889969" y="5819677"/>
            <a:ext cx="1135110" cy="929037"/>
          </a:xfrm>
          <a:prstGeom prst="rect">
            <a:avLst/>
          </a:prstGeom>
        </p:spPr>
        <p:txBody>
          <a:bodyPr lIns="0" tIns="0" rIns="0" bIns="0" rtlCol="0" anchor="t">
            <a:spAutoFit/>
          </a:bodyPr>
          <a:lstStyle/>
          <a:p>
            <a:pPr algn="ctr">
              <a:lnSpc>
                <a:spcPts val="7593"/>
              </a:lnSpc>
            </a:pPr>
            <a:r>
              <a:rPr lang="en-US" sz="5423">
                <a:solidFill>
                  <a:srgbClr val="345C72"/>
                </a:solidFill>
                <a:latin typeface="Inter"/>
                <a:ea typeface="Inter"/>
                <a:cs typeface="Inter"/>
                <a:sym typeface="Inter"/>
              </a:rPr>
              <a:t>03</a:t>
            </a:r>
          </a:p>
        </p:txBody>
      </p:sp>
      <p:sp>
        <p:nvSpPr>
          <p:cNvPr id="10" name="TextBox 10"/>
          <p:cNvSpPr txBox="1"/>
          <p:nvPr/>
        </p:nvSpPr>
        <p:spPr>
          <a:xfrm>
            <a:off x="6415604" y="7416989"/>
            <a:ext cx="5827114" cy="455295"/>
          </a:xfrm>
          <a:prstGeom prst="rect">
            <a:avLst/>
          </a:prstGeom>
        </p:spPr>
        <p:txBody>
          <a:bodyPr lIns="0" tIns="0" rIns="0" bIns="0" rtlCol="0" anchor="t">
            <a:spAutoFit/>
          </a:bodyPr>
          <a:lstStyle/>
          <a:p>
            <a:pPr algn="l">
              <a:lnSpc>
                <a:spcPts val="3779"/>
              </a:lnSpc>
            </a:pPr>
            <a:r>
              <a:rPr lang="en-US" sz="2699" b="1">
                <a:solidFill>
                  <a:srgbClr val="053055"/>
                </a:solidFill>
                <a:latin typeface="Montserrat Bold"/>
                <a:ea typeface="Montserrat Bold"/>
                <a:cs typeface="Montserrat Bold"/>
                <a:sym typeface="Montserrat Bold"/>
              </a:rPr>
              <a:t>Katholische Risiken?</a:t>
            </a:r>
          </a:p>
        </p:txBody>
      </p:sp>
      <p:sp>
        <p:nvSpPr>
          <p:cNvPr id="11" name="TextBox 11"/>
          <p:cNvSpPr txBox="1"/>
          <p:nvPr/>
        </p:nvSpPr>
        <p:spPr>
          <a:xfrm>
            <a:off x="4889969" y="7167815"/>
            <a:ext cx="1135110" cy="929037"/>
          </a:xfrm>
          <a:prstGeom prst="rect">
            <a:avLst/>
          </a:prstGeom>
        </p:spPr>
        <p:txBody>
          <a:bodyPr lIns="0" tIns="0" rIns="0" bIns="0" rtlCol="0" anchor="t">
            <a:spAutoFit/>
          </a:bodyPr>
          <a:lstStyle/>
          <a:p>
            <a:pPr algn="ctr">
              <a:lnSpc>
                <a:spcPts val="7593"/>
              </a:lnSpc>
            </a:pPr>
            <a:r>
              <a:rPr lang="en-US" sz="5423">
                <a:solidFill>
                  <a:srgbClr val="345C72"/>
                </a:solidFill>
                <a:latin typeface="Inter"/>
                <a:ea typeface="Inter"/>
                <a:cs typeface="Inter"/>
                <a:sym typeface="Inter"/>
              </a:rPr>
              <a:t>04</a:t>
            </a:r>
          </a:p>
        </p:txBody>
      </p:sp>
      <p:sp>
        <p:nvSpPr>
          <p:cNvPr id="12" name="TextBox 12"/>
          <p:cNvSpPr txBox="1"/>
          <p:nvPr/>
        </p:nvSpPr>
        <p:spPr>
          <a:xfrm>
            <a:off x="6698681" y="952500"/>
            <a:ext cx="9839228" cy="712470"/>
          </a:xfrm>
          <a:prstGeom prst="rect">
            <a:avLst/>
          </a:prstGeom>
        </p:spPr>
        <p:txBody>
          <a:bodyPr lIns="0" tIns="0" rIns="0" bIns="0" rtlCol="0" anchor="t">
            <a:spAutoFit/>
          </a:bodyPr>
          <a:lstStyle/>
          <a:p>
            <a:pPr algn="ctr">
              <a:lnSpc>
                <a:spcPts val="5879"/>
              </a:lnSpc>
            </a:pPr>
            <a:r>
              <a:rPr lang="en-US" sz="4199" spc="839">
                <a:solidFill>
                  <a:srgbClr val="053055"/>
                </a:solidFill>
                <a:latin typeface="Montserrat"/>
                <a:ea typeface="Montserrat"/>
                <a:cs typeface="Montserrat"/>
                <a:sym typeface="Montserrat"/>
              </a:rPr>
              <a:t>INHALTLICHER ÜBERBLICK</a:t>
            </a:r>
          </a:p>
        </p:txBody>
      </p:sp>
      <p:sp>
        <p:nvSpPr>
          <p:cNvPr id="13" name="TextBox 13"/>
          <p:cNvSpPr txBox="1"/>
          <p:nvPr/>
        </p:nvSpPr>
        <p:spPr>
          <a:xfrm>
            <a:off x="14163072" y="4824087"/>
            <a:ext cx="5827114" cy="455295"/>
          </a:xfrm>
          <a:prstGeom prst="rect">
            <a:avLst/>
          </a:prstGeom>
        </p:spPr>
        <p:txBody>
          <a:bodyPr lIns="0" tIns="0" rIns="0" bIns="0" rtlCol="0" anchor="t">
            <a:spAutoFit/>
          </a:bodyPr>
          <a:lstStyle/>
          <a:p>
            <a:pPr algn="l">
              <a:lnSpc>
                <a:spcPts val="3779"/>
              </a:lnSpc>
            </a:pPr>
            <a:r>
              <a:rPr lang="en-US" sz="2699" b="1">
                <a:solidFill>
                  <a:srgbClr val="053055"/>
                </a:solidFill>
                <a:latin typeface="Montserrat Bold"/>
                <a:ea typeface="Montserrat Bold"/>
                <a:cs typeface="Montserrat Bold"/>
                <a:sym typeface="Montserrat Bold"/>
              </a:rPr>
              <a:t>Täter*innen</a:t>
            </a:r>
          </a:p>
        </p:txBody>
      </p:sp>
      <p:sp>
        <p:nvSpPr>
          <p:cNvPr id="14" name="TextBox 14"/>
          <p:cNvSpPr txBox="1"/>
          <p:nvPr/>
        </p:nvSpPr>
        <p:spPr>
          <a:xfrm>
            <a:off x="12819056" y="3322247"/>
            <a:ext cx="1135110" cy="929037"/>
          </a:xfrm>
          <a:prstGeom prst="rect">
            <a:avLst/>
          </a:prstGeom>
        </p:spPr>
        <p:txBody>
          <a:bodyPr lIns="0" tIns="0" rIns="0" bIns="0" rtlCol="0" anchor="t">
            <a:spAutoFit/>
          </a:bodyPr>
          <a:lstStyle/>
          <a:p>
            <a:pPr algn="ctr">
              <a:lnSpc>
                <a:spcPts val="7593"/>
              </a:lnSpc>
            </a:pPr>
            <a:r>
              <a:rPr lang="en-US" sz="5423">
                <a:solidFill>
                  <a:srgbClr val="345C72"/>
                </a:solidFill>
                <a:latin typeface="Inter"/>
                <a:ea typeface="Inter"/>
                <a:cs typeface="Inter"/>
                <a:sym typeface="Inter"/>
              </a:rPr>
              <a:t>05</a:t>
            </a:r>
          </a:p>
        </p:txBody>
      </p:sp>
      <p:sp>
        <p:nvSpPr>
          <p:cNvPr id="15" name="TextBox 15"/>
          <p:cNvSpPr txBox="1"/>
          <p:nvPr/>
        </p:nvSpPr>
        <p:spPr>
          <a:xfrm>
            <a:off x="6415604" y="4967983"/>
            <a:ext cx="5827114" cy="455295"/>
          </a:xfrm>
          <a:prstGeom prst="rect">
            <a:avLst/>
          </a:prstGeom>
        </p:spPr>
        <p:txBody>
          <a:bodyPr lIns="0" tIns="0" rIns="0" bIns="0" rtlCol="0" anchor="t">
            <a:spAutoFit/>
          </a:bodyPr>
          <a:lstStyle/>
          <a:p>
            <a:pPr algn="l">
              <a:lnSpc>
                <a:spcPts val="3779"/>
              </a:lnSpc>
            </a:pPr>
            <a:r>
              <a:rPr lang="en-US" sz="2699" b="1">
                <a:solidFill>
                  <a:srgbClr val="053055"/>
                </a:solidFill>
                <a:latin typeface="Montserrat Bold"/>
                <a:ea typeface="Montserrat Bold"/>
                <a:cs typeface="Montserrat Bold"/>
                <a:sym typeface="Montserrat Bold"/>
              </a:rPr>
              <a:t>Schutzkonzept</a:t>
            </a:r>
          </a:p>
        </p:txBody>
      </p:sp>
      <p:sp>
        <p:nvSpPr>
          <p:cNvPr id="16" name="TextBox 16"/>
          <p:cNvSpPr txBox="1"/>
          <p:nvPr/>
        </p:nvSpPr>
        <p:spPr>
          <a:xfrm>
            <a:off x="12819056" y="4558641"/>
            <a:ext cx="1135110" cy="929037"/>
          </a:xfrm>
          <a:prstGeom prst="rect">
            <a:avLst/>
          </a:prstGeom>
        </p:spPr>
        <p:txBody>
          <a:bodyPr lIns="0" tIns="0" rIns="0" bIns="0" rtlCol="0" anchor="t">
            <a:spAutoFit/>
          </a:bodyPr>
          <a:lstStyle/>
          <a:p>
            <a:pPr algn="ctr">
              <a:lnSpc>
                <a:spcPts val="7593"/>
              </a:lnSpc>
            </a:pPr>
            <a:r>
              <a:rPr lang="en-US" sz="5423">
                <a:solidFill>
                  <a:srgbClr val="345C72"/>
                </a:solidFill>
                <a:latin typeface="Inter"/>
                <a:ea typeface="Inter"/>
                <a:cs typeface="Inter"/>
                <a:sym typeface="Inter"/>
              </a:rPr>
              <a:t>06</a:t>
            </a:r>
          </a:p>
        </p:txBody>
      </p:sp>
      <p:sp>
        <p:nvSpPr>
          <p:cNvPr id="17" name="TextBox 17"/>
          <p:cNvSpPr txBox="1"/>
          <p:nvPr/>
        </p:nvSpPr>
        <p:spPr>
          <a:xfrm>
            <a:off x="14163072" y="6138146"/>
            <a:ext cx="5827114" cy="455295"/>
          </a:xfrm>
          <a:prstGeom prst="rect">
            <a:avLst/>
          </a:prstGeom>
        </p:spPr>
        <p:txBody>
          <a:bodyPr lIns="0" tIns="0" rIns="0" bIns="0" rtlCol="0" anchor="t">
            <a:spAutoFit/>
          </a:bodyPr>
          <a:lstStyle/>
          <a:p>
            <a:pPr algn="l">
              <a:lnSpc>
                <a:spcPts val="3779"/>
              </a:lnSpc>
            </a:pPr>
            <a:r>
              <a:rPr lang="en-US" sz="2699" b="1">
                <a:solidFill>
                  <a:srgbClr val="053055"/>
                </a:solidFill>
                <a:latin typeface="Montserrat Bold"/>
                <a:ea typeface="Montserrat Bold"/>
                <a:cs typeface="Montserrat Bold"/>
                <a:sym typeface="Montserrat Bold"/>
              </a:rPr>
              <a:t>Betroffene</a:t>
            </a:r>
          </a:p>
        </p:txBody>
      </p:sp>
      <p:sp>
        <p:nvSpPr>
          <p:cNvPr id="18" name="TextBox 18"/>
          <p:cNvSpPr txBox="1"/>
          <p:nvPr/>
        </p:nvSpPr>
        <p:spPr>
          <a:xfrm>
            <a:off x="12819056" y="5819677"/>
            <a:ext cx="1135110" cy="929037"/>
          </a:xfrm>
          <a:prstGeom prst="rect">
            <a:avLst/>
          </a:prstGeom>
        </p:spPr>
        <p:txBody>
          <a:bodyPr lIns="0" tIns="0" rIns="0" bIns="0" rtlCol="0" anchor="t">
            <a:spAutoFit/>
          </a:bodyPr>
          <a:lstStyle/>
          <a:p>
            <a:pPr algn="ctr">
              <a:lnSpc>
                <a:spcPts val="7593"/>
              </a:lnSpc>
            </a:pPr>
            <a:r>
              <a:rPr lang="en-US" sz="5423">
                <a:solidFill>
                  <a:srgbClr val="345C72"/>
                </a:solidFill>
                <a:latin typeface="Inter"/>
                <a:ea typeface="Inter"/>
                <a:cs typeface="Inter"/>
                <a:sym typeface="Inter"/>
              </a:rPr>
              <a:t>07</a:t>
            </a:r>
          </a:p>
        </p:txBody>
      </p:sp>
      <p:sp>
        <p:nvSpPr>
          <p:cNvPr id="19" name="TextBox 19"/>
          <p:cNvSpPr txBox="1"/>
          <p:nvPr/>
        </p:nvSpPr>
        <p:spPr>
          <a:xfrm>
            <a:off x="14163072" y="7364966"/>
            <a:ext cx="5827114" cy="455295"/>
          </a:xfrm>
          <a:prstGeom prst="rect">
            <a:avLst/>
          </a:prstGeom>
        </p:spPr>
        <p:txBody>
          <a:bodyPr lIns="0" tIns="0" rIns="0" bIns="0" rtlCol="0" anchor="t">
            <a:spAutoFit/>
          </a:bodyPr>
          <a:lstStyle/>
          <a:p>
            <a:pPr algn="l">
              <a:lnSpc>
                <a:spcPts val="3779"/>
              </a:lnSpc>
            </a:pPr>
            <a:r>
              <a:rPr lang="en-US" sz="2699" b="1">
                <a:solidFill>
                  <a:srgbClr val="053055"/>
                </a:solidFill>
                <a:latin typeface="Montserrat Bold"/>
                <a:ea typeface="Montserrat Bold"/>
                <a:cs typeface="Montserrat Bold"/>
                <a:sym typeface="Montserrat Bold"/>
              </a:rPr>
              <a:t>Was kann ich tun?</a:t>
            </a:r>
          </a:p>
        </p:txBody>
      </p:sp>
      <p:sp>
        <p:nvSpPr>
          <p:cNvPr id="20" name="TextBox 20"/>
          <p:cNvSpPr txBox="1"/>
          <p:nvPr/>
        </p:nvSpPr>
        <p:spPr>
          <a:xfrm>
            <a:off x="12819056" y="7082090"/>
            <a:ext cx="1135110" cy="929037"/>
          </a:xfrm>
          <a:prstGeom prst="rect">
            <a:avLst/>
          </a:prstGeom>
        </p:spPr>
        <p:txBody>
          <a:bodyPr lIns="0" tIns="0" rIns="0" bIns="0" rtlCol="0" anchor="t">
            <a:spAutoFit/>
          </a:bodyPr>
          <a:lstStyle/>
          <a:p>
            <a:pPr algn="ctr">
              <a:lnSpc>
                <a:spcPts val="7593"/>
              </a:lnSpc>
            </a:pPr>
            <a:r>
              <a:rPr lang="en-US" sz="5423">
                <a:solidFill>
                  <a:srgbClr val="345C72"/>
                </a:solidFill>
                <a:latin typeface="Inter"/>
                <a:ea typeface="Inter"/>
                <a:cs typeface="Inter"/>
                <a:sym typeface="Inter"/>
              </a:rPr>
              <a:t>08</a:t>
            </a:r>
          </a:p>
        </p:txBody>
      </p:sp>
      <p:grpSp>
        <p:nvGrpSpPr>
          <p:cNvPr id="21" name="Group 21"/>
          <p:cNvGrpSpPr/>
          <p:nvPr/>
        </p:nvGrpSpPr>
        <p:grpSpPr>
          <a:xfrm>
            <a:off x="0" y="2075646"/>
            <a:ext cx="497704" cy="6287595"/>
            <a:chOff x="0" y="0"/>
            <a:chExt cx="154215" cy="974113"/>
          </a:xfrm>
        </p:grpSpPr>
        <p:sp>
          <p:nvSpPr>
            <p:cNvPr id="22" name="Freeform 22"/>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endParaRPr lang="de-DE"/>
            </a:p>
          </p:txBody>
        </p:sp>
      </p:grpSp>
      <p:grpSp>
        <p:nvGrpSpPr>
          <p:cNvPr id="23" name="Group 23"/>
          <p:cNvGrpSpPr/>
          <p:nvPr/>
        </p:nvGrpSpPr>
        <p:grpSpPr>
          <a:xfrm>
            <a:off x="16098321" y="9419516"/>
            <a:ext cx="1956616" cy="567847"/>
            <a:chOff x="0" y="0"/>
            <a:chExt cx="2608822" cy="757130"/>
          </a:xfrm>
        </p:grpSpPr>
        <p:pic>
          <p:nvPicPr>
            <p:cNvPr id="24" name="Picture 24"/>
            <p:cNvPicPr>
              <a:picLocks noChangeAspect="1"/>
            </p:cNvPicPr>
            <p:nvPr/>
          </p:nvPicPr>
          <p:blipFill>
            <a:blip r:embed="rId2"/>
            <a:srcRect r="2273" b="16626"/>
            <a:stretch>
              <a:fillRect/>
            </a:stretch>
          </p:blipFill>
          <p:spPr>
            <a:xfrm>
              <a:off x="0" y="0"/>
              <a:ext cx="2608822" cy="757130"/>
            </a:xfrm>
            <a:prstGeom prst="rect">
              <a:avLst/>
            </a:prstGeom>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183119" y="2283798"/>
            <a:ext cx="16272198" cy="3315036"/>
            <a:chOff x="0" y="0"/>
            <a:chExt cx="4285682" cy="873096"/>
          </a:xfrm>
        </p:grpSpPr>
        <p:sp>
          <p:nvSpPr>
            <p:cNvPr id="3" name="Freeform 3"/>
            <p:cNvSpPr/>
            <p:nvPr/>
          </p:nvSpPr>
          <p:spPr>
            <a:xfrm>
              <a:off x="0" y="0"/>
              <a:ext cx="4285682" cy="873096"/>
            </a:xfrm>
            <a:custGeom>
              <a:avLst/>
              <a:gdLst/>
              <a:ahLst/>
              <a:cxnLst/>
              <a:rect l="l" t="t" r="r" b="b"/>
              <a:pathLst>
                <a:path w="4285682" h="873096">
                  <a:moveTo>
                    <a:pt x="0" y="0"/>
                  </a:moveTo>
                  <a:lnTo>
                    <a:pt x="4285682" y="0"/>
                  </a:lnTo>
                  <a:lnTo>
                    <a:pt x="4285682" y="873096"/>
                  </a:lnTo>
                  <a:lnTo>
                    <a:pt x="0" y="873096"/>
                  </a:lnTo>
                  <a:close/>
                </a:path>
              </a:pathLst>
            </a:custGeom>
            <a:solidFill>
              <a:srgbClr val="EC9F1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4"/>
            <p:cNvSpPr txBox="1"/>
            <p:nvPr/>
          </p:nvSpPr>
          <p:spPr>
            <a:xfrm>
              <a:off x="0" y="-38100"/>
              <a:ext cx="4285682" cy="911196"/>
            </a:xfrm>
            <a:prstGeom prst="rect">
              <a:avLst/>
            </a:prstGeom>
          </p:spPr>
          <p:txBody>
            <a:bodyPr lIns="50800" tIns="50800" rIns="50800" bIns="50800" rtlCol="0" anchor="ctr"/>
            <a:lstStyle/>
            <a:p>
              <a:pPr marL="0" marR="0" lvl="0" indent="0" algn="ctr" defTabSz="914400" rtl="0" eaLnBrk="1" fontAlgn="auto" latinLnBrk="0" hangingPunct="1">
                <a:lnSpc>
                  <a:spcPts val="3079"/>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5" name="Group 5"/>
          <p:cNvGrpSpPr/>
          <p:nvPr/>
        </p:nvGrpSpPr>
        <p:grpSpPr>
          <a:xfrm>
            <a:off x="17867363" y="1942553"/>
            <a:ext cx="420637" cy="6287595"/>
            <a:chOff x="0" y="0"/>
            <a:chExt cx="154215" cy="974113"/>
          </a:xfrm>
        </p:grpSpPr>
        <p:sp>
          <p:nvSpPr>
            <p:cNvPr id="6" name="Freeform 6"/>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7" name="Group 7"/>
          <p:cNvGrpSpPr/>
          <p:nvPr/>
        </p:nvGrpSpPr>
        <p:grpSpPr>
          <a:xfrm>
            <a:off x="0" y="1999703"/>
            <a:ext cx="420637" cy="6287595"/>
            <a:chOff x="0" y="0"/>
            <a:chExt cx="65168" cy="974113"/>
          </a:xfrm>
        </p:grpSpPr>
        <p:sp>
          <p:nvSpPr>
            <p:cNvPr id="8" name="Freeform 8"/>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AABFD1"/>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9" name="Group 9"/>
          <p:cNvGrpSpPr/>
          <p:nvPr/>
        </p:nvGrpSpPr>
        <p:grpSpPr>
          <a:xfrm>
            <a:off x="16173532" y="9517289"/>
            <a:ext cx="1956616" cy="567847"/>
            <a:chOff x="0" y="0"/>
            <a:chExt cx="2608822" cy="757130"/>
          </a:xfrm>
        </p:grpSpPr>
        <p:pic>
          <p:nvPicPr>
            <p:cNvPr id="10" name="Picture 10"/>
            <p:cNvPicPr>
              <a:picLocks noChangeAspect="1"/>
            </p:cNvPicPr>
            <p:nvPr/>
          </p:nvPicPr>
          <p:blipFill>
            <a:blip r:embed="rId2"/>
            <a:srcRect r="2273" b="16626"/>
            <a:stretch>
              <a:fillRect/>
            </a:stretch>
          </p:blipFill>
          <p:spPr>
            <a:xfrm>
              <a:off x="0" y="0"/>
              <a:ext cx="2608822" cy="757130"/>
            </a:xfrm>
            <a:prstGeom prst="rect">
              <a:avLst/>
            </a:prstGeom>
          </p:spPr>
        </p:pic>
      </p:grpSp>
      <p:sp>
        <p:nvSpPr>
          <p:cNvPr id="11" name="TextBox 11"/>
          <p:cNvSpPr txBox="1"/>
          <p:nvPr/>
        </p:nvSpPr>
        <p:spPr>
          <a:xfrm>
            <a:off x="1387870" y="2350242"/>
            <a:ext cx="15512260" cy="3124999"/>
          </a:xfrm>
          <a:prstGeom prst="rect">
            <a:avLst/>
          </a:prstGeom>
        </p:spPr>
        <p:txBody>
          <a:bodyPr lIns="0" tIns="0" rIns="0" bIns="0" rtlCol="0" anchor="t">
            <a:spAutoFit/>
          </a:bodyPr>
          <a:lstStyle/>
          <a:p>
            <a:pPr marL="0" marR="0" lvl="0" indent="0" algn="ctr" defTabSz="914400" rtl="0" eaLnBrk="1" fontAlgn="auto" latinLnBrk="0" hangingPunct="1">
              <a:lnSpc>
                <a:spcPts val="4155"/>
              </a:lnSpc>
              <a:spcBef>
                <a:spcPts val="0"/>
              </a:spcBef>
              <a:spcAft>
                <a:spcPts val="0"/>
              </a:spcAft>
              <a:buClrTx/>
              <a:buSzTx/>
              <a:buFontTx/>
              <a:buNone/>
              <a:tabLst/>
              <a:defRPr/>
            </a:pPr>
            <a:r>
              <a:rPr kumimoji="0" lang="de-DE" sz="2968" b="0" i="1" u="none" strike="noStrike" kern="1200" cap="none" spc="0" normalizeH="0" baseline="0" noProof="0" dirty="0">
                <a:ln>
                  <a:noFill/>
                </a:ln>
                <a:solidFill>
                  <a:srgbClr val="053055"/>
                </a:solidFill>
                <a:effectLst/>
                <a:uLnTx/>
                <a:uFillTx/>
                <a:latin typeface="Montserrat Italics"/>
                <a:ea typeface="Montserrat Italics"/>
                <a:cs typeface="Montserrat Italics"/>
                <a:sym typeface="Montserrat Italics"/>
              </a:rPr>
              <a:t>„Klerikalismus meint ein hierarchisch-autoritäres System, das auf Seiten des Priesters zu einer Haltung führen kann, nicht geweihte Personen in Interaktionen zu dominieren, weil er qua Amt und Weihe eine übergeordnete Position inne hat. Sexueller Missbrauch ist ein extremer Auswuchs dieser Dominanz.“ </a:t>
            </a:r>
          </a:p>
          <a:p>
            <a:pPr marL="0" marR="0" lvl="0" indent="0" algn="ctr" defTabSz="914400" rtl="0" eaLnBrk="1" fontAlgn="auto" latinLnBrk="0" hangingPunct="1">
              <a:lnSpc>
                <a:spcPts val="4155"/>
              </a:lnSpc>
              <a:spcBef>
                <a:spcPts val="0"/>
              </a:spcBef>
              <a:spcAft>
                <a:spcPts val="0"/>
              </a:spcAft>
              <a:buClrTx/>
              <a:buSzTx/>
              <a:buFontTx/>
              <a:buNone/>
              <a:tabLst/>
              <a:defRPr/>
            </a:pPr>
            <a:endParaRPr kumimoji="0" lang="de-DE" sz="2968" b="0" i="1" u="none" strike="noStrike" kern="1200" cap="none" spc="0" normalizeH="0" baseline="0" noProof="0" dirty="0">
              <a:ln>
                <a:noFill/>
              </a:ln>
              <a:solidFill>
                <a:srgbClr val="053055"/>
              </a:solidFill>
              <a:effectLst/>
              <a:uLnTx/>
              <a:uFillTx/>
              <a:latin typeface="Montserrat Italics"/>
              <a:ea typeface="Montserrat Italics"/>
              <a:cs typeface="Montserrat Italics"/>
              <a:sym typeface="Montserrat Italics"/>
            </a:endParaRPr>
          </a:p>
          <a:p>
            <a:pPr marL="0" marR="0" lvl="0" indent="0" algn="ctr" defTabSz="914400" rtl="0" eaLnBrk="1" fontAlgn="auto" latinLnBrk="0" hangingPunct="1">
              <a:lnSpc>
                <a:spcPts val="4155"/>
              </a:lnSpc>
              <a:spcBef>
                <a:spcPts val="0"/>
              </a:spcBef>
              <a:spcAft>
                <a:spcPts val="0"/>
              </a:spcAft>
              <a:buClrTx/>
              <a:buSzTx/>
              <a:buFontTx/>
              <a:buNone/>
              <a:tabLst/>
              <a:defRPr/>
            </a:pPr>
            <a:r>
              <a:rPr kumimoji="0" lang="de-DE" sz="2968" b="0" i="0" u="none" strike="noStrike" kern="1200" cap="none" spc="0" normalizeH="0" baseline="0" noProof="0" dirty="0">
                <a:ln>
                  <a:noFill/>
                </a:ln>
                <a:solidFill>
                  <a:srgbClr val="053055"/>
                </a:solidFill>
                <a:effectLst/>
                <a:uLnTx/>
                <a:uFillTx/>
                <a:latin typeface="Montserrat"/>
                <a:ea typeface="Montserrat"/>
                <a:cs typeface="Montserrat"/>
                <a:sym typeface="Montserrat"/>
              </a:rPr>
              <a:t>MHG-Studie, 2019</a:t>
            </a:r>
          </a:p>
        </p:txBody>
      </p:sp>
      <p:sp>
        <p:nvSpPr>
          <p:cNvPr id="12" name="TextBox 12"/>
          <p:cNvSpPr txBox="1"/>
          <p:nvPr/>
        </p:nvSpPr>
        <p:spPr>
          <a:xfrm>
            <a:off x="1942196" y="6223556"/>
            <a:ext cx="14527525" cy="2589276"/>
          </a:xfrm>
          <a:prstGeom prst="rect">
            <a:avLst/>
          </a:prstGeom>
        </p:spPr>
        <p:txBody>
          <a:bodyPr lIns="0" tIns="0" rIns="0" bIns="0" rtlCol="0" anchor="t">
            <a:spAutoFit/>
          </a:bodyPr>
          <a:lstStyle/>
          <a:p>
            <a:pPr marL="712470" marR="0" lvl="1" indent="-356235" algn="l" defTabSz="914400" rtl="0" eaLnBrk="1" fontAlgn="auto" latinLnBrk="0" hangingPunct="1">
              <a:lnSpc>
                <a:spcPts val="5247"/>
              </a:lnSpc>
              <a:spcBef>
                <a:spcPts val="0"/>
              </a:spcBef>
              <a:spcAft>
                <a:spcPts val="0"/>
              </a:spcAft>
              <a:buClrTx/>
              <a:buSzTx/>
              <a:buFont typeface="Arial"/>
              <a:buChar char="•"/>
              <a:tabLst/>
              <a:defRPr/>
            </a:pPr>
            <a:r>
              <a:rPr kumimoji="0" lang="de-DE" sz="3300"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rPr>
              <a:t>Macht </a:t>
            </a:r>
            <a:r>
              <a:rPr kumimoji="0" lang="de-DE" sz="3300" b="0" i="0" u="none" strike="noStrike" kern="1200" cap="none" spc="0" normalizeH="0" baseline="0" noProof="0" dirty="0">
                <a:ln>
                  <a:noFill/>
                </a:ln>
                <a:solidFill>
                  <a:srgbClr val="053055"/>
                </a:solidFill>
                <a:effectLst/>
                <a:uLnTx/>
                <a:uFillTx/>
                <a:latin typeface="Montserrat"/>
                <a:ea typeface="Montserrat"/>
                <a:cs typeface="Montserrat"/>
                <a:sym typeface="Montserrat"/>
              </a:rPr>
              <a:t>schafft eine Situation, in der Machtinhaber unangreifbarer werden</a:t>
            </a:r>
          </a:p>
          <a:p>
            <a:pPr marL="712470" marR="0" lvl="1" indent="-356235" algn="l" defTabSz="914400" rtl="0" eaLnBrk="1" fontAlgn="auto" latinLnBrk="0" hangingPunct="1">
              <a:lnSpc>
                <a:spcPts val="5247"/>
              </a:lnSpc>
              <a:spcBef>
                <a:spcPts val="0"/>
              </a:spcBef>
              <a:spcAft>
                <a:spcPts val="0"/>
              </a:spcAft>
              <a:buClrTx/>
              <a:buSzTx/>
              <a:buFont typeface="Arial"/>
              <a:buChar char="•"/>
              <a:tabLst/>
              <a:defRPr/>
            </a:pPr>
            <a:r>
              <a:rPr kumimoji="0" lang="de-DE" sz="3300" b="0" i="0" u="none" strike="noStrike" kern="1200" cap="none" spc="0" normalizeH="0" baseline="0" noProof="0" dirty="0">
                <a:ln>
                  <a:noFill/>
                </a:ln>
                <a:solidFill>
                  <a:srgbClr val="053055"/>
                </a:solidFill>
                <a:effectLst/>
                <a:uLnTx/>
                <a:uFillTx/>
                <a:latin typeface="Montserrat"/>
                <a:ea typeface="Montserrat"/>
                <a:cs typeface="Montserrat"/>
                <a:sym typeface="Montserrat"/>
              </a:rPr>
              <a:t>Verstärkt durch </a:t>
            </a:r>
            <a:r>
              <a:rPr kumimoji="0" lang="de-DE" sz="3300"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rPr>
              <a:t>Wir-Gefühl</a:t>
            </a:r>
          </a:p>
          <a:p>
            <a:pPr marL="712470" marR="0" lvl="1" indent="-356235" algn="l" defTabSz="914400" rtl="0" eaLnBrk="1" fontAlgn="auto" latinLnBrk="0" hangingPunct="1">
              <a:lnSpc>
                <a:spcPts val="5247"/>
              </a:lnSpc>
              <a:spcBef>
                <a:spcPts val="0"/>
              </a:spcBef>
              <a:spcAft>
                <a:spcPts val="0"/>
              </a:spcAft>
              <a:buClrTx/>
              <a:buSzTx/>
              <a:buFont typeface="Arial"/>
              <a:buChar char="•"/>
              <a:tabLst/>
              <a:defRPr/>
            </a:pPr>
            <a:r>
              <a:rPr kumimoji="0" lang="de-DE" sz="3300" b="0" i="0" u="none" strike="noStrike" kern="1200" cap="none" spc="0" normalizeH="0" baseline="0" noProof="0" dirty="0">
                <a:ln>
                  <a:noFill/>
                </a:ln>
                <a:solidFill>
                  <a:srgbClr val="053055"/>
                </a:solidFill>
                <a:effectLst/>
                <a:uLnTx/>
                <a:uFillTx/>
                <a:latin typeface="Montserrat"/>
                <a:ea typeface="Montserrat"/>
                <a:cs typeface="Montserrat"/>
                <a:sym typeface="Montserrat"/>
              </a:rPr>
              <a:t>Gruppe </a:t>
            </a:r>
            <a:r>
              <a:rPr kumimoji="0" lang="de-DE" sz="3300"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rPr>
              <a:t>solidarisiert </a:t>
            </a:r>
            <a:r>
              <a:rPr kumimoji="0" lang="de-DE" sz="3300" b="0" i="0" u="none" strike="noStrike" kern="1200" cap="none" spc="0" normalizeH="0" baseline="0" noProof="0" dirty="0">
                <a:ln>
                  <a:noFill/>
                </a:ln>
                <a:solidFill>
                  <a:srgbClr val="053055"/>
                </a:solidFill>
                <a:effectLst/>
                <a:uLnTx/>
                <a:uFillTx/>
                <a:latin typeface="Montserrat"/>
                <a:ea typeface="Montserrat"/>
                <a:cs typeface="Montserrat"/>
                <a:sym typeface="Montserrat"/>
              </a:rPr>
              <a:t>sich primär mit ihrem Mitglied</a:t>
            </a:r>
          </a:p>
        </p:txBody>
      </p:sp>
      <p:sp>
        <p:nvSpPr>
          <p:cNvPr id="13" name="TextBox 13"/>
          <p:cNvSpPr txBox="1"/>
          <p:nvPr/>
        </p:nvSpPr>
        <p:spPr>
          <a:xfrm>
            <a:off x="3138173" y="843315"/>
            <a:ext cx="12362090" cy="691936"/>
          </a:xfrm>
          <a:prstGeom prst="rect">
            <a:avLst/>
          </a:prstGeom>
        </p:spPr>
        <p:txBody>
          <a:bodyPr lIns="0" tIns="0" rIns="0" bIns="0" rtlCol="0" anchor="t">
            <a:spAutoFit/>
          </a:bodyPr>
          <a:lstStyle/>
          <a:p>
            <a:pPr marL="0" marR="0" lvl="0" indent="0" algn="ctr" defTabSz="914400" rtl="0" eaLnBrk="1" fontAlgn="auto" latinLnBrk="0" hangingPunct="1">
              <a:lnSpc>
                <a:spcPts val="5336"/>
              </a:lnSpc>
              <a:spcBef>
                <a:spcPts val="0"/>
              </a:spcBef>
              <a:spcAft>
                <a:spcPts val="0"/>
              </a:spcAft>
              <a:buClrTx/>
              <a:buSzTx/>
              <a:buFontTx/>
              <a:buNone/>
              <a:tabLst/>
              <a:defRPr/>
            </a:pPr>
            <a:r>
              <a:rPr kumimoji="0" lang="de-DE" sz="4987" b="0" i="0" u="none" strike="noStrike" kern="1200" cap="none" spc="134" normalizeH="0" baseline="0" noProof="0" dirty="0">
                <a:ln>
                  <a:noFill/>
                </a:ln>
                <a:solidFill>
                  <a:srgbClr val="053055"/>
                </a:solidFill>
                <a:effectLst/>
                <a:uLnTx/>
                <a:uFillTx/>
                <a:latin typeface="Montserrat"/>
                <a:ea typeface="Montserrat"/>
                <a:cs typeface="Montserrat"/>
                <a:sym typeface="Montserrat"/>
              </a:rPr>
              <a:t>KLERIKALISMUS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7867363" y="1942553"/>
            <a:ext cx="420637" cy="6287595"/>
            <a:chOff x="0" y="0"/>
            <a:chExt cx="154215" cy="974113"/>
          </a:xfrm>
        </p:grpSpPr>
        <p:sp>
          <p:nvSpPr>
            <p:cNvPr id="3" name="Freeform 3"/>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4" name="Group 4"/>
          <p:cNvGrpSpPr/>
          <p:nvPr/>
        </p:nvGrpSpPr>
        <p:grpSpPr>
          <a:xfrm>
            <a:off x="0" y="1999703"/>
            <a:ext cx="420637" cy="6287595"/>
            <a:chOff x="0" y="0"/>
            <a:chExt cx="65168" cy="974113"/>
          </a:xfrm>
        </p:grpSpPr>
        <p:sp>
          <p:nvSpPr>
            <p:cNvPr id="5" name="Freeform 5"/>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AABFD1"/>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6" name="Group 6"/>
          <p:cNvGrpSpPr/>
          <p:nvPr/>
        </p:nvGrpSpPr>
        <p:grpSpPr>
          <a:xfrm>
            <a:off x="16173532" y="9517289"/>
            <a:ext cx="1956616" cy="567847"/>
            <a:chOff x="0" y="0"/>
            <a:chExt cx="2608822" cy="757130"/>
          </a:xfrm>
        </p:grpSpPr>
        <p:pic>
          <p:nvPicPr>
            <p:cNvPr id="7" name="Picture 7"/>
            <p:cNvPicPr>
              <a:picLocks noChangeAspect="1"/>
            </p:cNvPicPr>
            <p:nvPr/>
          </p:nvPicPr>
          <p:blipFill>
            <a:blip r:embed="rId3"/>
            <a:srcRect r="2273" b="16626"/>
            <a:stretch>
              <a:fillRect/>
            </a:stretch>
          </p:blipFill>
          <p:spPr>
            <a:xfrm>
              <a:off x="0" y="0"/>
              <a:ext cx="2608822" cy="757130"/>
            </a:xfrm>
            <a:prstGeom prst="rect">
              <a:avLst/>
            </a:prstGeom>
          </p:spPr>
        </p:pic>
      </p:grpSp>
      <p:grpSp>
        <p:nvGrpSpPr>
          <p:cNvPr id="8" name="Group 8"/>
          <p:cNvGrpSpPr/>
          <p:nvPr/>
        </p:nvGrpSpPr>
        <p:grpSpPr>
          <a:xfrm rot="-10800000">
            <a:off x="2358804" y="7454328"/>
            <a:ext cx="465724" cy="383538"/>
            <a:chOff x="0" y="0"/>
            <a:chExt cx="647700" cy="533400"/>
          </a:xfrm>
        </p:grpSpPr>
        <p:sp>
          <p:nvSpPr>
            <p:cNvPr id="9" name="Freeform 9"/>
            <p:cNvSpPr/>
            <p:nvPr/>
          </p:nvSpPr>
          <p:spPr>
            <a:xfrm>
              <a:off x="0" y="0"/>
              <a:ext cx="647700" cy="533400"/>
            </a:xfrm>
            <a:custGeom>
              <a:avLst/>
              <a:gdLst/>
              <a:ahLst/>
              <a:cxnLst/>
              <a:rect l="l" t="t" r="r" b="b"/>
              <a:pathLst>
                <a:path w="647700" h="533400">
                  <a:moveTo>
                    <a:pt x="239386" y="166418"/>
                  </a:moveTo>
                  <a:lnTo>
                    <a:pt x="647700" y="166418"/>
                  </a:lnTo>
                  <a:lnTo>
                    <a:pt x="647700" y="366942"/>
                  </a:lnTo>
                  <a:lnTo>
                    <a:pt x="239373" y="366942"/>
                  </a:lnTo>
                  <a:lnTo>
                    <a:pt x="302255" y="533400"/>
                  </a:lnTo>
                  <a:lnTo>
                    <a:pt x="0" y="266700"/>
                  </a:lnTo>
                  <a:lnTo>
                    <a:pt x="302255" y="0"/>
                  </a:lnTo>
                  <a:lnTo>
                    <a:pt x="239386" y="166418"/>
                  </a:lnTo>
                  <a:close/>
                </a:path>
              </a:pathLst>
            </a:custGeom>
            <a:solidFill>
              <a:srgbClr val="05305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10"/>
            <p:cNvSpPr txBox="1"/>
            <p:nvPr/>
          </p:nvSpPr>
          <p:spPr>
            <a:xfrm>
              <a:off x="120650" y="127000"/>
              <a:ext cx="527050" cy="241300"/>
            </a:xfrm>
            <a:prstGeom prst="rect">
              <a:avLst/>
            </a:prstGeom>
          </p:spPr>
          <p:txBody>
            <a:bodyPr lIns="50800" tIns="50800" rIns="50800" bIns="50800" rtlCol="0" anchor="ctr"/>
            <a:lstStyle/>
            <a:p>
              <a:pPr marL="0" marR="0" lvl="0" indent="0" algn="ctr" defTabSz="914400" rtl="0" eaLnBrk="1" fontAlgn="auto" latinLnBrk="0" hangingPunct="1">
                <a:lnSpc>
                  <a:spcPts val="3079"/>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1" name="TextBox 11"/>
          <p:cNvSpPr txBox="1"/>
          <p:nvPr/>
        </p:nvSpPr>
        <p:spPr>
          <a:xfrm>
            <a:off x="1880237" y="2018139"/>
            <a:ext cx="14527525" cy="1932051"/>
          </a:xfrm>
          <a:prstGeom prst="rect">
            <a:avLst/>
          </a:prstGeom>
        </p:spPr>
        <p:txBody>
          <a:bodyPr lIns="0" tIns="0" rIns="0" bIns="0" rtlCol="0" anchor="t">
            <a:spAutoFit/>
          </a:bodyPr>
          <a:lstStyle/>
          <a:p>
            <a:pPr marL="712470" marR="0" lvl="1" indent="-356235" algn="l" defTabSz="914400" rtl="0" eaLnBrk="1" fontAlgn="auto" latinLnBrk="0" hangingPunct="1">
              <a:lnSpc>
                <a:spcPts val="5247"/>
              </a:lnSpc>
              <a:spcBef>
                <a:spcPts val="0"/>
              </a:spcBef>
              <a:spcAft>
                <a:spcPts val="0"/>
              </a:spcAft>
              <a:buClrTx/>
              <a:buSzTx/>
              <a:buFont typeface="Arial"/>
              <a:buChar char="•"/>
              <a:tabLst/>
              <a:defRPr/>
            </a:pPr>
            <a:r>
              <a:rPr kumimoji="0" lang="de-DE" sz="3300" b="0" i="0" u="none" strike="noStrike" kern="1200" cap="none" spc="0" normalizeH="0" baseline="0" noProof="0" dirty="0">
                <a:ln>
                  <a:noFill/>
                </a:ln>
                <a:solidFill>
                  <a:srgbClr val="053055"/>
                </a:solidFill>
                <a:effectLst/>
                <a:uLnTx/>
                <a:uFillTx/>
                <a:latin typeface="Montserrat"/>
                <a:ea typeface="Montserrat"/>
                <a:cs typeface="Montserrat"/>
                <a:sym typeface="Montserrat"/>
              </a:rPr>
              <a:t>Tabuisierung von nicht ehelicher Sexualität</a:t>
            </a:r>
          </a:p>
          <a:p>
            <a:pPr marL="712470" marR="0" lvl="1" indent="-356235" algn="l" defTabSz="914400" rtl="0" eaLnBrk="1" fontAlgn="auto" latinLnBrk="0" hangingPunct="1">
              <a:lnSpc>
                <a:spcPts val="5247"/>
              </a:lnSpc>
              <a:spcBef>
                <a:spcPts val="0"/>
              </a:spcBef>
              <a:spcAft>
                <a:spcPts val="0"/>
              </a:spcAft>
              <a:buClrTx/>
              <a:buSzTx/>
              <a:buFont typeface="Arial"/>
              <a:buChar char="•"/>
              <a:tabLst/>
              <a:defRPr/>
            </a:pPr>
            <a:r>
              <a:rPr kumimoji="0" lang="de-DE" sz="3300" b="0" i="0" u="none" strike="noStrike" kern="1200" cap="none" spc="0" normalizeH="0" baseline="0" noProof="0" dirty="0">
                <a:ln>
                  <a:noFill/>
                </a:ln>
                <a:solidFill>
                  <a:srgbClr val="053055"/>
                </a:solidFill>
                <a:effectLst/>
                <a:uLnTx/>
                <a:uFillTx/>
                <a:latin typeface="Montserrat"/>
                <a:ea typeface="Montserrat"/>
                <a:cs typeface="Montserrat"/>
                <a:sym typeface="Montserrat"/>
              </a:rPr>
              <a:t>Sexualität als Ort von Gefahr</a:t>
            </a:r>
          </a:p>
          <a:p>
            <a:pPr marL="712470" marR="0" lvl="1" indent="-356235" algn="l" defTabSz="914400" rtl="0" eaLnBrk="1" fontAlgn="auto" latinLnBrk="0" hangingPunct="1">
              <a:lnSpc>
                <a:spcPts val="5247"/>
              </a:lnSpc>
              <a:spcBef>
                <a:spcPts val="0"/>
              </a:spcBef>
              <a:spcAft>
                <a:spcPts val="0"/>
              </a:spcAft>
              <a:buClrTx/>
              <a:buSzTx/>
              <a:buFont typeface="Arial"/>
              <a:buChar char="•"/>
              <a:tabLst/>
              <a:defRPr/>
            </a:pPr>
            <a:r>
              <a:rPr kumimoji="0" lang="de-DE" sz="3300" b="0" i="0" u="none" strike="noStrike" kern="1200" cap="none" spc="0" normalizeH="0" baseline="0" noProof="0" dirty="0">
                <a:ln>
                  <a:noFill/>
                </a:ln>
                <a:solidFill>
                  <a:srgbClr val="053055"/>
                </a:solidFill>
                <a:effectLst/>
                <a:uLnTx/>
                <a:uFillTx/>
                <a:latin typeface="Montserrat"/>
                <a:ea typeface="Montserrat"/>
                <a:cs typeface="Montserrat"/>
                <a:sym typeface="Montserrat"/>
              </a:rPr>
              <a:t>Negatives Frauenbild</a:t>
            </a:r>
          </a:p>
        </p:txBody>
      </p:sp>
      <p:sp>
        <p:nvSpPr>
          <p:cNvPr id="12" name="TextBox 12"/>
          <p:cNvSpPr txBox="1"/>
          <p:nvPr/>
        </p:nvSpPr>
        <p:spPr>
          <a:xfrm>
            <a:off x="3138173" y="843315"/>
            <a:ext cx="12362090" cy="691936"/>
          </a:xfrm>
          <a:prstGeom prst="rect">
            <a:avLst/>
          </a:prstGeom>
        </p:spPr>
        <p:txBody>
          <a:bodyPr lIns="0" tIns="0" rIns="0" bIns="0" rtlCol="0" anchor="t">
            <a:spAutoFit/>
          </a:bodyPr>
          <a:lstStyle/>
          <a:p>
            <a:pPr marL="0" marR="0" lvl="0" indent="0" algn="ctr" defTabSz="914400" rtl="0" eaLnBrk="1" fontAlgn="auto" latinLnBrk="0" hangingPunct="1">
              <a:lnSpc>
                <a:spcPts val="5336"/>
              </a:lnSpc>
              <a:spcBef>
                <a:spcPts val="0"/>
              </a:spcBef>
              <a:spcAft>
                <a:spcPts val="0"/>
              </a:spcAft>
              <a:buClrTx/>
              <a:buSzTx/>
              <a:buFontTx/>
              <a:buNone/>
              <a:tabLst/>
              <a:defRPr/>
            </a:pPr>
            <a:r>
              <a:rPr kumimoji="0" lang="de-DE" sz="4987" b="0" i="0" u="none" strike="noStrike" kern="1200" cap="none" spc="134" normalizeH="0" baseline="0" noProof="0" dirty="0">
                <a:ln>
                  <a:noFill/>
                </a:ln>
                <a:solidFill>
                  <a:srgbClr val="053055"/>
                </a:solidFill>
                <a:effectLst/>
                <a:uLnTx/>
                <a:uFillTx/>
                <a:latin typeface="Montserrat"/>
                <a:ea typeface="Montserrat"/>
                <a:cs typeface="Montserrat"/>
                <a:sym typeface="Montserrat"/>
              </a:rPr>
              <a:t>RIGIDE SEXUALMORAL</a:t>
            </a:r>
          </a:p>
        </p:txBody>
      </p:sp>
      <p:sp>
        <p:nvSpPr>
          <p:cNvPr id="13" name="TextBox 13"/>
          <p:cNvSpPr txBox="1"/>
          <p:nvPr/>
        </p:nvSpPr>
        <p:spPr>
          <a:xfrm>
            <a:off x="1880237" y="4583037"/>
            <a:ext cx="14527525" cy="5218176"/>
          </a:xfrm>
          <a:prstGeom prst="rect">
            <a:avLst/>
          </a:prstGeom>
        </p:spPr>
        <p:txBody>
          <a:bodyPr lIns="0" tIns="0" rIns="0" bIns="0" rtlCol="0" anchor="t">
            <a:spAutoFit/>
          </a:bodyPr>
          <a:lstStyle/>
          <a:p>
            <a:pPr marL="0" marR="0" lvl="0" indent="0" algn="l" defTabSz="914400" rtl="0" eaLnBrk="1" fontAlgn="auto" latinLnBrk="0" hangingPunct="1">
              <a:lnSpc>
                <a:spcPts val="5247"/>
              </a:lnSpc>
              <a:spcBef>
                <a:spcPts val="0"/>
              </a:spcBef>
              <a:spcAft>
                <a:spcPts val="0"/>
              </a:spcAft>
              <a:buClrTx/>
              <a:buSzTx/>
              <a:buFontTx/>
              <a:buNone/>
              <a:tabLst/>
              <a:defRPr/>
            </a:pPr>
            <a:r>
              <a:rPr kumimoji="0" lang="de-DE" sz="3300"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rPr>
              <a:t>Folge:</a:t>
            </a:r>
          </a:p>
          <a:p>
            <a:pPr marL="712470" marR="0" lvl="1" indent="-356235" algn="l" defTabSz="914400" rtl="0" eaLnBrk="1" fontAlgn="auto" latinLnBrk="0" hangingPunct="1">
              <a:lnSpc>
                <a:spcPts val="5247"/>
              </a:lnSpc>
              <a:spcBef>
                <a:spcPts val="0"/>
              </a:spcBef>
              <a:spcAft>
                <a:spcPts val="0"/>
              </a:spcAft>
              <a:buClrTx/>
              <a:buSzTx/>
              <a:buFont typeface="Arial"/>
              <a:buChar char="•"/>
              <a:tabLst/>
              <a:defRPr/>
            </a:pPr>
            <a:r>
              <a:rPr kumimoji="0" lang="de-DE" sz="3300" b="0" i="0" u="none" strike="noStrike" kern="1200" cap="none" spc="0" normalizeH="0" baseline="0" noProof="0" dirty="0">
                <a:ln>
                  <a:noFill/>
                </a:ln>
                <a:solidFill>
                  <a:srgbClr val="053055"/>
                </a:solidFill>
                <a:effectLst/>
                <a:uLnTx/>
                <a:uFillTx/>
                <a:latin typeface="Montserrat"/>
                <a:ea typeface="Montserrat"/>
                <a:cs typeface="Montserrat"/>
                <a:sym typeface="Montserrat"/>
              </a:rPr>
              <a:t>es wird tendenziell schwerer, sich über </a:t>
            </a:r>
            <a:r>
              <a:rPr kumimoji="0" lang="de-DE" sz="3300"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rPr>
              <a:t>Gefühle</a:t>
            </a:r>
            <a:r>
              <a:rPr kumimoji="0" lang="de-DE" sz="3300" b="0" i="0" u="none" strike="noStrike" kern="1200" cap="none" spc="0" normalizeH="0" baseline="0" noProof="0" dirty="0">
                <a:ln>
                  <a:noFill/>
                </a:ln>
                <a:solidFill>
                  <a:srgbClr val="053055"/>
                </a:solidFill>
                <a:effectLst/>
                <a:uLnTx/>
                <a:uFillTx/>
                <a:latin typeface="Montserrat"/>
                <a:ea typeface="Montserrat"/>
                <a:cs typeface="Montserrat"/>
                <a:sym typeface="Montserrat"/>
              </a:rPr>
              <a:t>, </a:t>
            </a:r>
            <a:r>
              <a:rPr kumimoji="0" lang="de-DE" sz="3300"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rPr>
              <a:t>Begehren </a:t>
            </a:r>
            <a:r>
              <a:rPr kumimoji="0" lang="de-DE" sz="3300" b="0" i="0" u="none" strike="noStrike" kern="1200" cap="none" spc="0" normalizeH="0" baseline="0" noProof="0" dirty="0">
                <a:ln>
                  <a:noFill/>
                </a:ln>
                <a:solidFill>
                  <a:srgbClr val="053055"/>
                </a:solidFill>
                <a:effectLst/>
                <a:uLnTx/>
                <a:uFillTx/>
                <a:latin typeface="Montserrat"/>
                <a:ea typeface="Montserrat"/>
                <a:cs typeface="Montserrat"/>
                <a:sym typeface="Montserrat"/>
              </a:rPr>
              <a:t>oder </a:t>
            </a:r>
            <a:r>
              <a:rPr kumimoji="0" lang="de-DE" sz="3300"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rPr>
              <a:t>persönliche Fragen</a:t>
            </a:r>
            <a:r>
              <a:rPr kumimoji="0" lang="de-DE" sz="3300" b="0" i="0" u="none" strike="noStrike" kern="1200" cap="none" spc="0" normalizeH="0" baseline="0" noProof="0" dirty="0">
                <a:ln>
                  <a:noFill/>
                </a:ln>
                <a:solidFill>
                  <a:srgbClr val="053055"/>
                </a:solidFill>
                <a:effectLst/>
                <a:uLnTx/>
                <a:uFillTx/>
                <a:latin typeface="Montserrat"/>
                <a:ea typeface="Montserrat"/>
                <a:cs typeface="Montserrat"/>
                <a:sym typeface="Montserrat"/>
              </a:rPr>
              <a:t> auszutauschen</a:t>
            </a:r>
          </a:p>
          <a:p>
            <a:pPr marL="712470" marR="0" lvl="1" indent="-356235" algn="l" defTabSz="914400" rtl="0" eaLnBrk="1" fontAlgn="auto" latinLnBrk="0" hangingPunct="1">
              <a:lnSpc>
                <a:spcPts val="5247"/>
              </a:lnSpc>
              <a:spcBef>
                <a:spcPts val="0"/>
              </a:spcBef>
              <a:spcAft>
                <a:spcPts val="0"/>
              </a:spcAft>
              <a:buClrTx/>
              <a:buSzTx/>
              <a:buFont typeface="Arial"/>
              <a:buChar char="•"/>
              <a:tabLst/>
              <a:defRPr/>
            </a:pPr>
            <a:r>
              <a:rPr kumimoji="0" lang="de-DE" sz="3300" b="0" i="0" u="none" strike="noStrike" kern="1200" cap="none" spc="0" normalizeH="0" baseline="0" noProof="0" dirty="0">
                <a:ln>
                  <a:noFill/>
                </a:ln>
                <a:solidFill>
                  <a:srgbClr val="053055"/>
                </a:solidFill>
                <a:effectLst/>
                <a:uLnTx/>
                <a:uFillTx/>
                <a:latin typeface="Montserrat"/>
                <a:ea typeface="Montserrat"/>
                <a:cs typeface="Montserrat"/>
                <a:sym typeface="Montserrat"/>
              </a:rPr>
              <a:t>eigene Sexualität wird aus </a:t>
            </a:r>
            <a:r>
              <a:rPr kumimoji="0" lang="de-DE" sz="3300"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rPr>
              <a:t>Angst </a:t>
            </a:r>
            <a:r>
              <a:rPr kumimoji="0" lang="de-DE" sz="3300" b="0" i="0" u="none" strike="noStrike" kern="1200" cap="none" spc="0" normalizeH="0" baseline="0" noProof="0" dirty="0">
                <a:ln>
                  <a:noFill/>
                </a:ln>
                <a:solidFill>
                  <a:srgbClr val="053055"/>
                </a:solidFill>
                <a:effectLst/>
                <a:uLnTx/>
                <a:uFillTx/>
                <a:latin typeface="Montserrat"/>
                <a:ea typeface="Montserrat"/>
                <a:cs typeface="Montserrat"/>
                <a:sym typeface="Montserrat"/>
              </a:rPr>
              <a:t>oder </a:t>
            </a:r>
            <a:r>
              <a:rPr kumimoji="0" lang="de-DE" sz="3300"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rPr>
              <a:t>Scham </a:t>
            </a:r>
            <a:r>
              <a:rPr kumimoji="0" lang="de-DE" sz="3300" b="0" i="0" u="none" strike="noStrike" kern="1200" cap="none" spc="0" normalizeH="0" baseline="0" noProof="0" dirty="0">
                <a:ln>
                  <a:noFill/>
                </a:ln>
                <a:solidFill>
                  <a:srgbClr val="053055"/>
                </a:solidFill>
                <a:effectLst/>
                <a:uLnTx/>
                <a:uFillTx/>
                <a:latin typeface="Montserrat"/>
                <a:ea typeface="Montserrat"/>
                <a:cs typeface="Montserrat"/>
                <a:sym typeface="Montserrat"/>
              </a:rPr>
              <a:t>versteckt  </a:t>
            </a:r>
          </a:p>
          <a:p>
            <a:pPr marL="0" marR="0" lvl="0" indent="0" algn="l" defTabSz="914400" rtl="0" eaLnBrk="1" fontAlgn="auto" latinLnBrk="0" hangingPunct="1">
              <a:lnSpc>
                <a:spcPts val="5247"/>
              </a:lnSpc>
              <a:spcBef>
                <a:spcPts val="0"/>
              </a:spcBef>
              <a:spcAft>
                <a:spcPts val="0"/>
              </a:spcAft>
              <a:buClrTx/>
              <a:buSzTx/>
              <a:buFontTx/>
              <a:buNone/>
              <a:tabLst/>
              <a:defRPr/>
            </a:pPr>
            <a:r>
              <a:rPr kumimoji="0" lang="de-DE" sz="3300" b="0" i="0" u="none" strike="noStrike" kern="1200" cap="none" spc="0" normalizeH="0" baseline="0" noProof="0" dirty="0">
                <a:ln>
                  <a:noFill/>
                </a:ln>
                <a:solidFill>
                  <a:srgbClr val="053055"/>
                </a:solidFill>
                <a:effectLst/>
                <a:uLnTx/>
                <a:uFillTx/>
                <a:latin typeface="Montserrat"/>
                <a:ea typeface="Montserrat"/>
                <a:cs typeface="Montserrat"/>
                <a:sym typeface="Montserrat"/>
              </a:rPr>
              <a:t>            es wird noch schwerer, um Hilfe zu bitten</a:t>
            </a:r>
          </a:p>
          <a:p>
            <a:pPr marL="712470" marR="0" lvl="1" indent="-356235" algn="l" defTabSz="914400" rtl="0" eaLnBrk="1" fontAlgn="auto" latinLnBrk="0" hangingPunct="1">
              <a:lnSpc>
                <a:spcPts val="5247"/>
              </a:lnSpc>
              <a:spcBef>
                <a:spcPts val="0"/>
              </a:spcBef>
              <a:spcAft>
                <a:spcPts val="0"/>
              </a:spcAft>
              <a:buClrTx/>
              <a:buSzTx/>
              <a:buFont typeface="Arial"/>
              <a:buChar char="•"/>
              <a:tabLst/>
              <a:defRPr/>
            </a:pPr>
            <a:r>
              <a:rPr kumimoji="0" lang="de-DE" sz="3300" b="0" i="0" u="none" strike="noStrike" kern="1200" cap="none" spc="0" normalizeH="0" baseline="0" noProof="0" dirty="0">
                <a:ln>
                  <a:noFill/>
                </a:ln>
                <a:solidFill>
                  <a:srgbClr val="053055"/>
                </a:solidFill>
                <a:effectLst/>
                <a:uLnTx/>
                <a:uFillTx/>
                <a:latin typeface="Montserrat"/>
                <a:ea typeface="Montserrat"/>
                <a:cs typeface="Montserrat"/>
                <a:sym typeface="Montserrat"/>
              </a:rPr>
              <a:t>kann verstärken, dass Umfeld taub für Hilferufe wird</a:t>
            </a:r>
          </a:p>
          <a:p>
            <a:pPr marL="0" marR="0" lvl="0" indent="0" algn="l" defTabSz="914400" rtl="0" eaLnBrk="1" fontAlgn="auto" latinLnBrk="0" hangingPunct="1">
              <a:lnSpc>
                <a:spcPts val="5247"/>
              </a:lnSpc>
              <a:spcBef>
                <a:spcPts val="0"/>
              </a:spcBef>
              <a:spcAft>
                <a:spcPts val="0"/>
              </a:spcAft>
              <a:buClrTx/>
              <a:buSzTx/>
              <a:buFontTx/>
              <a:buNone/>
              <a:tabLst/>
              <a:defRPr/>
            </a:pPr>
            <a:endParaRPr kumimoji="0" lang="de-DE" sz="3300" b="0" i="0" u="none" strike="noStrike" kern="1200" cap="none" spc="0" normalizeH="0" baseline="0" noProof="0" dirty="0">
              <a:ln>
                <a:noFill/>
              </a:ln>
              <a:solidFill>
                <a:srgbClr val="053055"/>
              </a:solidFill>
              <a:effectLst/>
              <a:uLnTx/>
              <a:uFillTx/>
              <a:latin typeface="Montserrat"/>
              <a:ea typeface="Montserrat"/>
              <a:cs typeface="Montserrat"/>
              <a:sym typeface="Montserrat"/>
            </a:endParaRPr>
          </a:p>
          <a:p>
            <a:pPr marL="0" marR="0" lvl="0" indent="0" algn="l" defTabSz="914400" rtl="0" eaLnBrk="1" fontAlgn="auto" latinLnBrk="0" hangingPunct="1">
              <a:lnSpc>
                <a:spcPts val="5247"/>
              </a:lnSpc>
              <a:spcBef>
                <a:spcPts val="0"/>
              </a:spcBef>
              <a:spcAft>
                <a:spcPts val="0"/>
              </a:spcAft>
              <a:buClrTx/>
              <a:buSzTx/>
              <a:buFontTx/>
              <a:buNone/>
              <a:tabLst/>
              <a:defRPr/>
            </a:pPr>
            <a:endParaRPr kumimoji="0" lang="de-DE" sz="3300" b="0" i="0" u="none" strike="noStrike" kern="1200" cap="none" spc="0" normalizeH="0" baseline="0" noProof="0" dirty="0">
              <a:ln>
                <a:noFill/>
              </a:ln>
              <a:solidFill>
                <a:srgbClr val="053055"/>
              </a:solidFill>
              <a:effectLst/>
              <a:uLnTx/>
              <a:uFillTx/>
              <a:latin typeface="Montserrat"/>
              <a:ea typeface="Montserrat"/>
              <a:cs typeface="Montserrat"/>
              <a:sym typeface="Montserra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486564"/>
            <a:ext cx="16272198" cy="1210191"/>
            <a:chOff x="0" y="0"/>
            <a:chExt cx="4285682" cy="318733"/>
          </a:xfrm>
        </p:grpSpPr>
        <p:sp>
          <p:nvSpPr>
            <p:cNvPr id="3" name="Freeform 3"/>
            <p:cNvSpPr/>
            <p:nvPr/>
          </p:nvSpPr>
          <p:spPr>
            <a:xfrm>
              <a:off x="0" y="0"/>
              <a:ext cx="4285682" cy="318733"/>
            </a:xfrm>
            <a:custGeom>
              <a:avLst/>
              <a:gdLst/>
              <a:ahLst/>
              <a:cxnLst/>
              <a:rect l="l" t="t" r="r" b="b"/>
              <a:pathLst>
                <a:path w="4285682" h="318733">
                  <a:moveTo>
                    <a:pt x="0" y="0"/>
                  </a:moveTo>
                  <a:lnTo>
                    <a:pt x="4285682" y="0"/>
                  </a:lnTo>
                  <a:lnTo>
                    <a:pt x="4285682" y="318733"/>
                  </a:lnTo>
                  <a:lnTo>
                    <a:pt x="0" y="318733"/>
                  </a:lnTo>
                  <a:close/>
                </a:path>
              </a:pathLst>
            </a:custGeom>
            <a:solidFill>
              <a:srgbClr val="EC9F1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4"/>
            <p:cNvSpPr txBox="1"/>
            <p:nvPr/>
          </p:nvSpPr>
          <p:spPr>
            <a:xfrm>
              <a:off x="0" y="-38100"/>
              <a:ext cx="4285682" cy="356833"/>
            </a:xfrm>
            <a:prstGeom prst="rect">
              <a:avLst/>
            </a:prstGeom>
          </p:spPr>
          <p:txBody>
            <a:bodyPr lIns="50800" tIns="50800" rIns="50800" bIns="50800" rtlCol="0" anchor="ctr"/>
            <a:lstStyle/>
            <a:p>
              <a:pPr marL="0" marR="0" lvl="0" indent="0" algn="ctr" defTabSz="914400" rtl="0" eaLnBrk="1" fontAlgn="auto" latinLnBrk="0" hangingPunct="1">
                <a:lnSpc>
                  <a:spcPts val="3079"/>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5" name="Group 5"/>
          <p:cNvGrpSpPr/>
          <p:nvPr/>
        </p:nvGrpSpPr>
        <p:grpSpPr>
          <a:xfrm>
            <a:off x="17867363" y="1942553"/>
            <a:ext cx="420637" cy="6287595"/>
            <a:chOff x="0" y="0"/>
            <a:chExt cx="154215" cy="974113"/>
          </a:xfrm>
        </p:grpSpPr>
        <p:sp>
          <p:nvSpPr>
            <p:cNvPr id="6" name="Freeform 6"/>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7" name="Group 7"/>
          <p:cNvGrpSpPr/>
          <p:nvPr/>
        </p:nvGrpSpPr>
        <p:grpSpPr>
          <a:xfrm>
            <a:off x="0" y="1999703"/>
            <a:ext cx="420637" cy="6287595"/>
            <a:chOff x="0" y="0"/>
            <a:chExt cx="65168" cy="974113"/>
          </a:xfrm>
        </p:grpSpPr>
        <p:sp>
          <p:nvSpPr>
            <p:cNvPr id="8" name="Freeform 8"/>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AABFD1"/>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9" name="Group 9"/>
          <p:cNvGrpSpPr/>
          <p:nvPr/>
        </p:nvGrpSpPr>
        <p:grpSpPr>
          <a:xfrm>
            <a:off x="16173532" y="9517289"/>
            <a:ext cx="1956616" cy="567847"/>
            <a:chOff x="0" y="0"/>
            <a:chExt cx="2608822" cy="757130"/>
          </a:xfrm>
        </p:grpSpPr>
        <p:pic>
          <p:nvPicPr>
            <p:cNvPr id="10" name="Picture 10"/>
            <p:cNvPicPr>
              <a:picLocks noChangeAspect="1"/>
            </p:cNvPicPr>
            <p:nvPr/>
          </p:nvPicPr>
          <p:blipFill>
            <a:blip r:embed="rId3"/>
            <a:srcRect r="2273" b="16626"/>
            <a:stretch>
              <a:fillRect/>
            </a:stretch>
          </p:blipFill>
          <p:spPr>
            <a:xfrm>
              <a:off x="0" y="0"/>
              <a:ext cx="2608822" cy="757130"/>
            </a:xfrm>
            <a:prstGeom prst="rect">
              <a:avLst/>
            </a:prstGeom>
          </p:spPr>
        </p:pic>
      </p:grpSp>
      <p:grpSp>
        <p:nvGrpSpPr>
          <p:cNvPr id="11" name="Group 11"/>
          <p:cNvGrpSpPr/>
          <p:nvPr/>
        </p:nvGrpSpPr>
        <p:grpSpPr>
          <a:xfrm rot="-10800000">
            <a:off x="1414513" y="7042651"/>
            <a:ext cx="465724" cy="383538"/>
            <a:chOff x="0" y="0"/>
            <a:chExt cx="647700" cy="533400"/>
          </a:xfrm>
        </p:grpSpPr>
        <p:sp>
          <p:nvSpPr>
            <p:cNvPr id="12" name="Freeform 12"/>
            <p:cNvSpPr/>
            <p:nvPr/>
          </p:nvSpPr>
          <p:spPr>
            <a:xfrm>
              <a:off x="0" y="0"/>
              <a:ext cx="647700" cy="533400"/>
            </a:xfrm>
            <a:custGeom>
              <a:avLst/>
              <a:gdLst/>
              <a:ahLst/>
              <a:cxnLst/>
              <a:rect l="l" t="t" r="r" b="b"/>
              <a:pathLst>
                <a:path w="647700" h="533400">
                  <a:moveTo>
                    <a:pt x="239386" y="166418"/>
                  </a:moveTo>
                  <a:lnTo>
                    <a:pt x="647700" y="166418"/>
                  </a:lnTo>
                  <a:lnTo>
                    <a:pt x="647700" y="366942"/>
                  </a:lnTo>
                  <a:lnTo>
                    <a:pt x="239373" y="366942"/>
                  </a:lnTo>
                  <a:lnTo>
                    <a:pt x="302255" y="533400"/>
                  </a:lnTo>
                  <a:lnTo>
                    <a:pt x="0" y="266700"/>
                  </a:lnTo>
                  <a:lnTo>
                    <a:pt x="302255" y="0"/>
                  </a:lnTo>
                  <a:lnTo>
                    <a:pt x="239386" y="166418"/>
                  </a:lnTo>
                  <a:close/>
                </a:path>
              </a:pathLst>
            </a:custGeom>
            <a:solidFill>
              <a:srgbClr val="05305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TextBox 13"/>
            <p:cNvSpPr txBox="1"/>
            <p:nvPr/>
          </p:nvSpPr>
          <p:spPr>
            <a:xfrm>
              <a:off x="120650" y="127000"/>
              <a:ext cx="527050" cy="241300"/>
            </a:xfrm>
            <a:prstGeom prst="rect">
              <a:avLst/>
            </a:prstGeom>
          </p:spPr>
          <p:txBody>
            <a:bodyPr lIns="50800" tIns="50800" rIns="50800" bIns="50800" rtlCol="0" anchor="ctr"/>
            <a:lstStyle/>
            <a:p>
              <a:pPr marL="0" marR="0" lvl="0" indent="0" algn="ctr" defTabSz="914400" rtl="0" eaLnBrk="1" fontAlgn="auto" latinLnBrk="0" hangingPunct="1">
                <a:lnSpc>
                  <a:spcPts val="3079"/>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4" name="TextBox 14"/>
          <p:cNvSpPr txBox="1"/>
          <p:nvPr/>
        </p:nvSpPr>
        <p:spPr>
          <a:xfrm>
            <a:off x="1880237" y="2720946"/>
            <a:ext cx="14527525" cy="617601"/>
          </a:xfrm>
          <a:prstGeom prst="rect">
            <a:avLst/>
          </a:prstGeom>
        </p:spPr>
        <p:txBody>
          <a:bodyPr lIns="0" tIns="0" rIns="0" bIns="0" rtlCol="0" anchor="t">
            <a:spAutoFit/>
          </a:bodyPr>
          <a:lstStyle/>
          <a:p>
            <a:pPr marL="0" marR="0" lvl="0" indent="0" algn="l" defTabSz="914400" rtl="0" eaLnBrk="1" fontAlgn="auto" latinLnBrk="0" hangingPunct="1">
              <a:lnSpc>
                <a:spcPts val="5247"/>
              </a:lnSpc>
              <a:spcBef>
                <a:spcPts val="0"/>
              </a:spcBef>
              <a:spcAft>
                <a:spcPts val="0"/>
              </a:spcAft>
              <a:buClrTx/>
              <a:buSzTx/>
              <a:buFontTx/>
              <a:buNone/>
              <a:tabLst/>
              <a:defRPr/>
            </a:pPr>
            <a:r>
              <a:rPr kumimoji="0" lang="de-DE" sz="3300" b="0" i="1" u="none" strike="noStrike" kern="1200" cap="none" spc="0" normalizeH="0" baseline="0" noProof="0" dirty="0">
                <a:ln>
                  <a:noFill/>
                </a:ln>
                <a:solidFill>
                  <a:srgbClr val="053055"/>
                </a:solidFill>
                <a:effectLst/>
                <a:uLnTx/>
                <a:uFillTx/>
                <a:latin typeface="Montserrat Italics"/>
                <a:ea typeface="Montserrat Italics"/>
                <a:cs typeface="Montserrat Italics"/>
                <a:sym typeface="Montserrat Italics"/>
              </a:rPr>
              <a:t>MHG-Studie (2019): ca. 60% der Betroffenen haben sich anvertraut</a:t>
            </a:r>
          </a:p>
        </p:txBody>
      </p:sp>
      <p:sp>
        <p:nvSpPr>
          <p:cNvPr id="15" name="TextBox 15"/>
          <p:cNvSpPr txBox="1"/>
          <p:nvPr/>
        </p:nvSpPr>
        <p:spPr>
          <a:xfrm>
            <a:off x="3138173" y="843315"/>
            <a:ext cx="12362090" cy="691936"/>
          </a:xfrm>
          <a:prstGeom prst="rect">
            <a:avLst/>
          </a:prstGeom>
        </p:spPr>
        <p:txBody>
          <a:bodyPr lIns="0" tIns="0" rIns="0" bIns="0" rtlCol="0" anchor="t">
            <a:spAutoFit/>
          </a:bodyPr>
          <a:lstStyle/>
          <a:p>
            <a:pPr marL="0" marR="0" lvl="0" indent="0" algn="ctr" defTabSz="914400" rtl="0" eaLnBrk="1" fontAlgn="auto" latinLnBrk="0" hangingPunct="1">
              <a:lnSpc>
                <a:spcPts val="5336"/>
              </a:lnSpc>
              <a:spcBef>
                <a:spcPts val="0"/>
              </a:spcBef>
              <a:spcAft>
                <a:spcPts val="0"/>
              </a:spcAft>
              <a:buClrTx/>
              <a:buSzTx/>
              <a:buFontTx/>
              <a:buNone/>
              <a:tabLst/>
              <a:defRPr/>
            </a:pPr>
            <a:r>
              <a:rPr kumimoji="0" lang="de-DE" sz="4987" b="0" i="0" u="none" strike="noStrike" kern="1200" cap="none" spc="134" normalizeH="0" baseline="0" noProof="0" dirty="0">
                <a:ln>
                  <a:noFill/>
                </a:ln>
                <a:solidFill>
                  <a:srgbClr val="053055"/>
                </a:solidFill>
                <a:effectLst/>
                <a:uLnTx/>
                <a:uFillTx/>
                <a:latin typeface="Montserrat"/>
                <a:ea typeface="Montserrat"/>
                <a:cs typeface="Montserrat"/>
                <a:sym typeface="Montserrat"/>
              </a:rPr>
              <a:t>GEFAHREN DER LEITUNG</a:t>
            </a:r>
          </a:p>
        </p:txBody>
      </p:sp>
      <p:sp>
        <p:nvSpPr>
          <p:cNvPr id="16" name="TextBox 16"/>
          <p:cNvSpPr txBox="1"/>
          <p:nvPr/>
        </p:nvSpPr>
        <p:spPr>
          <a:xfrm>
            <a:off x="1880237" y="3786949"/>
            <a:ext cx="14527525" cy="2589276"/>
          </a:xfrm>
          <a:prstGeom prst="rect">
            <a:avLst/>
          </a:prstGeom>
        </p:spPr>
        <p:txBody>
          <a:bodyPr lIns="0" tIns="0" rIns="0" bIns="0" rtlCol="0" anchor="t">
            <a:spAutoFit/>
          </a:bodyPr>
          <a:lstStyle/>
          <a:p>
            <a:pPr marL="712470" marR="0" lvl="1" indent="-356235" algn="l" defTabSz="914400" rtl="0" eaLnBrk="1" fontAlgn="auto" latinLnBrk="0" hangingPunct="1">
              <a:lnSpc>
                <a:spcPts val="5247"/>
              </a:lnSpc>
              <a:spcBef>
                <a:spcPts val="0"/>
              </a:spcBef>
              <a:spcAft>
                <a:spcPts val="0"/>
              </a:spcAft>
              <a:buClrTx/>
              <a:buSzTx/>
              <a:buFont typeface="Arial"/>
              <a:buChar char="•"/>
              <a:tabLst/>
              <a:defRPr/>
            </a:pPr>
            <a:r>
              <a:rPr kumimoji="0" lang="de-DE" sz="3300" b="0" i="0" u="none" strike="noStrike" kern="1200" cap="none" spc="0" normalizeH="0" baseline="0" noProof="0" dirty="0">
                <a:ln>
                  <a:noFill/>
                </a:ln>
                <a:solidFill>
                  <a:srgbClr val="053055"/>
                </a:solidFill>
                <a:effectLst/>
                <a:uLnTx/>
                <a:uFillTx/>
                <a:latin typeface="Montserrat"/>
                <a:ea typeface="Montserrat"/>
                <a:cs typeface="Montserrat"/>
                <a:sym typeface="Montserrat"/>
              </a:rPr>
              <a:t>es gab Mitwisser*innen</a:t>
            </a:r>
          </a:p>
          <a:p>
            <a:pPr marL="712470" marR="0" lvl="1" indent="-356235" algn="l" defTabSz="914400" rtl="0" eaLnBrk="1" fontAlgn="auto" latinLnBrk="0" hangingPunct="1">
              <a:lnSpc>
                <a:spcPts val="5247"/>
              </a:lnSpc>
              <a:spcBef>
                <a:spcPts val="0"/>
              </a:spcBef>
              <a:spcAft>
                <a:spcPts val="0"/>
              </a:spcAft>
              <a:buClrTx/>
              <a:buSzTx/>
              <a:buFont typeface="Arial"/>
              <a:buChar char="•"/>
              <a:tabLst/>
              <a:defRPr/>
            </a:pPr>
            <a:r>
              <a:rPr kumimoji="0" lang="de-DE" sz="3300" b="0" i="0" u="none" strike="noStrike" kern="1200" cap="none" spc="0" normalizeH="0" baseline="0" noProof="0" dirty="0">
                <a:ln>
                  <a:noFill/>
                </a:ln>
                <a:solidFill>
                  <a:srgbClr val="053055"/>
                </a:solidFill>
                <a:effectLst/>
                <a:uLnTx/>
                <a:uFillTx/>
                <a:latin typeface="Montserrat"/>
                <a:ea typeface="Montserrat"/>
                <a:cs typeface="Montserrat"/>
                <a:sym typeface="Montserrat"/>
              </a:rPr>
              <a:t>vielfach ungeeignete Reaktion der Vorgesetzten (Gespräch statt Konsequenz, Versetzen statt Entfernen</a:t>
            </a:r>
          </a:p>
          <a:p>
            <a:pPr marL="712470" marR="0" lvl="1" indent="-356235" algn="l" defTabSz="914400" rtl="0" eaLnBrk="1" fontAlgn="auto" latinLnBrk="0" hangingPunct="1">
              <a:lnSpc>
                <a:spcPts val="5247"/>
              </a:lnSpc>
              <a:spcBef>
                <a:spcPts val="0"/>
              </a:spcBef>
              <a:spcAft>
                <a:spcPts val="0"/>
              </a:spcAft>
              <a:buClrTx/>
              <a:buSzTx/>
              <a:buFont typeface="Arial"/>
              <a:buChar char="•"/>
              <a:tabLst/>
              <a:defRPr/>
            </a:pPr>
            <a:r>
              <a:rPr kumimoji="0" lang="de-DE" sz="3300" b="0" i="0" u="none" strike="noStrike" kern="1200" cap="none" spc="0" normalizeH="0" baseline="0" noProof="0" dirty="0">
                <a:ln>
                  <a:noFill/>
                </a:ln>
                <a:solidFill>
                  <a:srgbClr val="053055"/>
                </a:solidFill>
                <a:effectLst/>
                <a:uLnTx/>
                <a:uFillTx/>
                <a:latin typeface="Montserrat"/>
                <a:ea typeface="Montserrat"/>
                <a:cs typeface="Montserrat"/>
                <a:sym typeface="Montserrat"/>
              </a:rPr>
              <a:t>teils auch aktives Vertuschen</a:t>
            </a:r>
          </a:p>
        </p:txBody>
      </p:sp>
      <p:sp>
        <p:nvSpPr>
          <p:cNvPr id="17" name="TextBox 17"/>
          <p:cNvSpPr txBox="1"/>
          <p:nvPr/>
        </p:nvSpPr>
        <p:spPr>
          <a:xfrm>
            <a:off x="2055455" y="6918826"/>
            <a:ext cx="14527525" cy="1274826"/>
          </a:xfrm>
          <a:prstGeom prst="rect">
            <a:avLst/>
          </a:prstGeom>
        </p:spPr>
        <p:txBody>
          <a:bodyPr lIns="0" tIns="0" rIns="0" bIns="0" rtlCol="0" anchor="t">
            <a:spAutoFit/>
          </a:bodyPr>
          <a:lstStyle/>
          <a:p>
            <a:pPr marL="0" marR="0" lvl="0" indent="0" algn="l" defTabSz="914400" rtl="0" eaLnBrk="1" fontAlgn="auto" latinLnBrk="0" hangingPunct="1">
              <a:lnSpc>
                <a:spcPts val="5247"/>
              </a:lnSpc>
              <a:spcBef>
                <a:spcPts val="0"/>
              </a:spcBef>
              <a:spcAft>
                <a:spcPts val="0"/>
              </a:spcAft>
              <a:buClrTx/>
              <a:buSzTx/>
              <a:buFontTx/>
              <a:buNone/>
              <a:tabLst/>
              <a:defRPr/>
            </a:pPr>
            <a:r>
              <a:rPr kumimoji="0" lang="de-DE" sz="3300" b="0" i="0" u="none" strike="noStrike" kern="1200" cap="none" spc="0" normalizeH="0" baseline="0" noProof="0" dirty="0">
                <a:ln>
                  <a:noFill/>
                </a:ln>
                <a:solidFill>
                  <a:srgbClr val="053055"/>
                </a:solidFill>
                <a:effectLst/>
                <a:uLnTx/>
                <a:uFillTx/>
                <a:latin typeface="Montserrat"/>
                <a:ea typeface="Montserrat"/>
                <a:cs typeface="Montserrat"/>
                <a:sym typeface="Montserrat"/>
              </a:rPr>
              <a:t>Keine/ nicht hilfreiche Reaktion von Führungskräften</a:t>
            </a:r>
          </a:p>
          <a:p>
            <a:pPr marL="0" marR="0" lvl="0" indent="0" algn="l" defTabSz="914400" rtl="0" eaLnBrk="1" fontAlgn="auto" latinLnBrk="0" hangingPunct="1">
              <a:lnSpc>
                <a:spcPts val="5247"/>
              </a:lnSpc>
              <a:spcBef>
                <a:spcPts val="0"/>
              </a:spcBef>
              <a:spcAft>
                <a:spcPts val="0"/>
              </a:spcAft>
              <a:buClrTx/>
              <a:buSzTx/>
              <a:buFontTx/>
              <a:buNone/>
              <a:tabLst/>
              <a:defRPr/>
            </a:pPr>
            <a:r>
              <a:rPr kumimoji="0" lang="de-DE" sz="3300" b="0" i="0" u="none" strike="noStrike" kern="1200" cap="none" spc="0" normalizeH="0" baseline="0" noProof="0" dirty="0">
                <a:ln>
                  <a:noFill/>
                </a:ln>
                <a:solidFill>
                  <a:srgbClr val="053055"/>
                </a:solidFill>
                <a:effectLst/>
                <a:uLnTx/>
                <a:uFillTx/>
                <a:latin typeface="Montserrat"/>
                <a:ea typeface="Montserrat"/>
                <a:cs typeface="Montserrat"/>
                <a:sym typeface="Montserrat"/>
              </a:rPr>
              <a:t>Keine/ nicht ausreichende Aktenführung</a:t>
            </a:r>
          </a:p>
        </p:txBody>
      </p:sp>
      <p:grpSp>
        <p:nvGrpSpPr>
          <p:cNvPr id="18" name="Group 18"/>
          <p:cNvGrpSpPr/>
          <p:nvPr/>
        </p:nvGrpSpPr>
        <p:grpSpPr>
          <a:xfrm rot="-10800000">
            <a:off x="1414513" y="7729601"/>
            <a:ext cx="465724" cy="383538"/>
            <a:chOff x="0" y="0"/>
            <a:chExt cx="647700" cy="533400"/>
          </a:xfrm>
        </p:grpSpPr>
        <p:sp>
          <p:nvSpPr>
            <p:cNvPr id="19" name="Freeform 19"/>
            <p:cNvSpPr/>
            <p:nvPr/>
          </p:nvSpPr>
          <p:spPr>
            <a:xfrm>
              <a:off x="0" y="0"/>
              <a:ext cx="647700" cy="533400"/>
            </a:xfrm>
            <a:custGeom>
              <a:avLst/>
              <a:gdLst/>
              <a:ahLst/>
              <a:cxnLst/>
              <a:rect l="l" t="t" r="r" b="b"/>
              <a:pathLst>
                <a:path w="647700" h="533400">
                  <a:moveTo>
                    <a:pt x="239386" y="166418"/>
                  </a:moveTo>
                  <a:lnTo>
                    <a:pt x="647700" y="166418"/>
                  </a:lnTo>
                  <a:lnTo>
                    <a:pt x="647700" y="366942"/>
                  </a:lnTo>
                  <a:lnTo>
                    <a:pt x="239373" y="366942"/>
                  </a:lnTo>
                  <a:lnTo>
                    <a:pt x="302255" y="533400"/>
                  </a:lnTo>
                  <a:lnTo>
                    <a:pt x="0" y="266700"/>
                  </a:lnTo>
                  <a:lnTo>
                    <a:pt x="302255" y="0"/>
                  </a:lnTo>
                  <a:lnTo>
                    <a:pt x="239386" y="166418"/>
                  </a:lnTo>
                  <a:close/>
                </a:path>
              </a:pathLst>
            </a:custGeom>
            <a:solidFill>
              <a:srgbClr val="05305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TextBox 20"/>
            <p:cNvSpPr txBox="1"/>
            <p:nvPr/>
          </p:nvSpPr>
          <p:spPr>
            <a:xfrm>
              <a:off x="120650" y="127000"/>
              <a:ext cx="527050" cy="241300"/>
            </a:xfrm>
            <a:prstGeom prst="rect">
              <a:avLst/>
            </a:prstGeom>
          </p:spPr>
          <p:txBody>
            <a:bodyPr lIns="50800" tIns="50800" rIns="50800" bIns="50800" rtlCol="0" anchor="ctr"/>
            <a:lstStyle/>
            <a:p>
              <a:pPr marL="0" marR="0" lvl="0" indent="0" algn="ctr" defTabSz="914400" rtl="0" eaLnBrk="1" fontAlgn="auto" latinLnBrk="0" hangingPunct="1">
                <a:lnSpc>
                  <a:spcPts val="3079"/>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7867363" y="1942553"/>
            <a:ext cx="420637" cy="6287595"/>
            <a:chOff x="0" y="0"/>
            <a:chExt cx="154215" cy="974113"/>
          </a:xfrm>
        </p:grpSpPr>
        <p:sp>
          <p:nvSpPr>
            <p:cNvPr id="3" name="Freeform 3"/>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4" name="Group 4"/>
          <p:cNvGrpSpPr/>
          <p:nvPr/>
        </p:nvGrpSpPr>
        <p:grpSpPr>
          <a:xfrm>
            <a:off x="0" y="1999703"/>
            <a:ext cx="420637" cy="6287595"/>
            <a:chOff x="0" y="0"/>
            <a:chExt cx="65168" cy="974113"/>
          </a:xfrm>
        </p:grpSpPr>
        <p:sp>
          <p:nvSpPr>
            <p:cNvPr id="5" name="Freeform 5"/>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AABFD1"/>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6" name="Group 6"/>
          <p:cNvGrpSpPr/>
          <p:nvPr/>
        </p:nvGrpSpPr>
        <p:grpSpPr>
          <a:xfrm>
            <a:off x="16173532" y="9517289"/>
            <a:ext cx="1956616" cy="567847"/>
            <a:chOff x="0" y="0"/>
            <a:chExt cx="2608822" cy="757130"/>
          </a:xfrm>
        </p:grpSpPr>
        <p:pic>
          <p:nvPicPr>
            <p:cNvPr id="7" name="Picture 7"/>
            <p:cNvPicPr>
              <a:picLocks noChangeAspect="1"/>
            </p:cNvPicPr>
            <p:nvPr/>
          </p:nvPicPr>
          <p:blipFill>
            <a:blip r:embed="rId3"/>
            <a:srcRect r="2273" b="16626"/>
            <a:stretch>
              <a:fillRect/>
            </a:stretch>
          </p:blipFill>
          <p:spPr>
            <a:xfrm>
              <a:off x="0" y="0"/>
              <a:ext cx="2608822" cy="757130"/>
            </a:xfrm>
            <a:prstGeom prst="rect">
              <a:avLst/>
            </a:prstGeom>
          </p:spPr>
        </p:pic>
      </p:grpSp>
      <p:grpSp>
        <p:nvGrpSpPr>
          <p:cNvPr id="8" name="Group 8"/>
          <p:cNvGrpSpPr/>
          <p:nvPr/>
        </p:nvGrpSpPr>
        <p:grpSpPr>
          <a:xfrm>
            <a:off x="879642" y="2084888"/>
            <a:ext cx="8745533" cy="2095306"/>
            <a:chOff x="0" y="0"/>
            <a:chExt cx="1871971" cy="448498"/>
          </a:xfrm>
        </p:grpSpPr>
        <p:sp>
          <p:nvSpPr>
            <p:cNvPr id="9" name="Freeform 9"/>
            <p:cNvSpPr/>
            <p:nvPr/>
          </p:nvSpPr>
          <p:spPr>
            <a:xfrm>
              <a:off x="0" y="0"/>
              <a:ext cx="1871971" cy="448498"/>
            </a:xfrm>
            <a:custGeom>
              <a:avLst/>
              <a:gdLst/>
              <a:ahLst/>
              <a:cxnLst/>
              <a:rect l="l" t="t" r="r" b="b"/>
              <a:pathLst>
                <a:path w="1871971" h="448498">
                  <a:moveTo>
                    <a:pt x="1795771" y="0"/>
                  </a:moveTo>
                  <a:cubicBezTo>
                    <a:pt x="1833871" y="0"/>
                    <a:pt x="1871971" y="25400"/>
                    <a:pt x="1871971" y="63500"/>
                  </a:cubicBezTo>
                  <a:lnTo>
                    <a:pt x="1871971" y="245298"/>
                  </a:lnTo>
                  <a:cubicBezTo>
                    <a:pt x="1871971" y="283398"/>
                    <a:pt x="1833871" y="321498"/>
                    <a:pt x="1795771" y="321498"/>
                  </a:cubicBezTo>
                  <a:lnTo>
                    <a:pt x="266700" y="321498"/>
                  </a:lnTo>
                  <a:lnTo>
                    <a:pt x="127000" y="448498"/>
                  </a:lnTo>
                  <a:lnTo>
                    <a:pt x="127000" y="321498"/>
                  </a:lnTo>
                  <a:lnTo>
                    <a:pt x="76200" y="321498"/>
                  </a:lnTo>
                  <a:cubicBezTo>
                    <a:pt x="38100" y="321498"/>
                    <a:pt x="0" y="283398"/>
                    <a:pt x="0" y="245298"/>
                  </a:cubicBezTo>
                  <a:lnTo>
                    <a:pt x="0" y="63500"/>
                  </a:lnTo>
                  <a:cubicBezTo>
                    <a:pt x="0" y="25400"/>
                    <a:pt x="38100" y="0"/>
                    <a:pt x="76200" y="0"/>
                  </a:cubicBezTo>
                  <a:lnTo>
                    <a:pt x="1795771" y="0"/>
                  </a:lnTo>
                  <a:close/>
                </a:path>
              </a:pathLst>
            </a:custGeom>
            <a:solidFill>
              <a:srgbClr val="EC9F1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10"/>
            <p:cNvSpPr txBox="1"/>
            <p:nvPr/>
          </p:nvSpPr>
          <p:spPr>
            <a:xfrm>
              <a:off x="63500" y="25400"/>
              <a:ext cx="1744971" cy="232598"/>
            </a:xfrm>
            <a:prstGeom prst="rect">
              <a:avLst/>
            </a:prstGeom>
          </p:spPr>
          <p:txBody>
            <a:bodyPr lIns="50800" tIns="50800" rIns="50800" bIns="50800" rtlCol="0" anchor="ctr"/>
            <a:lstStyle/>
            <a:p>
              <a:pPr marL="0" marR="0" lvl="0" indent="0" algn="ctr" defTabSz="914400" rtl="0" eaLnBrk="1" fontAlgn="auto" latinLnBrk="0" hangingPunct="1">
                <a:lnSpc>
                  <a:spcPts val="3079"/>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1" name="TextBox 11"/>
          <p:cNvSpPr txBox="1"/>
          <p:nvPr/>
        </p:nvSpPr>
        <p:spPr>
          <a:xfrm>
            <a:off x="1237424" y="2078545"/>
            <a:ext cx="8029969" cy="1284027"/>
          </a:xfrm>
          <a:prstGeom prst="rect">
            <a:avLst/>
          </a:prstGeom>
        </p:spPr>
        <p:txBody>
          <a:bodyPr lIns="0" tIns="0" rIns="0" bIns="0" rtlCol="0" anchor="t">
            <a:spAutoFit/>
          </a:bodyPr>
          <a:lstStyle/>
          <a:p>
            <a:pPr marL="0" marR="0" lvl="0" indent="0" algn="ctr" defTabSz="914400" rtl="0" eaLnBrk="1" fontAlgn="auto" latinLnBrk="0" hangingPunct="1">
              <a:lnSpc>
                <a:spcPts val="5257"/>
              </a:lnSpc>
              <a:spcBef>
                <a:spcPts val="0"/>
              </a:spcBef>
              <a:spcAft>
                <a:spcPts val="0"/>
              </a:spcAft>
              <a:buClrTx/>
              <a:buSzTx/>
              <a:buFontTx/>
              <a:buNone/>
              <a:tabLst/>
              <a:defRPr/>
            </a:pPr>
            <a:r>
              <a:rPr kumimoji="0" lang="de-DE" sz="3306" b="0" i="1" u="none" strike="noStrike" kern="1200" cap="none" spc="0" normalizeH="0" baseline="0" noProof="0" dirty="0">
                <a:ln>
                  <a:noFill/>
                </a:ln>
                <a:solidFill>
                  <a:srgbClr val="053055"/>
                </a:solidFill>
                <a:effectLst/>
                <a:uLnTx/>
                <a:uFillTx/>
                <a:latin typeface="Montserrat Italics"/>
                <a:ea typeface="Montserrat Italics"/>
                <a:cs typeface="Montserrat Italics"/>
                <a:sym typeface="Montserrat Italics"/>
              </a:rPr>
              <a:t>“Da können doch wir nichts dafür, </a:t>
            </a:r>
          </a:p>
          <a:p>
            <a:pPr marL="0" marR="0" lvl="0" indent="0" algn="ctr" defTabSz="914400" rtl="0" eaLnBrk="1" fontAlgn="auto" latinLnBrk="0" hangingPunct="1">
              <a:lnSpc>
                <a:spcPts val="5257"/>
              </a:lnSpc>
              <a:spcBef>
                <a:spcPts val="0"/>
              </a:spcBef>
              <a:spcAft>
                <a:spcPts val="0"/>
              </a:spcAft>
              <a:buClrTx/>
              <a:buSzTx/>
              <a:buFontTx/>
              <a:buNone/>
              <a:tabLst/>
              <a:defRPr/>
            </a:pPr>
            <a:r>
              <a:rPr kumimoji="0" lang="de-DE" sz="3306" b="0" i="1" u="none" strike="noStrike" kern="1200" cap="none" spc="0" normalizeH="0" baseline="0" noProof="0" dirty="0">
                <a:ln>
                  <a:noFill/>
                </a:ln>
                <a:solidFill>
                  <a:srgbClr val="053055"/>
                </a:solidFill>
                <a:effectLst/>
                <a:uLnTx/>
                <a:uFillTx/>
                <a:latin typeface="Montserrat Italics"/>
                <a:ea typeface="Montserrat Italics"/>
                <a:cs typeface="Montserrat Italics"/>
                <a:sym typeface="Montserrat Italics"/>
              </a:rPr>
              <a:t>wenn so ein Kerl...”</a:t>
            </a:r>
          </a:p>
        </p:txBody>
      </p:sp>
      <p:sp>
        <p:nvSpPr>
          <p:cNvPr id="12" name="TextBox 12"/>
          <p:cNvSpPr txBox="1"/>
          <p:nvPr/>
        </p:nvSpPr>
        <p:spPr>
          <a:xfrm>
            <a:off x="3077602" y="451603"/>
            <a:ext cx="12362090" cy="1368211"/>
          </a:xfrm>
          <a:prstGeom prst="rect">
            <a:avLst/>
          </a:prstGeom>
        </p:spPr>
        <p:txBody>
          <a:bodyPr lIns="0" tIns="0" rIns="0" bIns="0" rtlCol="0" anchor="t">
            <a:spAutoFit/>
          </a:bodyPr>
          <a:lstStyle/>
          <a:p>
            <a:pPr marL="0" marR="0" lvl="0" indent="0" algn="ctr" defTabSz="914400" rtl="0" eaLnBrk="1" fontAlgn="auto" latinLnBrk="0" hangingPunct="1">
              <a:lnSpc>
                <a:spcPts val="5336"/>
              </a:lnSpc>
              <a:spcBef>
                <a:spcPts val="0"/>
              </a:spcBef>
              <a:spcAft>
                <a:spcPts val="0"/>
              </a:spcAft>
              <a:buClrTx/>
              <a:buSzTx/>
              <a:buFontTx/>
              <a:buNone/>
              <a:tabLst/>
              <a:defRPr/>
            </a:pPr>
            <a:r>
              <a:rPr kumimoji="0" lang="de-DE" sz="4987" b="0" i="0" u="none" strike="noStrike" kern="1200" cap="none" spc="134" normalizeH="0" baseline="0" noProof="0" dirty="0">
                <a:ln>
                  <a:noFill/>
                </a:ln>
                <a:solidFill>
                  <a:srgbClr val="053055"/>
                </a:solidFill>
                <a:effectLst/>
                <a:uLnTx/>
                <a:uFillTx/>
                <a:latin typeface="Montserrat"/>
                <a:ea typeface="Montserrat"/>
                <a:cs typeface="Montserrat"/>
                <a:sym typeface="Montserrat"/>
              </a:rPr>
              <a:t>PRÄVENTION ALS INSTITUTIONELLE AUFGABE</a:t>
            </a:r>
          </a:p>
        </p:txBody>
      </p:sp>
      <p:sp>
        <p:nvSpPr>
          <p:cNvPr id="13" name="TextBox 13"/>
          <p:cNvSpPr txBox="1"/>
          <p:nvPr/>
        </p:nvSpPr>
        <p:spPr>
          <a:xfrm>
            <a:off x="1237424" y="7273864"/>
            <a:ext cx="14527525" cy="1932051"/>
          </a:xfrm>
          <a:prstGeom prst="rect">
            <a:avLst/>
          </a:prstGeom>
        </p:spPr>
        <p:txBody>
          <a:bodyPr lIns="0" tIns="0" rIns="0" bIns="0" rtlCol="0" anchor="t">
            <a:spAutoFit/>
          </a:bodyPr>
          <a:lstStyle/>
          <a:p>
            <a:pPr marL="712470" marR="0" lvl="1" indent="-356235" algn="l" defTabSz="914400" rtl="0" eaLnBrk="1" fontAlgn="auto" latinLnBrk="0" hangingPunct="1">
              <a:lnSpc>
                <a:spcPts val="5247"/>
              </a:lnSpc>
              <a:spcBef>
                <a:spcPts val="0"/>
              </a:spcBef>
              <a:spcAft>
                <a:spcPts val="0"/>
              </a:spcAft>
              <a:buClrTx/>
              <a:buSzTx/>
              <a:buFont typeface="Arial"/>
              <a:buChar char="•"/>
              <a:tabLst/>
              <a:defRPr/>
            </a:pPr>
            <a:r>
              <a:rPr kumimoji="0" lang="de-DE" sz="3300" b="0" i="0" u="none" strike="noStrike" kern="1200" cap="none" spc="0" normalizeH="0" baseline="0" noProof="0" dirty="0">
                <a:ln>
                  <a:noFill/>
                </a:ln>
                <a:solidFill>
                  <a:srgbClr val="053055"/>
                </a:solidFill>
                <a:effectLst/>
                <a:uLnTx/>
                <a:uFillTx/>
                <a:latin typeface="Montserrat"/>
                <a:ea typeface="Montserrat"/>
                <a:cs typeface="Montserrat"/>
                <a:sym typeface="Montserrat"/>
              </a:rPr>
              <a:t>Täter*innen schaffen sich Tatorte</a:t>
            </a:r>
          </a:p>
          <a:p>
            <a:pPr marL="712470" marR="0" lvl="1" indent="-356235" algn="l" defTabSz="914400" rtl="0" eaLnBrk="1" fontAlgn="auto" latinLnBrk="0" hangingPunct="1">
              <a:lnSpc>
                <a:spcPts val="5247"/>
              </a:lnSpc>
              <a:spcBef>
                <a:spcPts val="0"/>
              </a:spcBef>
              <a:spcAft>
                <a:spcPts val="0"/>
              </a:spcAft>
              <a:buClrTx/>
              <a:buSzTx/>
              <a:buFont typeface="Arial"/>
              <a:buChar char="•"/>
              <a:tabLst/>
              <a:defRPr/>
            </a:pPr>
            <a:r>
              <a:rPr kumimoji="0" lang="de-DE" sz="3300" b="0" i="0" u="none" strike="noStrike" kern="1200" cap="none" spc="0" normalizeH="0" baseline="0" noProof="0" dirty="0">
                <a:ln>
                  <a:noFill/>
                </a:ln>
                <a:solidFill>
                  <a:srgbClr val="053055"/>
                </a:solidFill>
                <a:effectLst/>
                <a:uLnTx/>
                <a:uFillTx/>
                <a:latin typeface="Montserrat"/>
                <a:ea typeface="Montserrat"/>
                <a:cs typeface="Montserrat"/>
                <a:sym typeface="Montserrat"/>
              </a:rPr>
              <a:t>Institutionen lassen Täter*innen gewähren</a:t>
            </a:r>
          </a:p>
          <a:p>
            <a:pPr marL="712470" marR="0" lvl="1" indent="-356235" algn="l" defTabSz="914400" rtl="0" eaLnBrk="1" fontAlgn="auto" latinLnBrk="0" hangingPunct="1">
              <a:lnSpc>
                <a:spcPts val="5247"/>
              </a:lnSpc>
              <a:spcBef>
                <a:spcPts val="0"/>
              </a:spcBef>
              <a:spcAft>
                <a:spcPts val="0"/>
              </a:spcAft>
              <a:buClrTx/>
              <a:buSzTx/>
              <a:buFont typeface="Arial"/>
              <a:buChar char="•"/>
              <a:tabLst/>
              <a:defRPr/>
            </a:pPr>
            <a:r>
              <a:rPr kumimoji="0" lang="de-DE" sz="3300" b="0" i="0" u="none" strike="noStrike" kern="1200" cap="none" spc="0" normalizeH="0" baseline="0" noProof="0" dirty="0">
                <a:ln>
                  <a:noFill/>
                </a:ln>
                <a:solidFill>
                  <a:srgbClr val="053055"/>
                </a:solidFill>
                <a:effectLst/>
                <a:uLnTx/>
                <a:uFillTx/>
                <a:latin typeface="Montserrat"/>
                <a:ea typeface="Montserrat"/>
                <a:cs typeface="Montserrat"/>
                <a:sym typeface="Montserrat"/>
              </a:rPr>
              <a:t>teils auch Schutz der Täter*innen durch Institutionen</a:t>
            </a:r>
          </a:p>
        </p:txBody>
      </p:sp>
      <p:sp>
        <p:nvSpPr>
          <p:cNvPr id="14" name="TextBox 14"/>
          <p:cNvSpPr txBox="1"/>
          <p:nvPr/>
        </p:nvSpPr>
        <p:spPr>
          <a:xfrm>
            <a:off x="1115275" y="5625705"/>
            <a:ext cx="16506761" cy="1274826"/>
          </a:xfrm>
          <a:prstGeom prst="rect">
            <a:avLst/>
          </a:prstGeom>
        </p:spPr>
        <p:txBody>
          <a:bodyPr lIns="0" tIns="0" rIns="0" bIns="0" rtlCol="0" anchor="t">
            <a:spAutoFit/>
          </a:bodyPr>
          <a:lstStyle/>
          <a:p>
            <a:pPr marL="0" marR="0" lvl="0" indent="0" algn="l" defTabSz="914400" rtl="0" eaLnBrk="1" fontAlgn="auto" latinLnBrk="0" hangingPunct="1">
              <a:lnSpc>
                <a:spcPts val="5247"/>
              </a:lnSpc>
              <a:spcBef>
                <a:spcPts val="0"/>
              </a:spcBef>
              <a:spcAft>
                <a:spcPts val="0"/>
              </a:spcAft>
              <a:buClrTx/>
              <a:buSzTx/>
              <a:buFontTx/>
              <a:buNone/>
              <a:tabLst/>
              <a:defRPr/>
            </a:pPr>
            <a:r>
              <a:rPr kumimoji="0" lang="de-DE" sz="3300" b="0" i="0" u="none" strike="noStrike" kern="1200" cap="none" spc="0" normalizeH="0" baseline="0" noProof="0" dirty="0">
                <a:ln>
                  <a:noFill/>
                </a:ln>
                <a:solidFill>
                  <a:srgbClr val="053055"/>
                </a:solidFill>
                <a:effectLst/>
                <a:uLnTx/>
                <a:uFillTx/>
                <a:latin typeface="Montserrat"/>
                <a:ea typeface="Montserrat"/>
                <a:cs typeface="Montserrat"/>
                <a:sym typeface="Montserrat"/>
              </a:rPr>
              <a:t>Sexualisierte Gewalt wird oft als Phänomen von Einzeltäter*innen abgetan und ja, es handelt sich erst einmal um einzelne “Fälle”, </a:t>
            </a:r>
            <a:r>
              <a:rPr kumimoji="0" lang="de-DE" sz="3300"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rPr>
              <a:t>aber</a:t>
            </a:r>
            <a:r>
              <a:rPr kumimoji="0" lang="de-DE" sz="3300" b="0" i="0" u="none" strike="noStrike" kern="1200" cap="none" spc="0" normalizeH="0" baseline="0" noProof="0" dirty="0">
                <a:ln>
                  <a:noFill/>
                </a:ln>
                <a:solidFill>
                  <a:srgbClr val="053055"/>
                </a:solidFill>
                <a:effectLst/>
                <a:uLnTx/>
                <a:uFillTx/>
                <a:latin typeface="Montserrat"/>
                <a:ea typeface="Montserrat"/>
                <a:cs typeface="Montserrat"/>
                <a:sym typeface="Montserrat"/>
              </a:rPr>
              <a:t>:</a:t>
            </a:r>
          </a:p>
        </p:txBody>
      </p:sp>
      <p:grpSp>
        <p:nvGrpSpPr>
          <p:cNvPr id="15" name="Group 15"/>
          <p:cNvGrpSpPr/>
          <p:nvPr/>
        </p:nvGrpSpPr>
        <p:grpSpPr>
          <a:xfrm rot="-10800000">
            <a:off x="8679564" y="3132541"/>
            <a:ext cx="8942472" cy="2119830"/>
            <a:chOff x="0" y="0"/>
            <a:chExt cx="1990619" cy="471880"/>
          </a:xfrm>
        </p:grpSpPr>
        <p:sp>
          <p:nvSpPr>
            <p:cNvPr id="16" name="Freeform 16"/>
            <p:cNvSpPr/>
            <p:nvPr/>
          </p:nvSpPr>
          <p:spPr>
            <a:xfrm>
              <a:off x="0" y="0"/>
              <a:ext cx="1990619" cy="471880"/>
            </a:xfrm>
            <a:custGeom>
              <a:avLst/>
              <a:gdLst/>
              <a:ahLst/>
              <a:cxnLst/>
              <a:rect l="l" t="t" r="r" b="b"/>
              <a:pathLst>
                <a:path w="1990619" h="471880">
                  <a:moveTo>
                    <a:pt x="1914419" y="0"/>
                  </a:moveTo>
                  <a:cubicBezTo>
                    <a:pt x="1952519" y="0"/>
                    <a:pt x="1990619" y="25400"/>
                    <a:pt x="1990619" y="63500"/>
                  </a:cubicBezTo>
                  <a:lnTo>
                    <a:pt x="1990619" y="268680"/>
                  </a:lnTo>
                  <a:cubicBezTo>
                    <a:pt x="1990619" y="306780"/>
                    <a:pt x="1952519" y="344880"/>
                    <a:pt x="1914419" y="344880"/>
                  </a:cubicBezTo>
                  <a:lnTo>
                    <a:pt x="266700" y="344880"/>
                  </a:lnTo>
                  <a:lnTo>
                    <a:pt x="127000" y="471880"/>
                  </a:lnTo>
                  <a:lnTo>
                    <a:pt x="127000" y="344880"/>
                  </a:lnTo>
                  <a:lnTo>
                    <a:pt x="76200" y="344880"/>
                  </a:lnTo>
                  <a:cubicBezTo>
                    <a:pt x="38100" y="344880"/>
                    <a:pt x="0" y="306780"/>
                    <a:pt x="0" y="268680"/>
                  </a:cubicBezTo>
                  <a:lnTo>
                    <a:pt x="0" y="63500"/>
                  </a:lnTo>
                  <a:cubicBezTo>
                    <a:pt x="0" y="25400"/>
                    <a:pt x="38100" y="0"/>
                    <a:pt x="76200" y="0"/>
                  </a:cubicBezTo>
                  <a:lnTo>
                    <a:pt x="1914419" y="0"/>
                  </a:lnTo>
                  <a:close/>
                </a:path>
              </a:pathLst>
            </a:custGeom>
            <a:solidFill>
              <a:srgbClr val="EC9F1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TextBox 17"/>
            <p:cNvSpPr txBox="1"/>
            <p:nvPr/>
          </p:nvSpPr>
          <p:spPr>
            <a:xfrm>
              <a:off x="63500" y="25400"/>
              <a:ext cx="1863619" cy="255980"/>
            </a:xfrm>
            <a:prstGeom prst="rect">
              <a:avLst/>
            </a:prstGeom>
          </p:spPr>
          <p:txBody>
            <a:bodyPr lIns="50800" tIns="50800" rIns="50800" bIns="50800" rtlCol="0" anchor="ctr"/>
            <a:lstStyle/>
            <a:p>
              <a:pPr marL="0" marR="0" lvl="0" indent="0" algn="ctr" defTabSz="914400" rtl="0" eaLnBrk="1" fontAlgn="auto" latinLnBrk="0" hangingPunct="1">
                <a:lnSpc>
                  <a:spcPts val="3079"/>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8" name="TextBox 18"/>
          <p:cNvSpPr txBox="1"/>
          <p:nvPr/>
        </p:nvSpPr>
        <p:spPr>
          <a:xfrm>
            <a:off x="8915197" y="3811524"/>
            <a:ext cx="8471206" cy="1274826"/>
          </a:xfrm>
          <a:prstGeom prst="rect">
            <a:avLst/>
          </a:prstGeom>
        </p:spPr>
        <p:txBody>
          <a:bodyPr lIns="0" tIns="0" rIns="0" bIns="0" rtlCol="0" anchor="t">
            <a:spAutoFit/>
          </a:bodyPr>
          <a:lstStyle/>
          <a:p>
            <a:pPr marL="0" marR="0" lvl="0" indent="0" algn="ctr" defTabSz="914400" rtl="0" eaLnBrk="1" fontAlgn="auto" latinLnBrk="0" hangingPunct="1">
              <a:lnSpc>
                <a:spcPts val="5247"/>
              </a:lnSpc>
              <a:spcBef>
                <a:spcPts val="0"/>
              </a:spcBef>
              <a:spcAft>
                <a:spcPts val="0"/>
              </a:spcAft>
              <a:buClrTx/>
              <a:buSzTx/>
              <a:buFontTx/>
              <a:buNone/>
              <a:tabLst/>
              <a:defRPr/>
            </a:pPr>
            <a:r>
              <a:rPr kumimoji="0" lang="de-DE" sz="3300" b="0" i="1" u="none" strike="noStrike" kern="1200" cap="none" spc="0" normalizeH="0" baseline="0" noProof="0" dirty="0">
                <a:ln>
                  <a:noFill/>
                </a:ln>
                <a:solidFill>
                  <a:srgbClr val="053055"/>
                </a:solidFill>
                <a:effectLst/>
                <a:uLnTx/>
                <a:uFillTx/>
                <a:latin typeface="Montserrat Italics"/>
                <a:ea typeface="Montserrat Italics"/>
                <a:cs typeface="Montserrat Italics"/>
                <a:sym typeface="Montserrat Italics"/>
              </a:rPr>
              <a:t>“Wir müssen jetzt den Kopf hinhalten,</a:t>
            </a:r>
          </a:p>
          <a:p>
            <a:pPr marL="0" marR="0" lvl="0" indent="0" algn="ctr" defTabSz="914400" rtl="0" eaLnBrk="1" fontAlgn="auto" latinLnBrk="0" hangingPunct="1">
              <a:lnSpc>
                <a:spcPts val="5247"/>
              </a:lnSpc>
              <a:spcBef>
                <a:spcPts val="0"/>
              </a:spcBef>
              <a:spcAft>
                <a:spcPts val="0"/>
              </a:spcAft>
              <a:buClrTx/>
              <a:buSzTx/>
              <a:buFontTx/>
              <a:buNone/>
              <a:tabLst/>
              <a:defRPr/>
            </a:pPr>
            <a:r>
              <a:rPr kumimoji="0" lang="de-DE" sz="3300" b="0" i="1" u="none" strike="noStrike" kern="1200" cap="none" spc="0" normalizeH="0" baseline="0" noProof="0" dirty="0">
                <a:ln>
                  <a:noFill/>
                </a:ln>
                <a:solidFill>
                  <a:srgbClr val="053055"/>
                </a:solidFill>
                <a:effectLst/>
                <a:uLnTx/>
                <a:uFillTx/>
                <a:latin typeface="Montserrat Italics"/>
                <a:ea typeface="Montserrat Italics"/>
                <a:cs typeface="Montserrat Italics"/>
                <a:sym typeface="Montserrat Italics"/>
              </a:rPr>
              <a:t>weil der Priester...”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AABFD1"/>
        </a:solidFill>
        <a:effectLst/>
      </p:bgPr>
    </p:bg>
    <p:spTree>
      <p:nvGrpSpPr>
        <p:cNvPr id="1" name=""/>
        <p:cNvGrpSpPr/>
        <p:nvPr/>
      </p:nvGrpSpPr>
      <p:grpSpPr>
        <a:xfrm>
          <a:off x="0" y="0"/>
          <a:ext cx="0" cy="0"/>
          <a:chOff x="0" y="0"/>
          <a:chExt cx="0" cy="0"/>
        </a:xfrm>
      </p:grpSpPr>
      <p:grpSp>
        <p:nvGrpSpPr>
          <p:cNvPr id="2" name="Group 2"/>
          <p:cNvGrpSpPr/>
          <p:nvPr/>
        </p:nvGrpSpPr>
        <p:grpSpPr>
          <a:xfrm>
            <a:off x="6717046" y="2818124"/>
            <a:ext cx="4853908" cy="4853908"/>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4"/>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3234"/>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5" name="Group 5"/>
          <p:cNvGrpSpPr/>
          <p:nvPr/>
        </p:nvGrpSpPr>
        <p:grpSpPr>
          <a:xfrm>
            <a:off x="895438" y="2818124"/>
            <a:ext cx="4853908" cy="4853908"/>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EFE"/>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7"/>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3234"/>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8" name="Group 8"/>
          <p:cNvGrpSpPr/>
          <p:nvPr/>
        </p:nvGrpSpPr>
        <p:grpSpPr>
          <a:xfrm>
            <a:off x="17867363" y="1942553"/>
            <a:ext cx="420637" cy="6287595"/>
            <a:chOff x="0" y="0"/>
            <a:chExt cx="154215" cy="974113"/>
          </a:xfrm>
        </p:grpSpPr>
        <p:sp>
          <p:nvSpPr>
            <p:cNvPr id="9" name="Freeform 9"/>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FEFEFE"/>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0" name="Group 10"/>
          <p:cNvGrpSpPr/>
          <p:nvPr/>
        </p:nvGrpSpPr>
        <p:grpSpPr>
          <a:xfrm>
            <a:off x="0" y="1999703"/>
            <a:ext cx="420637" cy="6287595"/>
            <a:chOff x="0" y="0"/>
            <a:chExt cx="65168" cy="974113"/>
          </a:xfrm>
        </p:grpSpPr>
        <p:sp>
          <p:nvSpPr>
            <p:cNvPr id="11" name="Freeform 11"/>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FFFFFF"/>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2" name="Group 12"/>
          <p:cNvGrpSpPr/>
          <p:nvPr/>
        </p:nvGrpSpPr>
        <p:grpSpPr>
          <a:xfrm>
            <a:off x="12542504" y="2818124"/>
            <a:ext cx="4853908" cy="4853908"/>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EFE"/>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Box 14"/>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3234"/>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5" name="Group 15"/>
          <p:cNvGrpSpPr/>
          <p:nvPr/>
        </p:nvGrpSpPr>
        <p:grpSpPr>
          <a:xfrm>
            <a:off x="16173532" y="9517289"/>
            <a:ext cx="1956616" cy="567847"/>
            <a:chOff x="0" y="0"/>
            <a:chExt cx="2608822" cy="757130"/>
          </a:xfrm>
        </p:grpSpPr>
        <p:pic>
          <p:nvPicPr>
            <p:cNvPr id="16" name="Picture 16"/>
            <p:cNvPicPr>
              <a:picLocks noChangeAspect="1"/>
            </p:cNvPicPr>
            <p:nvPr/>
          </p:nvPicPr>
          <p:blipFill>
            <a:blip r:embed="rId3"/>
            <a:srcRect r="2273" b="16626"/>
            <a:stretch>
              <a:fillRect/>
            </a:stretch>
          </p:blipFill>
          <p:spPr>
            <a:xfrm>
              <a:off x="0" y="0"/>
              <a:ext cx="2608822" cy="757130"/>
            </a:xfrm>
            <a:prstGeom prst="rect">
              <a:avLst/>
            </a:prstGeom>
          </p:spPr>
        </p:pic>
      </p:grpSp>
      <p:sp>
        <p:nvSpPr>
          <p:cNvPr id="17" name="Freeform 17"/>
          <p:cNvSpPr/>
          <p:nvPr/>
        </p:nvSpPr>
        <p:spPr>
          <a:xfrm>
            <a:off x="1196844" y="3210133"/>
            <a:ext cx="4114178" cy="4122000"/>
          </a:xfrm>
          <a:custGeom>
            <a:avLst/>
            <a:gdLst/>
            <a:ahLst/>
            <a:cxnLst/>
            <a:rect l="l" t="t" r="r" b="b"/>
            <a:pathLst>
              <a:path w="4114178" h="4122000">
                <a:moveTo>
                  <a:pt x="0" y="0"/>
                </a:moveTo>
                <a:lnTo>
                  <a:pt x="4114178" y="0"/>
                </a:lnTo>
                <a:lnTo>
                  <a:pt x="4114178" y="4122000"/>
                </a:lnTo>
                <a:lnTo>
                  <a:pt x="0" y="4122000"/>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Freeform 18"/>
          <p:cNvSpPr/>
          <p:nvPr/>
        </p:nvSpPr>
        <p:spPr>
          <a:xfrm>
            <a:off x="7090763" y="3210133"/>
            <a:ext cx="4106474" cy="4122000"/>
          </a:xfrm>
          <a:custGeom>
            <a:avLst/>
            <a:gdLst/>
            <a:ahLst/>
            <a:cxnLst/>
            <a:rect l="l" t="t" r="r" b="b"/>
            <a:pathLst>
              <a:path w="4106474" h="4122000">
                <a:moveTo>
                  <a:pt x="0" y="0"/>
                </a:moveTo>
                <a:lnTo>
                  <a:pt x="4106474" y="0"/>
                </a:lnTo>
                <a:lnTo>
                  <a:pt x="4106474" y="4122000"/>
                </a:lnTo>
                <a:lnTo>
                  <a:pt x="0" y="4122000"/>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Freeform 19"/>
          <p:cNvSpPr/>
          <p:nvPr/>
        </p:nvSpPr>
        <p:spPr>
          <a:xfrm>
            <a:off x="12980654" y="3213432"/>
            <a:ext cx="4126328" cy="4118701"/>
          </a:xfrm>
          <a:custGeom>
            <a:avLst/>
            <a:gdLst/>
            <a:ahLst/>
            <a:cxnLst/>
            <a:rect l="l" t="t" r="r" b="b"/>
            <a:pathLst>
              <a:path w="4126328" h="4118701">
                <a:moveTo>
                  <a:pt x="0" y="0"/>
                </a:moveTo>
                <a:lnTo>
                  <a:pt x="4126328" y="0"/>
                </a:lnTo>
                <a:lnTo>
                  <a:pt x="4126328" y="4118701"/>
                </a:lnTo>
                <a:lnTo>
                  <a:pt x="0" y="4118701"/>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TextBox 20"/>
          <p:cNvSpPr txBox="1"/>
          <p:nvPr/>
        </p:nvSpPr>
        <p:spPr>
          <a:xfrm>
            <a:off x="358887" y="722962"/>
            <a:ext cx="17570226" cy="1368211"/>
          </a:xfrm>
          <a:prstGeom prst="rect">
            <a:avLst/>
          </a:prstGeom>
        </p:spPr>
        <p:txBody>
          <a:bodyPr lIns="0" tIns="0" rIns="0" bIns="0" rtlCol="0" anchor="t">
            <a:spAutoFit/>
          </a:bodyPr>
          <a:lstStyle/>
          <a:p>
            <a:pPr marL="0" marR="0" lvl="0" indent="0" algn="ctr" defTabSz="914400" rtl="0" eaLnBrk="1" fontAlgn="auto" latinLnBrk="0" hangingPunct="1">
              <a:lnSpc>
                <a:spcPts val="5336"/>
              </a:lnSpc>
              <a:spcBef>
                <a:spcPts val="0"/>
              </a:spcBef>
              <a:spcAft>
                <a:spcPts val="0"/>
              </a:spcAft>
              <a:buClrTx/>
              <a:buSzTx/>
              <a:buFontTx/>
              <a:buNone/>
              <a:tabLst/>
              <a:defRPr/>
            </a:pPr>
            <a:r>
              <a:rPr kumimoji="0" lang="de-DE" sz="4987" b="0" i="0" u="none" strike="noStrike" kern="1200" cap="none" spc="134" normalizeH="0" baseline="0" noProof="0" dirty="0">
                <a:ln>
                  <a:noFill/>
                </a:ln>
                <a:solidFill>
                  <a:srgbClr val="053055"/>
                </a:solidFill>
                <a:effectLst/>
                <a:uLnTx/>
                <a:uFillTx/>
                <a:latin typeface="Montserrat"/>
                <a:ea typeface="Montserrat"/>
                <a:cs typeface="Montserrat"/>
                <a:sym typeface="Montserrat"/>
              </a:rPr>
              <a:t>PRÄVENTION, INTERVENTION, AUFARBEITUNG</a:t>
            </a:r>
          </a:p>
          <a:p>
            <a:pPr marL="0" marR="0" lvl="0" indent="0" algn="ctr" defTabSz="914400" rtl="0" eaLnBrk="1" fontAlgn="auto" latinLnBrk="0" hangingPunct="1">
              <a:lnSpc>
                <a:spcPts val="5336"/>
              </a:lnSpc>
              <a:spcBef>
                <a:spcPts val="0"/>
              </a:spcBef>
              <a:spcAft>
                <a:spcPts val="0"/>
              </a:spcAft>
              <a:buClrTx/>
              <a:buSzTx/>
              <a:buFontTx/>
              <a:buNone/>
              <a:tabLst/>
              <a:defRPr/>
            </a:pPr>
            <a:r>
              <a:rPr kumimoji="0" lang="de-DE" sz="4987" b="0" i="0" u="none" strike="noStrike" kern="1200" cap="none" spc="134" normalizeH="0" baseline="0" noProof="0" dirty="0">
                <a:ln>
                  <a:noFill/>
                </a:ln>
                <a:solidFill>
                  <a:srgbClr val="053055"/>
                </a:solidFill>
                <a:effectLst/>
                <a:uLnTx/>
                <a:uFillTx/>
                <a:latin typeface="Montserrat"/>
                <a:ea typeface="Montserrat"/>
                <a:cs typeface="Montserrat"/>
                <a:sym typeface="Montserrat"/>
              </a:rPr>
              <a:t>IM BISTUM TRIER</a:t>
            </a:r>
          </a:p>
        </p:txBody>
      </p:sp>
      <p:sp>
        <p:nvSpPr>
          <p:cNvPr id="21" name="TextBox 21"/>
          <p:cNvSpPr txBox="1"/>
          <p:nvPr/>
        </p:nvSpPr>
        <p:spPr>
          <a:xfrm>
            <a:off x="145283" y="9858225"/>
            <a:ext cx="8998717" cy="226911"/>
          </a:xfrm>
          <a:prstGeom prst="rect">
            <a:avLst/>
          </a:prstGeom>
        </p:spPr>
        <p:txBody>
          <a:bodyPr lIns="0" tIns="0" rIns="0" bIns="0" rtlCol="0" anchor="t">
            <a:spAutoFit/>
          </a:bodyPr>
          <a:lstStyle/>
          <a:p>
            <a:pPr marL="0" marR="0" lvl="0" indent="0" algn="ctr" defTabSz="914400" rtl="0" eaLnBrk="1" fontAlgn="auto" latinLnBrk="0" hangingPunct="1">
              <a:lnSpc>
                <a:spcPts val="1742"/>
              </a:lnSpc>
              <a:spcBef>
                <a:spcPts val="0"/>
              </a:spcBef>
              <a:spcAft>
                <a:spcPts val="0"/>
              </a:spcAft>
              <a:buClrTx/>
              <a:buSzTx/>
              <a:buFontTx/>
              <a:buNone/>
              <a:tabLst/>
              <a:defRPr/>
            </a:pPr>
            <a:r>
              <a:rPr kumimoji="0" lang="de-DE" sz="1628" b="0" i="0" u="none" strike="noStrike" kern="1200" cap="none" spc="43" normalizeH="0" baseline="0" noProof="0" dirty="0">
                <a:ln>
                  <a:noFill/>
                </a:ln>
                <a:solidFill>
                  <a:srgbClr val="053055"/>
                </a:solidFill>
                <a:effectLst/>
                <a:uLnTx/>
                <a:uFillTx/>
                <a:latin typeface="Montserrat"/>
                <a:ea typeface="Montserrat"/>
                <a:cs typeface="Montserrat"/>
                <a:sym typeface="Montserrat"/>
              </a:rPr>
              <a:t>Aktueller Bericht verfügbar unter: https://www.bistum-trier.de/praevention/start/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345C72"/>
        </a:solidFill>
        <a:effectLst/>
      </p:bgPr>
    </p:bg>
    <p:spTree>
      <p:nvGrpSpPr>
        <p:cNvPr id="1" name=""/>
        <p:cNvGrpSpPr/>
        <p:nvPr/>
      </p:nvGrpSpPr>
      <p:grpSpPr>
        <a:xfrm>
          <a:off x="0" y="0"/>
          <a:ext cx="0" cy="0"/>
          <a:chOff x="0" y="0"/>
          <a:chExt cx="0" cy="0"/>
        </a:xfrm>
      </p:grpSpPr>
      <p:grpSp>
        <p:nvGrpSpPr>
          <p:cNvPr id="2" name="Group 2"/>
          <p:cNvGrpSpPr/>
          <p:nvPr/>
        </p:nvGrpSpPr>
        <p:grpSpPr>
          <a:xfrm>
            <a:off x="17867363" y="1942553"/>
            <a:ext cx="420637" cy="6287595"/>
            <a:chOff x="0" y="0"/>
            <a:chExt cx="154215" cy="974113"/>
          </a:xfrm>
        </p:grpSpPr>
        <p:sp>
          <p:nvSpPr>
            <p:cNvPr id="3" name="Freeform 3"/>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EC9F1A"/>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4" name="Group 4"/>
          <p:cNvGrpSpPr/>
          <p:nvPr/>
        </p:nvGrpSpPr>
        <p:grpSpPr>
          <a:xfrm>
            <a:off x="0" y="1999703"/>
            <a:ext cx="420637" cy="6287595"/>
            <a:chOff x="0" y="0"/>
            <a:chExt cx="65168" cy="974113"/>
          </a:xfrm>
        </p:grpSpPr>
        <p:sp>
          <p:nvSpPr>
            <p:cNvPr id="5" name="Freeform 5"/>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EC9F1A"/>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6" name="Group 6"/>
          <p:cNvGrpSpPr/>
          <p:nvPr/>
        </p:nvGrpSpPr>
        <p:grpSpPr>
          <a:xfrm>
            <a:off x="16098321" y="9419516"/>
            <a:ext cx="1956616" cy="567847"/>
            <a:chOff x="0" y="0"/>
            <a:chExt cx="2608822" cy="757130"/>
          </a:xfrm>
        </p:grpSpPr>
        <p:pic>
          <p:nvPicPr>
            <p:cNvPr id="7" name="Picture 7"/>
            <p:cNvPicPr>
              <a:picLocks noChangeAspect="1"/>
            </p:cNvPicPr>
            <p:nvPr/>
          </p:nvPicPr>
          <p:blipFill>
            <a:blip r:embed="rId3"/>
            <a:srcRect r="2273" b="16626"/>
            <a:stretch>
              <a:fillRect/>
            </a:stretch>
          </p:blipFill>
          <p:spPr>
            <a:xfrm>
              <a:off x="0" y="0"/>
              <a:ext cx="2608822" cy="757130"/>
            </a:xfrm>
            <a:prstGeom prst="rect">
              <a:avLst/>
            </a:prstGeom>
          </p:spPr>
        </p:pic>
      </p:grpSp>
      <p:sp>
        <p:nvSpPr>
          <p:cNvPr id="8" name="Freeform 8"/>
          <p:cNvSpPr/>
          <p:nvPr/>
        </p:nvSpPr>
        <p:spPr>
          <a:xfrm>
            <a:off x="4838114" y="4598678"/>
            <a:ext cx="8097646" cy="5810061"/>
          </a:xfrm>
          <a:custGeom>
            <a:avLst/>
            <a:gdLst/>
            <a:ahLst/>
            <a:cxnLst/>
            <a:rect l="l" t="t" r="r" b="b"/>
            <a:pathLst>
              <a:path w="8097646" h="5810061">
                <a:moveTo>
                  <a:pt x="0" y="0"/>
                </a:moveTo>
                <a:lnTo>
                  <a:pt x="8097647" y="0"/>
                </a:lnTo>
                <a:lnTo>
                  <a:pt x="8097647" y="5810062"/>
                </a:lnTo>
                <a:lnTo>
                  <a:pt x="0" y="581006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9"/>
          <p:cNvSpPr txBox="1"/>
          <p:nvPr/>
        </p:nvSpPr>
        <p:spPr>
          <a:xfrm>
            <a:off x="2252006" y="1780628"/>
            <a:ext cx="14110321" cy="3044038"/>
          </a:xfrm>
          <a:prstGeom prst="rect">
            <a:avLst/>
          </a:prstGeom>
        </p:spPr>
        <p:txBody>
          <a:bodyPr lIns="0" tIns="0" rIns="0" bIns="0" rtlCol="0" anchor="t">
            <a:spAutoFit/>
          </a:bodyPr>
          <a:lstStyle/>
          <a:p>
            <a:pPr marL="0" marR="0" lvl="0" indent="0" algn="ctr" defTabSz="914400" rtl="0" eaLnBrk="1" fontAlgn="auto" latinLnBrk="0" hangingPunct="1">
              <a:lnSpc>
                <a:spcPts val="12293"/>
              </a:lnSpc>
              <a:spcBef>
                <a:spcPts val="0"/>
              </a:spcBef>
              <a:spcAft>
                <a:spcPts val="0"/>
              </a:spcAft>
              <a:buClrTx/>
              <a:buSzTx/>
              <a:buFontTx/>
              <a:buNone/>
              <a:tabLst/>
              <a:defRPr/>
            </a:pPr>
            <a:r>
              <a:rPr kumimoji="0" lang="de-DE" sz="8781" b="0" i="0" u="none" strike="noStrike" kern="1200" cap="none" spc="0" normalizeH="0" baseline="0" noProof="0" dirty="0">
                <a:ln>
                  <a:noFill/>
                </a:ln>
                <a:solidFill>
                  <a:srgbClr val="FFFFFF"/>
                </a:solidFill>
                <a:effectLst/>
                <a:uLnTx/>
                <a:uFillTx/>
                <a:latin typeface="Montserrat"/>
                <a:ea typeface="Montserrat"/>
                <a:cs typeface="Montserrat"/>
                <a:sym typeface="Montserrat"/>
              </a:rPr>
              <a:t>WIE WÜRDEN SIE SICH ENTSCHEIDEN?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C9F1A"/>
        </a:solidFill>
        <a:effectLst/>
      </p:bgPr>
    </p:bg>
    <p:spTree>
      <p:nvGrpSpPr>
        <p:cNvPr id="1" name=""/>
        <p:cNvGrpSpPr/>
        <p:nvPr/>
      </p:nvGrpSpPr>
      <p:grpSpPr>
        <a:xfrm>
          <a:off x="0" y="0"/>
          <a:ext cx="0" cy="0"/>
          <a:chOff x="0" y="0"/>
          <a:chExt cx="0" cy="0"/>
        </a:xfrm>
      </p:grpSpPr>
      <p:grpSp>
        <p:nvGrpSpPr>
          <p:cNvPr id="2" name="Group 2"/>
          <p:cNvGrpSpPr/>
          <p:nvPr/>
        </p:nvGrpSpPr>
        <p:grpSpPr>
          <a:xfrm>
            <a:off x="0" y="-16510"/>
            <a:ext cx="6108000" cy="10303510"/>
            <a:chOff x="0" y="0"/>
            <a:chExt cx="946289" cy="1596283"/>
          </a:xfrm>
        </p:grpSpPr>
        <p:sp>
          <p:nvSpPr>
            <p:cNvPr id="3" name="Freeform 3"/>
            <p:cNvSpPr/>
            <p:nvPr/>
          </p:nvSpPr>
          <p:spPr>
            <a:xfrm>
              <a:off x="0" y="0"/>
              <a:ext cx="946289" cy="1596283"/>
            </a:xfrm>
            <a:custGeom>
              <a:avLst/>
              <a:gdLst/>
              <a:ahLst/>
              <a:cxnLst/>
              <a:rect l="l" t="t" r="r" b="b"/>
              <a:pathLst>
                <a:path w="946289" h="1596283">
                  <a:moveTo>
                    <a:pt x="0" y="0"/>
                  </a:moveTo>
                  <a:lnTo>
                    <a:pt x="946289" y="0"/>
                  </a:lnTo>
                  <a:lnTo>
                    <a:pt x="946289" y="1596283"/>
                  </a:lnTo>
                  <a:lnTo>
                    <a:pt x="0" y="1596283"/>
                  </a:lnTo>
                  <a:close/>
                </a:path>
              </a:pathLst>
            </a:custGeom>
            <a:solidFill>
              <a:srgbClr val="FFFFFF"/>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4" name="Group 4"/>
          <p:cNvGrpSpPr/>
          <p:nvPr/>
        </p:nvGrpSpPr>
        <p:grpSpPr>
          <a:xfrm>
            <a:off x="0" y="2075646"/>
            <a:ext cx="497704" cy="6287595"/>
            <a:chOff x="0" y="0"/>
            <a:chExt cx="154215" cy="974113"/>
          </a:xfrm>
        </p:grpSpPr>
        <p:sp>
          <p:nvSpPr>
            <p:cNvPr id="5" name="Freeform 5"/>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6" name="Group 6"/>
          <p:cNvGrpSpPr/>
          <p:nvPr/>
        </p:nvGrpSpPr>
        <p:grpSpPr>
          <a:xfrm>
            <a:off x="16098321" y="9419516"/>
            <a:ext cx="1956616" cy="567847"/>
            <a:chOff x="0" y="0"/>
            <a:chExt cx="2608822" cy="757130"/>
          </a:xfrm>
        </p:grpSpPr>
        <p:pic>
          <p:nvPicPr>
            <p:cNvPr id="7" name="Picture 7"/>
            <p:cNvPicPr>
              <a:picLocks noChangeAspect="1"/>
            </p:cNvPicPr>
            <p:nvPr/>
          </p:nvPicPr>
          <p:blipFill>
            <a:blip r:embed="rId3"/>
            <a:srcRect r="2273" b="16626"/>
            <a:stretch>
              <a:fillRect/>
            </a:stretch>
          </p:blipFill>
          <p:spPr>
            <a:xfrm>
              <a:off x="0" y="0"/>
              <a:ext cx="2608822" cy="757130"/>
            </a:xfrm>
            <a:prstGeom prst="rect">
              <a:avLst/>
            </a:prstGeom>
          </p:spPr>
        </p:pic>
      </p:grpSp>
      <p:grpSp>
        <p:nvGrpSpPr>
          <p:cNvPr id="8" name="Group 8"/>
          <p:cNvGrpSpPr/>
          <p:nvPr/>
        </p:nvGrpSpPr>
        <p:grpSpPr>
          <a:xfrm>
            <a:off x="3370547" y="2951994"/>
            <a:ext cx="13430515" cy="3981587"/>
            <a:chOff x="0" y="0"/>
            <a:chExt cx="3537255" cy="1048648"/>
          </a:xfrm>
        </p:grpSpPr>
        <p:sp>
          <p:nvSpPr>
            <p:cNvPr id="9" name="Freeform 9"/>
            <p:cNvSpPr/>
            <p:nvPr/>
          </p:nvSpPr>
          <p:spPr>
            <a:xfrm>
              <a:off x="0" y="0"/>
              <a:ext cx="3537255" cy="1048648"/>
            </a:xfrm>
            <a:custGeom>
              <a:avLst/>
              <a:gdLst/>
              <a:ahLst/>
              <a:cxnLst/>
              <a:rect l="l" t="t" r="r" b="b"/>
              <a:pathLst>
                <a:path w="3537255" h="1048648">
                  <a:moveTo>
                    <a:pt x="0" y="0"/>
                  </a:moveTo>
                  <a:lnTo>
                    <a:pt x="3537255" y="0"/>
                  </a:lnTo>
                  <a:lnTo>
                    <a:pt x="3537255" y="1048648"/>
                  </a:lnTo>
                  <a:lnTo>
                    <a:pt x="0" y="1048648"/>
                  </a:lnTo>
                  <a:close/>
                </a:path>
              </a:pathLst>
            </a:custGeom>
            <a:solidFill>
              <a:srgbClr val="345C7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10"/>
            <p:cNvSpPr txBox="1"/>
            <p:nvPr/>
          </p:nvSpPr>
          <p:spPr>
            <a:xfrm>
              <a:off x="0" y="-38100"/>
              <a:ext cx="3537255" cy="1086748"/>
            </a:xfrm>
            <a:prstGeom prst="rect">
              <a:avLst/>
            </a:prstGeom>
          </p:spPr>
          <p:txBody>
            <a:bodyPr lIns="50800" tIns="50800" rIns="50800" bIns="50800" rtlCol="0" anchor="ctr"/>
            <a:lstStyle/>
            <a:p>
              <a:pPr marL="0" marR="0" lvl="0" indent="0" algn="ctr" defTabSz="914400" rtl="0" eaLnBrk="1" fontAlgn="auto" latinLnBrk="0" hangingPunct="1">
                <a:lnSpc>
                  <a:spcPts val="6759"/>
                </a:lnSpc>
                <a:spcBef>
                  <a:spcPts val="0"/>
                </a:spcBef>
                <a:spcAft>
                  <a:spcPts val="0"/>
                </a:spcAft>
                <a:buClrTx/>
                <a:buSzTx/>
                <a:buFontTx/>
                <a:buNone/>
                <a:tabLst/>
                <a:defRPr/>
              </a:pPr>
              <a:r>
                <a:rPr kumimoji="0" lang="de-DE" sz="5199" i="0" u="none" strike="noStrike" kern="1200" cap="none" spc="395" normalizeH="0" baseline="0" noProof="0" dirty="0">
                  <a:ln>
                    <a:noFill/>
                  </a:ln>
                  <a:solidFill>
                    <a:srgbClr val="FEFEFE"/>
                  </a:solidFill>
                  <a:effectLst/>
                  <a:uLnTx/>
                  <a:uFillTx/>
                  <a:latin typeface="Montserrat Medium"/>
                  <a:ea typeface="Montserrat Medium"/>
                  <a:cs typeface="Montserrat Medium"/>
                  <a:sym typeface="Montserrat Medium"/>
                </a:rPr>
                <a:t>0</a:t>
              </a:r>
              <a:r>
                <a:rPr lang="de-DE" sz="5199" spc="395" dirty="0">
                  <a:solidFill>
                    <a:srgbClr val="FEFEFE"/>
                  </a:solidFill>
                  <a:latin typeface="Montserrat Medium"/>
                  <a:ea typeface="Montserrat Medium"/>
                  <a:cs typeface="Montserrat Medium"/>
                  <a:sym typeface="Montserrat Medium"/>
                </a:rPr>
                <a:t>5</a:t>
              </a:r>
              <a:endParaRPr kumimoji="0" lang="de-DE" sz="5199" i="0" u="none" strike="noStrike" kern="1200" cap="none" spc="395" normalizeH="0" baseline="0" noProof="0" dirty="0">
                <a:ln>
                  <a:noFill/>
                </a:ln>
                <a:solidFill>
                  <a:srgbClr val="FEFEFE"/>
                </a:solidFill>
                <a:effectLst/>
                <a:uLnTx/>
                <a:uFillTx/>
                <a:latin typeface="Montserrat Medium"/>
                <a:ea typeface="Montserrat Medium"/>
                <a:cs typeface="Montserrat Medium"/>
                <a:sym typeface="Montserrat Medium"/>
              </a:endParaRPr>
            </a:p>
            <a:p>
              <a:pPr marL="0" marR="0" lvl="0" indent="0" algn="ctr" defTabSz="914400" rtl="0" eaLnBrk="1" fontAlgn="auto" latinLnBrk="0" hangingPunct="1">
                <a:lnSpc>
                  <a:spcPts val="6759"/>
                </a:lnSpc>
                <a:spcBef>
                  <a:spcPts val="0"/>
                </a:spcBef>
                <a:spcAft>
                  <a:spcPts val="0"/>
                </a:spcAft>
                <a:buClrTx/>
                <a:buSzTx/>
                <a:buFontTx/>
                <a:buNone/>
                <a:tabLst/>
                <a:defRPr/>
              </a:pPr>
              <a:r>
                <a:rPr kumimoji="0" lang="de-DE" sz="5199" b="0" i="0" u="none" strike="noStrike" kern="1200" cap="none" spc="395" normalizeH="0" baseline="0" noProof="0" dirty="0">
                  <a:ln>
                    <a:noFill/>
                  </a:ln>
                  <a:solidFill>
                    <a:srgbClr val="FEFEFE"/>
                  </a:solidFill>
                  <a:effectLst/>
                  <a:uLnTx/>
                  <a:uFillTx/>
                  <a:latin typeface="Montserrat"/>
                  <a:ea typeface="Montserrat"/>
                  <a:cs typeface="Montserrat"/>
                  <a:sym typeface="Montserrat"/>
                </a:rPr>
                <a:t>BEGRIFFSERKLÄRUNGEN</a:t>
              </a: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6173532" y="9517289"/>
            <a:ext cx="1956616" cy="567847"/>
            <a:chOff x="0" y="0"/>
            <a:chExt cx="2608822" cy="757130"/>
          </a:xfrm>
        </p:grpSpPr>
        <p:pic>
          <p:nvPicPr>
            <p:cNvPr id="3" name="Picture 3"/>
            <p:cNvPicPr>
              <a:picLocks noChangeAspect="1"/>
            </p:cNvPicPr>
            <p:nvPr/>
          </p:nvPicPr>
          <p:blipFill>
            <a:blip r:embed="rId2"/>
            <a:srcRect r="2273" b="16626"/>
            <a:stretch>
              <a:fillRect/>
            </a:stretch>
          </p:blipFill>
          <p:spPr>
            <a:xfrm>
              <a:off x="0" y="0"/>
              <a:ext cx="2608822" cy="757130"/>
            </a:xfrm>
            <a:prstGeom prst="rect">
              <a:avLst/>
            </a:prstGeom>
          </p:spPr>
        </p:pic>
      </p:grpSp>
      <p:grpSp>
        <p:nvGrpSpPr>
          <p:cNvPr id="20" name="Gruppieren 19">
            <a:extLst>
              <a:ext uri="{FF2B5EF4-FFF2-40B4-BE49-F238E27FC236}">
                <a16:creationId xmlns:a16="http://schemas.microsoft.com/office/drawing/2014/main" id="{684EDDC0-0637-8050-65D1-8411587E1598}"/>
              </a:ext>
            </a:extLst>
          </p:cNvPr>
          <p:cNvGrpSpPr/>
          <p:nvPr/>
        </p:nvGrpSpPr>
        <p:grpSpPr>
          <a:xfrm>
            <a:off x="228600" y="3007306"/>
            <a:ext cx="17830800" cy="3158430"/>
            <a:chOff x="228600" y="3007306"/>
            <a:chExt cx="17830800" cy="3158430"/>
          </a:xfrm>
        </p:grpSpPr>
        <p:grpSp>
          <p:nvGrpSpPr>
            <p:cNvPr id="4" name="Group 4"/>
            <p:cNvGrpSpPr/>
            <p:nvPr/>
          </p:nvGrpSpPr>
          <p:grpSpPr>
            <a:xfrm>
              <a:off x="228600" y="3362364"/>
              <a:ext cx="17830800" cy="2520645"/>
              <a:chOff x="0" y="0"/>
              <a:chExt cx="4471371" cy="663874"/>
            </a:xfrm>
          </p:grpSpPr>
          <p:sp>
            <p:nvSpPr>
              <p:cNvPr id="5" name="Freeform 5"/>
              <p:cNvSpPr/>
              <p:nvPr/>
            </p:nvSpPr>
            <p:spPr>
              <a:xfrm>
                <a:off x="0" y="0"/>
                <a:ext cx="4471371" cy="663874"/>
              </a:xfrm>
              <a:custGeom>
                <a:avLst/>
                <a:gdLst/>
                <a:ahLst/>
                <a:cxnLst/>
                <a:rect l="l" t="t" r="r" b="b"/>
                <a:pathLst>
                  <a:path w="4471371" h="663874">
                    <a:moveTo>
                      <a:pt x="0" y="0"/>
                    </a:moveTo>
                    <a:lnTo>
                      <a:pt x="4471371" y="0"/>
                    </a:lnTo>
                    <a:lnTo>
                      <a:pt x="4471371" y="663874"/>
                    </a:lnTo>
                    <a:lnTo>
                      <a:pt x="0" y="663874"/>
                    </a:lnTo>
                    <a:close/>
                  </a:path>
                </a:pathLst>
              </a:custGeom>
              <a:solidFill>
                <a:srgbClr val="345C7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6"/>
              <p:cNvSpPr txBox="1"/>
              <p:nvPr/>
            </p:nvSpPr>
            <p:spPr>
              <a:xfrm>
                <a:off x="0" y="-19050"/>
                <a:ext cx="4471371" cy="682924"/>
              </a:xfrm>
              <a:prstGeom prst="rect">
                <a:avLst/>
              </a:prstGeom>
            </p:spPr>
            <p:txBody>
              <a:bodyPr lIns="50800" tIns="50800" rIns="50800" bIns="50800" rtlCol="0" anchor="ctr"/>
              <a:lstStyle/>
              <a:p>
                <a:pPr marL="0" marR="0" lvl="0" indent="0" algn="ctr" defTabSz="914400" rtl="0" eaLnBrk="1" fontAlgn="auto" latinLnBrk="0" hangingPunct="1">
                  <a:lnSpc>
                    <a:spcPts val="3234"/>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7" name="Group 7"/>
            <p:cNvGrpSpPr/>
            <p:nvPr/>
          </p:nvGrpSpPr>
          <p:grpSpPr>
            <a:xfrm>
              <a:off x="1461094" y="3079636"/>
              <a:ext cx="3263306" cy="3086100"/>
              <a:chOff x="0" y="0"/>
              <a:chExt cx="813436" cy="812800"/>
            </a:xfrm>
          </p:grpSpPr>
          <p:sp>
            <p:nvSpPr>
              <p:cNvPr id="8" name="Freeform 8"/>
              <p:cNvSpPr/>
              <p:nvPr/>
            </p:nvSpPr>
            <p:spPr>
              <a:xfrm>
                <a:off x="0" y="0"/>
                <a:ext cx="813436" cy="812800"/>
              </a:xfrm>
              <a:custGeom>
                <a:avLst/>
                <a:gdLst/>
                <a:ahLst/>
                <a:cxnLst/>
                <a:rect l="l" t="t" r="r" b="b"/>
                <a:pathLst>
                  <a:path w="813436" h="812800">
                    <a:moveTo>
                      <a:pt x="0" y="0"/>
                    </a:moveTo>
                    <a:lnTo>
                      <a:pt x="813436" y="0"/>
                    </a:lnTo>
                    <a:lnTo>
                      <a:pt x="813436" y="812800"/>
                    </a:lnTo>
                    <a:lnTo>
                      <a:pt x="0" y="812800"/>
                    </a:lnTo>
                    <a:close/>
                  </a:path>
                </a:pathLst>
              </a:custGeom>
              <a:solidFill>
                <a:srgbClr val="345C7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9"/>
              <p:cNvSpPr txBox="1"/>
              <p:nvPr/>
            </p:nvSpPr>
            <p:spPr>
              <a:xfrm>
                <a:off x="0" y="-19050"/>
                <a:ext cx="813436" cy="831850"/>
              </a:xfrm>
              <a:prstGeom prst="rect">
                <a:avLst/>
              </a:prstGeom>
            </p:spPr>
            <p:txBody>
              <a:bodyPr lIns="50800" tIns="50800" rIns="50800" bIns="50800" rtlCol="0" anchor="ctr"/>
              <a:lstStyle/>
              <a:p>
                <a:pPr marL="0" marR="0" lvl="0" indent="0" algn="ctr" defTabSz="914400" rtl="0" eaLnBrk="1" fontAlgn="auto" latinLnBrk="0" hangingPunct="1">
                  <a:lnSpc>
                    <a:spcPts val="3494"/>
                  </a:lnSpc>
                  <a:spcBef>
                    <a:spcPts val="0"/>
                  </a:spcBef>
                  <a:spcAft>
                    <a:spcPts val="0"/>
                  </a:spcAft>
                  <a:buClrTx/>
                  <a:buSzTx/>
                  <a:buFontTx/>
                  <a:buNone/>
                  <a:tabLst/>
                  <a:defRPr/>
                </a:pPr>
                <a:r>
                  <a:rPr kumimoji="0" lang="de-DE" sz="2800" b="1" i="0" u="none" strike="noStrike" kern="1200" cap="none" spc="395" normalizeH="0" baseline="0" noProof="0" dirty="0">
                    <a:ln>
                      <a:noFill/>
                    </a:ln>
                    <a:solidFill>
                      <a:srgbClr val="FEFEFE"/>
                    </a:solidFill>
                    <a:effectLst/>
                    <a:uLnTx/>
                    <a:uFillTx/>
                    <a:latin typeface="Montserrat"/>
                    <a:ea typeface="+mn-ea"/>
                    <a:cs typeface="+mn-cs"/>
                    <a:sym typeface="Montserrat Medium"/>
                  </a:rPr>
                  <a:t>ALLTÄGLICHE SITUATION</a:t>
                </a:r>
              </a:p>
            </p:txBody>
          </p:sp>
        </p:grpSp>
        <p:grpSp>
          <p:nvGrpSpPr>
            <p:cNvPr id="10" name="Group 10"/>
            <p:cNvGrpSpPr/>
            <p:nvPr/>
          </p:nvGrpSpPr>
          <p:grpSpPr>
            <a:xfrm>
              <a:off x="5561039" y="3007306"/>
              <a:ext cx="3125763" cy="3158430"/>
              <a:chOff x="0" y="-19050"/>
              <a:chExt cx="823246" cy="831850"/>
            </a:xfrm>
          </p:grpSpPr>
          <p:sp>
            <p:nvSpPr>
              <p:cNvPr id="11" name="Freeform 11"/>
              <p:cNvSpPr/>
              <p:nvPr/>
            </p:nvSpPr>
            <p:spPr>
              <a:xfrm>
                <a:off x="0" y="0"/>
                <a:ext cx="802262" cy="812800"/>
              </a:xfrm>
              <a:custGeom>
                <a:avLst/>
                <a:gdLst/>
                <a:ahLst/>
                <a:cxnLst/>
                <a:rect l="l" t="t" r="r" b="b"/>
                <a:pathLst>
                  <a:path w="802262" h="812800">
                    <a:moveTo>
                      <a:pt x="0" y="0"/>
                    </a:moveTo>
                    <a:lnTo>
                      <a:pt x="802262" y="0"/>
                    </a:lnTo>
                    <a:lnTo>
                      <a:pt x="802262" y="812800"/>
                    </a:lnTo>
                    <a:lnTo>
                      <a:pt x="0" y="812800"/>
                    </a:lnTo>
                    <a:close/>
                  </a:path>
                </a:pathLst>
              </a:custGeom>
              <a:solidFill>
                <a:srgbClr val="345C7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Box 12"/>
              <p:cNvSpPr txBox="1"/>
              <p:nvPr/>
            </p:nvSpPr>
            <p:spPr>
              <a:xfrm>
                <a:off x="0" y="-19050"/>
                <a:ext cx="823246" cy="831850"/>
              </a:xfrm>
              <a:prstGeom prst="rect">
                <a:avLst/>
              </a:prstGeom>
            </p:spPr>
            <p:txBody>
              <a:bodyPr lIns="50800" tIns="50800" rIns="50800" bIns="50800" rtlCol="0" anchor="ctr"/>
              <a:lstStyle/>
              <a:p>
                <a:pPr marL="0" marR="0" lvl="0" indent="0" algn="ctr" defTabSz="914400" rtl="0" eaLnBrk="1" fontAlgn="auto" latinLnBrk="0" hangingPunct="1">
                  <a:lnSpc>
                    <a:spcPts val="3494"/>
                  </a:lnSpc>
                  <a:spcBef>
                    <a:spcPts val="0"/>
                  </a:spcBef>
                  <a:spcAft>
                    <a:spcPts val="0"/>
                  </a:spcAft>
                  <a:buClrTx/>
                  <a:buSzTx/>
                  <a:buFontTx/>
                  <a:buNone/>
                  <a:tabLst/>
                  <a:defRPr/>
                </a:pPr>
                <a:r>
                  <a:rPr kumimoji="0" lang="de-DE" sz="2800" b="1" i="0" u="none" strike="noStrike" kern="1200" cap="none" spc="395" normalizeH="0" baseline="0" noProof="0" dirty="0">
                    <a:ln>
                      <a:noFill/>
                    </a:ln>
                    <a:solidFill>
                      <a:srgbClr val="FEFEFE"/>
                    </a:solidFill>
                    <a:effectLst/>
                    <a:uLnTx/>
                    <a:uFillTx/>
                    <a:latin typeface="Montserrat"/>
                    <a:ea typeface="+mn-ea"/>
                    <a:cs typeface="+mn-cs"/>
                    <a:sym typeface="Montserrat Medium"/>
                  </a:rPr>
                  <a:t>GRENZ-VERLETZUNG</a:t>
                </a:r>
              </a:p>
            </p:txBody>
          </p:sp>
        </p:grpSp>
        <p:grpSp>
          <p:nvGrpSpPr>
            <p:cNvPr id="13" name="Group 13"/>
            <p:cNvGrpSpPr/>
            <p:nvPr/>
          </p:nvGrpSpPr>
          <p:grpSpPr>
            <a:xfrm>
              <a:off x="9874571" y="3007306"/>
              <a:ext cx="3384230" cy="3158430"/>
              <a:chOff x="0" y="-19050"/>
              <a:chExt cx="836194" cy="831850"/>
            </a:xfrm>
          </p:grpSpPr>
          <p:sp>
            <p:nvSpPr>
              <p:cNvPr id="14" name="Freeform 14"/>
              <p:cNvSpPr/>
              <p:nvPr/>
            </p:nvSpPr>
            <p:spPr>
              <a:xfrm>
                <a:off x="0" y="0"/>
                <a:ext cx="798537" cy="812800"/>
              </a:xfrm>
              <a:custGeom>
                <a:avLst/>
                <a:gdLst/>
                <a:ahLst/>
                <a:cxnLst/>
                <a:rect l="l" t="t" r="r" b="b"/>
                <a:pathLst>
                  <a:path w="798537" h="812800">
                    <a:moveTo>
                      <a:pt x="0" y="0"/>
                    </a:moveTo>
                    <a:lnTo>
                      <a:pt x="798537" y="0"/>
                    </a:lnTo>
                    <a:lnTo>
                      <a:pt x="798537" y="812800"/>
                    </a:lnTo>
                    <a:lnTo>
                      <a:pt x="0" y="812800"/>
                    </a:lnTo>
                    <a:close/>
                  </a:path>
                </a:pathLst>
              </a:custGeom>
              <a:solidFill>
                <a:srgbClr val="345C7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Box 15"/>
              <p:cNvSpPr txBox="1"/>
              <p:nvPr/>
            </p:nvSpPr>
            <p:spPr>
              <a:xfrm>
                <a:off x="0" y="-19050"/>
                <a:ext cx="836194" cy="831850"/>
              </a:xfrm>
              <a:prstGeom prst="rect">
                <a:avLst/>
              </a:prstGeom>
            </p:spPr>
            <p:txBody>
              <a:bodyPr lIns="50800" tIns="50800" rIns="50800" bIns="50800" rtlCol="0" anchor="ctr"/>
              <a:lstStyle/>
              <a:p>
                <a:pPr marL="0" marR="0" lvl="0" indent="0" algn="ctr" defTabSz="914400" rtl="0" eaLnBrk="1" fontAlgn="auto" latinLnBrk="0" hangingPunct="1">
                  <a:lnSpc>
                    <a:spcPts val="3494"/>
                  </a:lnSpc>
                  <a:spcBef>
                    <a:spcPts val="0"/>
                  </a:spcBef>
                  <a:spcAft>
                    <a:spcPts val="0"/>
                  </a:spcAft>
                  <a:buClrTx/>
                  <a:buSzTx/>
                  <a:buFontTx/>
                  <a:buNone/>
                  <a:tabLst/>
                  <a:defRPr/>
                </a:pPr>
                <a:r>
                  <a:rPr kumimoji="0" lang="de-DE" sz="2800" b="1" i="0" u="none" strike="noStrike" kern="1200" cap="none" spc="395" normalizeH="0" baseline="0" noProof="0" dirty="0">
                    <a:ln>
                      <a:noFill/>
                    </a:ln>
                    <a:solidFill>
                      <a:srgbClr val="FEFEFE"/>
                    </a:solidFill>
                    <a:effectLst/>
                    <a:uLnTx/>
                    <a:uFillTx/>
                    <a:latin typeface="Montserrat"/>
                    <a:ea typeface="+mn-ea"/>
                    <a:cs typeface="+mn-cs"/>
                    <a:sym typeface="Montserrat Medium"/>
                  </a:rPr>
                  <a:t>SEXUELLER ÜBERGRIFF/ BELÄSTIGUNG</a:t>
                </a:r>
              </a:p>
            </p:txBody>
          </p:sp>
        </p:grpSp>
        <p:grpSp>
          <p:nvGrpSpPr>
            <p:cNvPr id="16" name="Group 16"/>
            <p:cNvGrpSpPr/>
            <p:nvPr/>
          </p:nvGrpSpPr>
          <p:grpSpPr>
            <a:xfrm>
              <a:off x="13947455" y="3007306"/>
              <a:ext cx="3730944" cy="3158430"/>
              <a:chOff x="0" y="-19050"/>
              <a:chExt cx="879894" cy="831850"/>
            </a:xfrm>
          </p:grpSpPr>
          <p:sp>
            <p:nvSpPr>
              <p:cNvPr id="17" name="Freeform 17"/>
              <p:cNvSpPr/>
              <p:nvPr/>
            </p:nvSpPr>
            <p:spPr>
              <a:xfrm>
                <a:off x="0" y="0"/>
                <a:ext cx="843953" cy="812800"/>
              </a:xfrm>
              <a:custGeom>
                <a:avLst/>
                <a:gdLst/>
                <a:ahLst/>
                <a:cxnLst/>
                <a:rect l="l" t="t" r="r" b="b"/>
                <a:pathLst>
                  <a:path w="843953" h="812800">
                    <a:moveTo>
                      <a:pt x="0" y="0"/>
                    </a:moveTo>
                    <a:lnTo>
                      <a:pt x="843953" y="0"/>
                    </a:lnTo>
                    <a:lnTo>
                      <a:pt x="843953" y="812800"/>
                    </a:lnTo>
                    <a:lnTo>
                      <a:pt x="0" y="812800"/>
                    </a:lnTo>
                    <a:close/>
                  </a:path>
                </a:pathLst>
              </a:custGeom>
              <a:solidFill>
                <a:srgbClr val="345C7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TextBox 18"/>
              <p:cNvSpPr txBox="1"/>
              <p:nvPr/>
            </p:nvSpPr>
            <p:spPr>
              <a:xfrm>
                <a:off x="0" y="-19050"/>
                <a:ext cx="879894" cy="831850"/>
              </a:xfrm>
              <a:prstGeom prst="rect">
                <a:avLst/>
              </a:prstGeom>
            </p:spPr>
            <p:txBody>
              <a:bodyPr lIns="50800" tIns="50800" rIns="50800" bIns="50800" rtlCol="0" anchor="ctr"/>
              <a:lstStyle/>
              <a:p>
                <a:pPr marL="0" marR="0" lvl="0" indent="0" algn="ctr" defTabSz="914400" rtl="0" eaLnBrk="1" fontAlgn="auto" latinLnBrk="0" hangingPunct="1">
                  <a:lnSpc>
                    <a:spcPts val="3494"/>
                  </a:lnSpc>
                  <a:spcBef>
                    <a:spcPts val="0"/>
                  </a:spcBef>
                  <a:spcAft>
                    <a:spcPts val="0"/>
                  </a:spcAft>
                  <a:buClrTx/>
                  <a:buSzTx/>
                  <a:buFontTx/>
                  <a:buNone/>
                  <a:tabLst/>
                  <a:defRPr/>
                </a:pPr>
                <a:r>
                  <a:rPr kumimoji="0" lang="de-DE" sz="2800" b="1" i="0" u="none" strike="noStrike" kern="1200" cap="none" spc="395" normalizeH="0" baseline="0" noProof="0" dirty="0">
                    <a:ln>
                      <a:noFill/>
                    </a:ln>
                    <a:solidFill>
                      <a:srgbClr val="FEFEFE"/>
                    </a:solidFill>
                    <a:effectLst/>
                    <a:uLnTx/>
                    <a:uFillTx/>
                    <a:latin typeface="Montserrat"/>
                    <a:ea typeface="+mn-ea"/>
                    <a:cs typeface="+mn-cs"/>
                    <a:sym typeface="Montserrat Medium"/>
                  </a:rPr>
                  <a:t>SEXUALISIERTE GEWALT</a:t>
                </a:r>
              </a:p>
            </p:txBody>
          </p:sp>
        </p:grpSp>
      </p:grpSp>
      <p:sp>
        <p:nvSpPr>
          <p:cNvPr id="19" name="TextBox 19"/>
          <p:cNvSpPr txBox="1"/>
          <p:nvPr/>
        </p:nvSpPr>
        <p:spPr>
          <a:xfrm>
            <a:off x="2109256" y="716069"/>
            <a:ext cx="14291343" cy="691936"/>
          </a:xfrm>
          <a:prstGeom prst="rect">
            <a:avLst/>
          </a:prstGeom>
        </p:spPr>
        <p:txBody>
          <a:bodyPr lIns="0" tIns="0" rIns="0" bIns="0" rtlCol="0" anchor="t">
            <a:spAutoFit/>
          </a:bodyPr>
          <a:lstStyle/>
          <a:p>
            <a:pPr marL="0" marR="0" lvl="0" indent="0" algn="ctr" defTabSz="914400" rtl="0" eaLnBrk="1" fontAlgn="auto" latinLnBrk="0" hangingPunct="1">
              <a:lnSpc>
                <a:spcPts val="5336"/>
              </a:lnSpc>
              <a:spcBef>
                <a:spcPts val="0"/>
              </a:spcBef>
              <a:spcAft>
                <a:spcPts val="0"/>
              </a:spcAft>
              <a:buClrTx/>
              <a:buSzTx/>
              <a:buFontTx/>
              <a:buNone/>
              <a:tabLst/>
              <a:defRPr/>
            </a:pPr>
            <a:r>
              <a:rPr kumimoji="0" lang="de-DE" sz="4987" b="0" i="0" u="none" strike="noStrike" kern="1200" cap="none" spc="19" normalizeH="0" baseline="0" noProof="0" dirty="0">
                <a:ln>
                  <a:noFill/>
                </a:ln>
                <a:solidFill>
                  <a:srgbClr val="053055"/>
                </a:solidFill>
                <a:effectLst/>
                <a:uLnTx/>
                <a:uFillTx/>
                <a:latin typeface="Montserrat"/>
                <a:ea typeface="Montserrat"/>
                <a:cs typeface="Montserrat"/>
                <a:sym typeface="Montserrat"/>
              </a:rPr>
              <a:t>BEGRIFFSERKLÄRUNGEN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600C6D80-76BA-48CB-6DD6-5F43DEB866ED}"/>
            </a:ext>
          </a:extLst>
        </p:cNvPr>
        <p:cNvGrpSpPr/>
        <p:nvPr/>
      </p:nvGrpSpPr>
      <p:grpSpPr>
        <a:xfrm>
          <a:off x="0" y="0"/>
          <a:ext cx="0" cy="0"/>
          <a:chOff x="0" y="0"/>
          <a:chExt cx="0" cy="0"/>
        </a:xfrm>
      </p:grpSpPr>
      <p:sp>
        <p:nvSpPr>
          <p:cNvPr id="19" name="TextBox 19">
            <a:extLst>
              <a:ext uri="{FF2B5EF4-FFF2-40B4-BE49-F238E27FC236}">
                <a16:creationId xmlns:a16="http://schemas.microsoft.com/office/drawing/2014/main" id="{6AF8D6D0-8021-4E44-A335-CD148A3EDD7A}"/>
              </a:ext>
            </a:extLst>
          </p:cNvPr>
          <p:cNvSpPr txBox="1"/>
          <p:nvPr/>
        </p:nvSpPr>
        <p:spPr>
          <a:xfrm>
            <a:off x="2109256" y="716069"/>
            <a:ext cx="14291343" cy="691936"/>
          </a:xfrm>
          <a:prstGeom prst="rect">
            <a:avLst/>
          </a:prstGeom>
        </p:spPr>
        <p:txBody>
          <a:bodyPr lIns="0" tIns="0" rIns="0" bIns="0" rtlCol="0" anchor="t">
            <a:spAutoFit/>
          </a:bodyPr>
          <a:lstStyle/>
          <a:p>
            <a:pPr marL="0" marR="0" lvl="0" indent="0" algn="ctr" defTabSz="914400" rtl="0" eaLnBrk="1" fontAlgn="auto" latinLnBrk="0" hangingPunct="1">
              <a:lnSpc>
                <a:spcPts val="5336"/>
              </a:lnSpc>
              <a:spcBef>
                <a:spcPts val="0"/>
              </a:spcBef>
              <a:spcAft>
                <a:spcPts val="0"/>
              </a:spcAft>
              <a:buClrTx/>
              <a:buSzTx/>
              <a:buFontTx/>
              <a:buNone/>
              <a:tabLst/>
              <a:defRPr/>
            </a:pPr>
            <a:r>
              <a:rPr kumimoji="0" lang="de-DE" sz="4987" b="0" i="0" u="none" strike="noStrike" kern="1200" cap="none" spc="19" normalizeH="0" baseline="0" noProof="0" dirty="0">
                <a:ln>
                  <a:noFill/>
                </a:ln>
                <a:solidFill>
                  <a:srgbClr val="053055"/>
                </a:solidFill>
                <a:effectLst/>
                <a:uLnTx/>
                <a:uFillTx/>
                <a:latin typeface="Montserrat"/>
                <a:ea typeface="Montserrat"/>
                <a:cs typeface="Montserrat"/>
                <a:sym typeface="Montserrat"/>
              </a:rPr>
              <a:t>BEGRIFFSERKLÄRUNGEN</a:t>
            </a:r>
          </a:p>
        </p:txBody>
      </p:sp>
      <p:grpSp>
        <p:nvGrpSpPr>
          <p:cNvPr id="27" name="Gruppieren 26">
            <a:extLst>
              <a:ext uri="{FF2B5EF4-FFF2-40B4-BE49-F238E27FC236}">
                <a16:creationId xmlns:a16="http://schemas.microsoft.com/office/drawing/2014/main" id="{0C6A98E0-C15D-0735-8C0C-A29474242E74}"/>
              </a:ext>
            </a:extLst>
          </p:cNvPr>
          <p:cNvGrpSpPr/>
          <p:nvPr/>
        </p:nvGrpSpPr>
        <p:grpSpPr>
          <a:xfrm>
            <a:off x="228600" y="3007306"/>
            <a:ext cx="17830800" cy="3158430"/>
            <a:chOff x="228600" y="3007306"/>
            <a:chExt cx="17830800" cy="3158430"/>
          </a:xfrm>
        </p:grpSpPr>
        <p:grpSp>
          <p:nvGrpSpPr>
            <p:cNvPr id="28" name="Group 4">
              <a:extLst>
                <a:ext uri="{FF2B5EF4-FFF2-40B4-BE49-F238E27FC236}">
                  <a16:creationId xmlns:a16="http://schemas.microsoft.com/office/drawing/2014/main" id="{8A07359B-3217-183C-69F8-A6B446F1D8F6}"/>
                </a:ext>
              </a:extLst>
            </p:cNvPr>
            <p:cNvGrpSpPr/>
            <p:nvPr/>
          </p:nvGrpSpPr>
          <p:grpSpPr>
            <a:xfrm>
              <a:off x="228600" y="3362364"/>
              <a:ext cx="17830800" cy="2520645"/>
              <a:chOff x="0" y="0"/>
              <a:chExt cx="4471371" cy="663874"/>
            </a:xfrm>
          </p:grpSpPr>
          <p:sp>
            <p:nvSpPr>
              <p:cNvPr id="41" name="Freeform 5">
                <a:extLst>
                  <a:ext uri="{FF2B5EF4-FFF2-40B4-BE49-F238E27FC236}">
                    <a16:creationId xmlns:a16="http://schemas.microsoft.com/office/drawing/2014/main" id="{620833CE-688B-6540-57C5-6F1BF63A4EF4}"/>
                  </a:ext>
                </a:extLst>
              </p:cNvPr>
              <p:cNvSpPr/>
              <p:nvPr/>
            </p:nvSpPr>
            <p:spPr>
              <a:xfrm>
                <a:off x="0" y="0"/>
                <a:ext cx="4471371" cy="663874"/>
              </a:xfrm>
              <a:custGeom>
                <a:avLst/>
                <a:gdLst/>
                <a:ahLst/>
                <a:cxnLst/>
                <a:rect l="l" t="t" r="r" b="b"/>
                <a:pathLst>
                  <a:path w="4471371" h="663874">
                    <a:moveTo>
                      <a:pt x="0" y="0"/>
                    </a:moveTo>
                    <a:lnTo>
                      <a:pt x="4471371" y="0"/>
                    </a:lnTo>
                    <a:lnTo>
                      <a:pt x="4471371" y="663874"/>
                    </a:lnTo>
                    <a:lnTo>
                      <a:pt x="0" y="663874"/>
                    </a:lnTo>
                    <a:close/>
                  </a:path>
                </a:pathLst>
              </a:custGeom>
              <a:solidFill>
                <a:srgbClr val="345C7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2" name="TextBox 6">
                <a:extLst>
                  <a:ext uri="{FF2B5EF4-FFF2-40B4-BE49-F238E27FC236}">
                    <a16:creationId xmlns:a16="http://schemas.microsoft.com/office/drawing/2014/main" id="{29C01254-1174-7D45-23B3-63B47CA44DD6}"/>
                  </a:ext>
                </a:extLst>
              </p:cNvPr>
              <p:cNvSpPr txBox="1"/>
              <p:nvPr/>
            </p:nvSpPr>
            <p:spPr>
              <a:xfrm>
                <a:off x="0" y="-19050"/>
                <a:ext cx="4471371" cy="682924"/>
              </a:xfrm>
              <a:prstGeom prst="rect">
                <a:avLst/>
              </a:prstGeom>
            </p:spPr>
            <p:txBody>
              <a:bodyPr lIns="50800" tIns="50800" rIns="50800" bIns="50800" rtlCol="0" anchor="ctr"/>
              <a:lstStyle/>
              <a:p>
                <a:pPr marL="0" marR="0" lvl="0" indent="0" algn="ctr" defTabSz="914400" rtl="0" eaLnBrk="1" fontAlgn="auto" latinLnBrk="0" hangingPunct="1">
                  <a:lnSpc>
                    <a:spcPts val="3234"/>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9" name="Group 7">
              <a:extLst>
                <a:ext uri="{FF2B5EF4-FFF2-40B4-BE49-F238E27FC236}">
                  <a16:creationId xmlns:a16="http://schemas.microsoft.com/office/drawing/2014/main" id="{B36EE356-CF7C-856C-D924-DBDA8D92C4AD}"/>
                </a:ext>
              </a:extLst>
            </p:cNvPr>
            <p:cNvGrpSpPr/>
            <p:nvPr/>
          </p:nvGrpSpPr>
          <p:grpSpPr>
            <a:xfrm>
              <a:off x="1461094" y="3079636"/>
              <a:ext cx="3263306" cy="3086100"/>
              <a:chOff x="0" y="0"/>
              <a:chExt cx="813436" cy="812800"/>
            </a:xfrm>
          </p:grpSpPr>
          <p:sp>
            <p:nvSpPr>
              <p:cNvPr id="39" name="Freeform 8">
                <a:extLst>
                  <a:ext uri="{FF2B5EF4-FFF2-40B4-BE49-F238E27FC236}">
                    <a16:creationId xmlns:a16="http://schemas.microsoft.com/office/drawing/2014/main" id="{FEA3CC86-487E-0FA1-3923-C7E1ABD59674}"/>
                  </a:ext>
                </a:extLst>
              </p:cNvPr>
              <p:cNvSpPr/>
              <p:nvPr/>
            </p:nvSpPr>
            <p:spPr>
              <a:xfrm>
                <a:off x="0" y="0"/>
                <a:ext cx="813436" cy="812800"/>
              </a:xfrm>
              <a:custGeom>
                <a:avLst/>
                <a:gdLst/>
                <a:ahLst/>
                <a:cxnLst/>
                <a:rect l="l" t="t" r="r" b="b"/>
                <a:pathLst>
                  <a:path w="813436" h="812800">
                    <a:moveTo>
                      <a:pt x="0" y="0"/>
                    </a:moveTo>
                    <a:lnTo>
                      <a:pt x="813436" y="0"/>
                    </a:lnTo>
                    <a:lnTo>
                      <a:pt x="813436" y="812800"/>
                    </a:lnTo>
                    <a:lnTo>
                      <a:pt x="0" y="812800"/>
                    </a:lnTo>
                    <a:close/>
                  </a:path>
                </a:pathLst>
              </a:custGeom>
              <a:solidFill>
                <a:srgbClr val="345C7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0" name="TextBox 9">
                <a:extLst>
                  <a:ext uri="{FF2B5EF4-FFF2-40B4-BE49-F238E27FC236}">
                    <a16:creationId xmlns:a16="http://schemas.microsoft.com/office/drawing/2014/main" id="{314D858F-EFC9-673C-2D4F-A64802C4ADAD}"/>
                  </a:ext>
                </a:extLst>
              </p:cNvPr>
              <p:cNvSpPr txBox="1"/>
              <p:nvPr/>
            </p:nvSpPr>
            <p:spPr>
              <a:xfrm>
                <a:off x="0" y="-19050"/>
                <a:ext cx="813436" cy="831850"/>
              </a:xfrm>
              <a:prstGeom prst="rect">
                <a:avLst/>
              </a:prstGeom>
            </p:spPr>
            <p:txBody>
              <a:bodyPr lIns="50800" tIns="50800" rIns="50800" bIns="50800" rtlCol="0" anchor="ctr"/>
              <a:lstStyle/>
              <a:p>
                <a:pPr marL="0" marR="0" lvl="0" indent="0" algn="ctr" defTabSz="914400" rtl="0" eaLnBrk="1" fontAlgn="auto" latinLnBrk="0" hangingPunct="1">
                  <a:lnSpc>
                    <a:spcPts val="3494"/>
                  </a:lnSpc>
                  <a:spcBef>
                    <a:spcPts val="0"/>
                  </a:spcBef>
                  <a:spcAft>
                    <a:spcPts val="0"/>
                  </a:spcAft>
                  <a:buClrTx/>
                  <a:buSzTx/>
                  <a:buFontTx/>
                  <a:buNone/>
                  <a:tabLst/>
                  <a:defRPr/>
                </a:pPr>
                <a:r>
                  <a:rPr kumimoji="0" lang="de-DE" sz="2800" b="1" i="0" u="none" strike="noStrike" kern="1200" cap="none" spc="395" normalizeH="0" baseline="0" noProof="0" dirty="0">
                    <a:ln>
                      <a:noFill/>
                    </a:ln>
                    <a:solidFill>
                      <a:srgbClr val="FEFEFE"/>
                    </a:solidFill>
                    <a:effectLst/>
                    <a:uLnTx/>
                    <a:uFillTx/>
                    <a:latin typeface="Montserrat"/>
                    <a:ea typeface="+mn-ea"/>
                    <a:cs typeface="+mn-cs"/>
                    <a:sym typeface="Montserrat Medium"/>
                  </a:rPr>
                  <a:t>ALLTÄGLICHE SITUATION</a:t>
                </a:r>
              </a:p>
            </p:txBody>
          </p:sp>
        </p:grpSp>
        <p:grpSp>
          <p:nvGrpSpPr>
            <p:cNvPr id="30" name="Group 10">
              <a:extLst>
                <a:ext uri="{FF2B5EF4-FFF2-40B4-BE49-F238E27FC236}">
                  <a16:creationId xmlns:a16="http://schemas.microsoft.com/office/drawing/2014/main" id="{A4E0057E-3FE3-2D3A-B7B8-5596C429DF06}"/>
                </a:ext>
              </a:extLst>
            </p:cNvPr>
            <p:cNvGrpSpPr/>
            <p:nvPr/>
          </p:nvGrpSpPr>
          <p:grpSpPr>
            <a:xfrm>
              <a:off x="5561039" y="3007306"/>
              <a:ext cx="3125763" cy="3158430"/>
              <a:chOff x="0" y="-19050"/>
              <a:chExt cx="823246" cy="831850"/>
            </a:xfrm>
          </p:grpSpPr>
          <p:sp>
            <p:nvSpPr>
              <p:cNvPr id="37" name="Freeform 11">
                <a:extLst>
                  <a:ext uri="{FF2B5EF4-FFF2-40B4-BE49-F238E27FC236}">
                    <a16:creationId xmlns:a16="http://schemas.microsoft.com/office/drawing/2014/main" id="{08594F1C-AC50-E429-C574-27DFF83945BE}"/>
                  </a:ext>
                </a:extLst>
              </p:cNvPr>
              <p:cNvSpPr/>
              <p:nvPr/>
            </p:nvSpPr>
            <p:spPr>
              <a:xfrm>
                <a:off x="0" y="0"/>
                <a:ext cx="802262" cy="812800"/>
              </a:xfrm>
              <a:custGeom>
                <a:avLst/>
                <a:gdLst/>
                <a:ahLst/>
                <a:cxnLst/>
                <a:rect l="l" t="t" r="r" b="b"/>
                <a:pathLst>
                  <a:path w="802262" h="812800">
                    <a:moveTo>
                      <a:pt x="0" y="0"/>
                    </a:moveTo>
                    <a:lnTo>
                      <a:pt x="802262" y="0"/>
                    </a:lnTo>
                    <a:lnTo>
                      <a:pt x="802262" y="812800"/>
                    </a:lnTo>
                    <a:lnTo>
                      <a:pt x="0" y="812800"/>
                    </a:lnTo>
                    <a:close/>
                  </a:path>
                </a:pathLst>
              </a:custGeom>
              <a:solidFill>
                <a:srgbClr val="345C7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8" name="TextBox 12">
                <a:extLst>
                  <a:ext uri="{FF2B5EF4-FFF2-40B4-BE49-F238E27FC236}">
                    <a16:creationId xmlns:a16="http://schemas.microsoft.com/office/drawing/2014/main" id="{AF49E2DC-4E22-1122-BE2E-10FB007D0F1F}"/>
                  </a:ext>
                </a:extLst>
              </p:cNvPr>
              <p:cNvSpPr txBox="1"/>
              <p:nvPr/>
            </p:nvSpPr>
            <p:spPr>
              <a:xfrm>
                <a:off x="0" y="-19050"/>
                <a:ext cx="823246" cy="831850"/>
              </a:xfrm>
              <a:prstGeom prst="rect">
                <a:avLst/>
              </a:prstGeom>
            </p:spPr>
            <p:txBody>
              <a:bodyPr lIns="50800" tIns="50800" rIns="50800" bIns="50800" rtlCol="0" anchor="ctr"/>
              <a:lstStyle/>
              <a:p>
                <a:pPr marL="0" marR="0" lvl="0" indent="0" algn="ctr" defTabSz="914400" rtl="0" eaLnBrk="1" fontAlgn="auto" latinLnBrk="0" hangingPunct="1">
                  <a:lnSpc>
                    <a:spcPts val="3494"/>
                  </a:lnSpc>
                  <a:spcBef>
                    <a:spcPts val="0"/>
                  </a:spcBef>
                  <a:spcAft>
                    <a:spcPts val="0"/>
                  </a:spcAft>
                  <a:buClrTx/>
                  <a:buSzTx/>
                  <a:buFontTx/>
                  <a:buNone/>
                  <a:tabLst/>
                  <a:defRPr/>
                </a:pPr>
                <a:r>
                  <a:rPr kumimoji="0" lang="de-DE" sz="2800" b="1" i="0" u="none" strike="noStrike" kern="1200" cap="none" spc="395" normalizeH="0" baseline="0" noProof="0" dirty="0">
                    <a:ln>
                      <a:noFill/>
                    </a:ln>
                    <a:solidFill>
                      <a:srgbClr val="FEFEFE"/>
                    </a:solidFill>
                    <a:effectLst/>
                    <a:uLnTx/>
                    <a:uFillTx/>
                    <a:latin typeface="Montserrat"/>
                    <a:ea typeface="+mn-ea"/>
                    <a:cs typeface="+mn-cs"/>
                    <a:sym typeface="Montserrat Medium"/>
                  </a:rPr>
                  <a:t>GRENZ-VERLETZUNG</a:t>
                </a:r>
              </a:p>
            </p:txBody>
          </p:sp>
        </p:grpSp>
        <p:grpSp>
          <p:nvGrpSpPr>
            <p:cNvPr id="31" name="Group 13">
              <a:extLst>
                <a:ext uri="{FF2B5EF4-FFF2-40B4-BE49-F238E27FC236}">
                  <a16:creationId xmlns:a16="http://schemas.microsoft.com/office/drawing/2014/main" id="{DA188959-E0EF-9A3C-BD4F-2B4D7B7ED2D4}"/>
                </a:ext>
              </a:extLst>
            </p:cNvPr>
            <p:cNvGrpSpPr/>
            <p:nvPr/>
          </p:nvGrpSpPr>
          <p:grpSpPr>
            <a:xfrm>
              <a:off x="9874571" y="3007306"/>
              <a:ext cx="3384230" cy="3158430"/>
              <a:chOff x="0" y="-19050"/>
              <a:chExt cx="836194" cy="831850"/>
            </a:xfrm>
          </p:grpSpPr>
          <p:sp>
            <p:nvSpPr>
              <p:cNvPr id="35" name="Freeform 14">
                <a:extLst>
                  <a:ext uri="{FF2B5EF4-FFF2-40B4-BE49-F238E27FC236}">
                    <a16:creationId xmlns:a16="http://schemas.microsoft.com/office/drawing/2014/main" id="{CA9668FE-F600-2D3E-E02C-B7B53D3C285E}"/>
                  </a:ext>
                </a:extLst>
              </p:cNvPr>
              <p:cNvSpPr/>
              <p:nvPr/>
            </p:nvSpPr>
            <p:spPr>
              <a:xfrm>
                <a:off x="0" y="0"/>
                <a:ext cx="798537" cy="812800"/>
              </a:xfrm>
              <a:custGeom>
                <a:avLst/>
                <a:gdLst/>
                <a:ahLst/>
                <a:cxnLst/>
                <a:rect l="l" t="t" r="r" b="b"/>
                <a:pathLst>
                  <a:path w="798537" h="812800">
                    <a:moveTo>
                      <a:pt x="0" y="0"/>
                    </a:moveTo>
                    <a:lnTo>
                      <a:pt x="798537" y="0"/>
                    </a:lnTo>
                    <a:lnTo>
                      <a:pt x="798537" y="812800"/>
                    </a:lnTo>
                    <a:lnTo>
                      <a:pt x="0" y="812800"/>
                    </a:lnTo>
                    <a:close/>
                  </a:path>
                </a:pathLst>
              </a:custGeom>
              <a:solidFill>
                <a:srgbClr val="345C7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6" name="TextBox 15">
                <a:extLst>
                  <a:ext uri="{FF2B5EF4-FFF2-40B4-BE49-F238E27FC236}">
                    <a16:creationId xmlns:a16="http://schemas.microsoft.com/office/drawing/2014/main" id="{FA8D4152-3CA9-D35F-7442-96C489C04F2F}"/>
                  </a:ext>
                </a:extLst>
              </p:cNvPr>
              <p:cNvSpPr txBox="1"/>
              <p:nvPr/>
            </p:nvSpPr>
            <p:spPr>
              <a:xfrm>
                <a:off x="0" y="-19050"/>
                <a:ext cx="836194" cy="831850"/>
              </a:xfrm>
              <a:prstGeom prst="rect">
                <a:avLst/>
              </a:prstGeom>
            </p:spPr>
            <p:txBody>
              <a:bodyPr lIns="50800" tIns="50800" rIns="50800" bIns="50800" rtlCol="0" anchor="ctr"/>
              <a:lstStyle/>
              <a:p>
                <a:pPr marL="0" marR="0" lvl="0" indent="0" algn="ctr" defTabSz="914400" rtl="0" eaLnBrk="1" fontAlgn="auto" latinLnBrk="0" hangingPunct="1">
                  <a:lnSpc>
                    <a:spcPts val="3494"/>
                  </a:lnSpc>
                  <a:spcBef>
                    <a:spcPts val="0"/>
                  </a:spcBef>
                  <a:spcAft>
                    <a:spcPts val="0"/>
                  </a:spcAft>
                  <a:buClrTx/>
                  <a:buSzTx/>
                  <a:buFontTx/>
                  <a:buNone/>
                  <a:tabLst/>
                  <a:defRPr/>
                </a:pPr>
                <a:r>
                  <a:rPr kumimoji="0" lang="de-DE" sz="2800" b="1" i="0" u="none" strike="noStrike" kern="1200" cap="none" spc="395" normalizeH="0" baseline="0" noProof="0" dirty="0">
                    <a:ln>
                      <a:noFill/>
                    </a:ln>
                    <a:solidFill>
                      <a:srgbClr val="FEFEFE"/>
                    </a:solidFill>
                    <a:effectLst/>
                    <a:uLnTx/>
                    <a:uFillTx/>
                    <a:latin typeface="Montserrat"/>
                    <a:ea typeface="+mn-ea"/>
                    <a:cs typeface="+mn-cs"/>
                    <a:sym typeface="Montserrat Medium"/>
                  </a:rPr>
                  <a:t>SEXUELLER ÜBERGRIFF/ BELÄSTIGUNG</a:t>
                </a:r>
              </a:p>
            </p:txBody>
          </p:sp>
        </p:grpSp>
        <p:grpSp>
          <p:nvGrpSpPr>
            <p:cNvPr id="32" name="Group 16">
              <a:extLst>
                <a:ext uri="{FF2B5EF4-FFF2-40B4-BE49-F238E27FC236}">
                  <a16:creationId xmlns:a16="http://schemas.microsoft.com/office/drawing/2014/main" id="{93BEC2C5-2FDB-993F-9829-B42C862019FE}"/>
                </a:ext>
              </a:extLst>
            </p:cNvPr>
            <p:cNvGrpSpPr/>
            <p:nvPr/>
          </p:nvGrpSpPr>
          <p:grpSpPr>
            <a:xfrm>
              <a:off x="13947455" y="3007306"/>
              <a:ext cx="3730944" cy="3158430"/>
              <a:chOff x="0" y="-19050"/>
              <a:chExt cx="879894" cy="831850"/>
            </a:xfrm>
          </p:grpSpPr>
          <p:sp>
            <p:nvSpPr>
              <p:cNvPr id="33" name="Freeform 17">
                <a:extLst>
                  <a:ext uri="{FF2B5EF4-FFF2-40B4-BE49-F238E27FC236}">
                    <a16:creationId xmlns:a16="http://schemas.microsoft.com/office/drawing/2014/main" id="{5838DDC0-B3BC-B1E3-38BD-5AB23B968A24}"/>
                  </a:ext>
                </a:extLst>
              </p:cNvPr>
              <p:cNvSpPr/>
              <p:nvPr/>
            </p:nvSpPr>
            <p:spPr>
              <a:xfrm>
                <a:off x="0" y="0"/>
                <a:ext cx="843953" cy="812800"/>
              </a:xfrm>
              <a:custGeom>
                <a:avLst/>
                <a:gdLst/>
                <a:ahLst/>
                <a:cxnLst/>
                <a:rect l="l" t="t" r="r" b="b"/>
                <a:pathLst>
                  <a:path w="843953" h="812800">
                    <a:moveTo>
                      <a:pt x="0" y="0"/>
                    </a:moveTo>
                    <a:lnTo>
                      <a:pt x="843953" y="0"/>
                    </a:lnTo>
                    <a:lnTo>
                      <a:pt x="843953" y="812800"/>
                    </a:lnTo>
                    <a:lnTo>
                      <a:pt x="0" y="812800"/>
                    </a:lnTo>
                    <a:close/>
                  </a:path>
                </a:pathLst>
              </a:custGeom>
              <a:solidFill>
                <a:srgbClr val="345C7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TextBox 18">
                <a:extLst>
                  <a:ext uri="{FF2B5EF4-FFF2-40B4-BE49-F238E27FC236}">
                    <a16:creationId xmlns:a16="http://schemas.microsoft.com/office/drawing/2014/main" id="{7940C892-4F4B-AECB-B99A-D5ACE8D065AE}"/>
                  </a:ext>
                </a:extLst>
              </p:cNvPr>
              <p:cNvSpPr txBox="1"/>
              <p:nvPr/>
            </p:nvSpPr>
            <p:spPr>
              <a:xfrm>
                <a:off x="0" y="-19050"/>
                <a:ext cx="879894" cy="831850"/>
              </a:xfrm>
              <a:prstGeom prst="rect">
                <a:avLst/>
              </a:prstGeom>
            </p:spPr>
            <p:txBody>
              <a:bodyPr lIns="50800" tIns="50800" rIns="50800" bIns="50800" rtlCol="0" anchor="ctr"/>
              <a:lstStyle/>
              <a:p>
                <a:pPr marL="0" marR="0" lvl="0" indent="0" algn="ctr" defTabSz="914400" rtl="0" eaLnBrk="1" fontAlgn="auto" latinLnBrk="0" hangingPunct="1">
                  <a:lnSpc>
                    <a:spcPts val="3494"/>
                  </a:lnSpc>
                  <a:spcBef>
                    <a:spcPts val="0"/>
                  </a:spcBef>
                  <a:spcAft>
                    <a:spcPts val="0"/>
                  </a:spcAft>
                  <a:buClrTx/>
                  <a:buSzTx/>
                  <a:buFontTx/>
                  <a:buNone/>
                  <a:tabLst/>
                  <a:defRPr/>
                </a:pPr>
                <a:r>
                  <a:rPr kumimoji="0" lang="de-DE" sz="2800" b="1" i="0" u="none" strike="noStrike" kern="1200" cap="none" spc="395" normalizeH="0" baseline="0" noProof="0" dirty="0">
                    <a:ln>
                      <a:noFill/>
                    </a:ln>
                    <a:solidFill>
                      <a:srgbClr val="FEFEFE"/>
                    </a:solidFill>
                    <a:effectLst/>
                    <a:uLnTx/>
                    <a:uFillTx/>
                    <a:latin typeface="Montserrat"/>
                    <a:ea typeface="+mn-ea"/>
                    <a:cs typeface="+mn-cs"/>
                    <a:sym typeface="Montserrat Medium"/>
                  </a:rPr>
                  <a:t>SEXUALISIERTE GEWALT</a:t>
                </a:r>
              </a:p>
            </p:txBody>
          </p:sp>
        </p:grpSp>
      </p:grpSp>
      <p:grpSp>
        <p:nvGrpSpPr>
          <p:cNvPr id="20" name="Group 16">
            <a:extLst>
              <a:ext uri="{FF2B5EF4-FFF2-40B4-BE49-F238E27FC236}">
                <a16:creationId xmlns:a16="http://schemas.microsoft.com/office/drawing/2014/main" id="{E993071C-3542-803D-739D-83E3B6DF4B3E}"/>
              </a:ext>
            </a:extLst>
          </p:cNvPr>
          <p:cNvGrpSpPr/>
          <p:nvPr/>
        </p:nvGrpSpPr>
        <p:grpSpPr>
          <a:xfrm>
            <a:off x="1295400" y="647700"/>
            <a:ext cx="16239327" cy="8229600"/>
            <a:chOff x="0" y="0"/>
            <a:chExt cx="4277024" cy="2023458"/>
          </a:xfrm>
        </p:grpSpPr>
        <p:sp>
          <p:nvSpPr>
            <p:cNvPr id="21" name="Freeform 17">
              <a:extLst>
                <a:ext uri="{FF2B5EF4-FFF2-40B4-BE49-F238E27FC236}">
                  <a16:creationId xmlns:a16="http://schemas.microsoft.com/office/drawing/2014/main" id="{8E2DBB39-304F-DE1C-45E4-33761477F4A7}"/>
                </a:ext>
              </a:extLst>
            </p:cNvPr>
            <p:cNvSpPr/>
            <p:nvPr/>
          </p:nvSpPr>
          <p:spPr>
            <a:xfrm>
              <a:off x="0" y="0"/>
              <a:ext cx="4277024" cy="2023458"/>
            </a:xfrm>
            <a:custGeom>
              <a:avLst/>
              <a:gdLst/>
              <a:ahLst/>
              <a:cxnLst/>
              <a:rect l="l" t="t" r="r" b="b"/>
              <a:pathLst>
                <a:path w="4277024" h="2023458">
                  <a:moveTo>
                    <a:pt x="0" y="0"/>
                  </a:moveTo>
                  <a:lnTo>
                    <a:pt x="4277024" y="0"/>
                  </a:lnTo>
                  <a:lnTo>
                    <a:pt x="4277024" y="2023458"/>
                  </a:lnTo>
                  <a:lnTo>
                    <a:pt x="0" y="2023458"/>
                  </a:lnTo>
                  <a:close/>
                </a:path>
              </a:pathLst>
            </a:custGeom>
            <a:solidFill>
              <a:srgbClr val="345C7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extBox 18">
              <a:extLst>
                <a:ext uri="{FF2B5EF4-FFF2-40B4-BE49-F238E27FC236}">
                  <a16:creationId xmlns:a16="http://schemas.microsoft.com/office/drawing/2014/main" id="{BF4588BF-DD18-9BFD-076D-C0FD9CE25621}"/>
                </a:ext>
              </a:extLst>
            </p:cNvPr>
            <p:cNvSpPr txBox="1"/>
            <p:nvPr/>
          </p:nvSpPr>
          <p:spPr>
            <a:xfrm>
              <a:off x="0" y="-28575"/>
              <a:ext cx="4277024" cy="2052033"/>
            </a:xfrm>
            <a:prstGeom prst="rect">
              <a:avLst/>
            </a:prstGeom>
          </p:spPr>
          <p:txBody>
            <a:bodyPr lIns="50800" tIns="50800" rIns="50800" bIns="50800" rtlCol="0" anchor="ctr"/>
            <a:lstStyle/>
            <a:p>
              <a:pPr marL="0" marR="0" lvl="0" indent="0" algn="r" defTabSz="914400" rtl="0" eaLnBrk="1" fontAlgn="auto" latinLnBrk="0" hangingPunct="1">
                <a:lnSpc>
                  <a:spcPts val="3884"/>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ts val="3884"/>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3" name="Group 19">
            <a:extLst>
              <a:ext uri="{FF2B5EF4-FFF2-40B4-BE49-F238E27FC236}">
                <a16:creationId xmlns:a16="http://schemas.microsoft.com/office/drawing/2014/main" id="{E13B0C4C-74D0-31D9-12D9-A865FBB19D2D}"/>
              </a:ext>
            </a:extLst>
          </p:cNvPr>
          <p:cNvGrpSpPr/>
          <p:nvPr/>
        </p:nvGrpSpPr>
        <p:grpSpPr>
          <a:xfrm>
            <a:off x="3048000" y="2857500"/>
            <a:ext cx="12416105" cy="4291412"/>
            <a:chOff x="0" y="0"/>
            <a:chExt cx="3270085" cy="1130248"/>
          </a:xfrm>
        </p:grpSpPr>
        <p:sp>
          <p:nvSpPr>
            <p:cNvPr id="24" name="Freeform 20">
              <a:extLst>
                <a:ext uri="{FF2B5EF4-FFF2-40B4-BE49-F238E27FC236}">
                  <a16:creationId xmlns:a16="http://schemas.microsoft.com/office/drawing/2014/main" id="{B819504E-F8DC-2065-DF25-8AC184219820}"/>
                </a:ext>
              </a:extLst>
            </p:cNvPr>
            <p:cNvSpPr/>
            <p:nvPr/>
          </p:nvSpPr>
          <p:spPr>
            <a:xfrm>
              <a:off x="0" y="0"/>
              <a:ext cx="3270085" cy="1130248"/>
            </a:xfrm>
            <a:custGeom>
              <a:avLst/>
              <a:gdLst/>
              <a:ahLst/>
              <a:cxnLst/>
              <a:rect l="l" t="t" r="r" b="b"/>
              <a:pathLst>
                <a:path w="3270085" h="1130248">
                  <a:moveTo>
                    <a:pt x="0" y="0"/>
                  </a:moveTo>
                  <a:lnTo>
                    <a:pt x="3270085" y="0"/>
                  </a:lnTo>
                  <a:lnTo>
                    <a:pt x="3270085" y="1130248"/>
                  </a:lnTo>
                  <a:lnTo>
                    <a:pt x="0" y="1130248"/>
                  </a:lnTo>
                  <a:close/>
                </a:path>
              </a:pathLst>
            </a:custGeom>
            <a:solidFill>
              <a:srgbClr val="EC9F1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extBox 21">
              <a:extLst>
                <a:ext uri="{FF2B5EF4-FFF2-40B4-BE49-F238E27FC236}">
                  <a16:creationId xmlns:a16="http://schemas.microsoft.com/office/drawing/2014/main" id="{8C5D17A4-741A-D216-0056-EDC849C40BCD}"/>
                </a:ext>
              </a:extLst>
            </p:cNvPr>
            <p:cNvSpPr txBox="1"/>
            <p:nvPr/>
          </p:nvSpPr>
          <p:spPr>
            <a:xfrm>
              <a:off x="0" y="-38100"/>
              <a:ext cx="3270085" cy="1168348"/>
            </a:xfrm>
            <a:prstGeom prst="rect">
              <a:avLst/>
            </a:prstGeom>
          </p:spPr>
          <p:txBody>
            <a:bodyPr lIns="50800" tIns="50800" rIns="50800" bIns="50800" rtlCol="0" anchor="ctr"/>
            <a:lstStyle/>
            <a:p>
              <a:pPr marL="601864" marR="0" lvl="1" indent="-300932" algn="l" defTabSz="914400" rtl="0" eaLnBrk="1" fontAlgn="auto" latinLnBrk="0" hangingPunct="1">
                <a:lnSpc>
                  <a:spcPts val="3624"/>
                </a:lnSpc>
                <a:spcBef>
                  <a:spcPts val="0"/>
                </a:spcBef>
                <a:spcAft>
                  <a:spcPts val="0"/>
                </a:spcAft>
                <a:buClrTx/>
                <a:buSzTx/>
                <a:buFont typeface="Arial"/>
                <a:buChar char="•"/>
                <a:tabLst/>
                <a:defRPr/>
              </a:pPr>
              <a:r>
                <a:rPr kumimoji="0" lang="de-DE" sz="2800" b="0" i="0" u="none" strike="noStrike" kern="1200" cap="none" spc="211" normalizeH="0" baseline="0" noProof="0" dirty="0">
                  <a:ln>
                    <a:noFill/>
                  </a:ln>
                  <a:solidFill>
                    <a:srgbClr val="053055"/>
                  </a:solidFill>
                  <a:effectLst/>
                  <a:uLnTx/>
                  <a:uFillTx/>
                  <a:latin typeface="Montserrat Medium"/>
                  <a:ea typeface="Montserrat Medium"/>
                  <a:cs typeface="Montserrat Medium"/>
                  <a:sym typeface="Montserrat Medium"/>
                </a:rPr>
                <a:t>einmalige Situationen</a:t>
              </a:r>
            </a:p>
            <a:p>
              <a:pPr marL="601864" marR="0" lvl="1" indent="-300932" algn="l" defTabSz="914400" rtl="0" eaLnBrk="1" fontAlgn="auto" latinLnBrk="0" hangingPunct="1">
                <a:lnSpc>
                  <a:spcPts val="3624"/>
                </a:lnSpc>
                <a:spcBef>
                  <a:spcPts val="0"/>
                </a:spcBef>
                <a:spcAft>
                  <a:spcPts val="0"/>
                </a:spcAft>
                <a:buClrTx/>
                <a:buSzTx/>
                <a:buFont typeface="Arial"/>
                <a:buChar char="•"/>
                <a:tabLst/>
                <a:defRPr/>
              </a:pPr>
              <a:r>
                <a:rPr kumimoji="0" lang="de-DE" sz="2800" b="0" i="0" u="none" strike="noStrike" kern="1200" cap="none" spc="211" normalizeH="0" baseline="0" noProof="0" dirty="0">
                  <a:ln>
                    <a:noFill/>
                  </a:ln>
                  <a:solidFill>
                    <a:srgbClr val="053055"/>
                  </a:solidFill>
                  <a:effectLst/>
                  <a:uLnTx/>
                  <a:uFillTx/>
                  <a:latin typeface="Montserrat Medium"/>
                  <a:ea typeface="Montserrat Medium"/>
                  <a:cs typeface="Montserrat Medium"/>
                  <a:sym typeface="Montserrat Medium"/>
                </a:rPr>
                <a:t>unbeabsichtigt, unpassend</a:t>
              </a:r>
            </a:p>
            <a:p>
              <a:pPr marL="601864" marR="0" lvl="1" indent="-300932" algn="l" defTabSz="914400" rtl="0" eaLnBrk="1" fontAlgn="auto" latinLnBrk="0" hangingPunct="1">
                <a:lnSpc>
                  <a:spcPts val="3624"/>
                </a:lnSpc>
                <a:spcBef>
                  <a:spcPts val="0"/>
                </a:spcBef>
                <a:spcAft>
                  <a:spcPts val="0"/>
                </a:spcAft>
                <a:buClrTx/>
                <a:buSzTx/>
                <a:buFont typeface="Arial"/>
                <a:buChar char="•"/>
                <a:tabLst/>
                <a:defRPr/>
              </a:pPr>
              <a:r>
                <a:rPr kumimoji="0" lang="de-DE" sz="2800" b="0" i="0" u="none" strike="noStrike" kern="1200" cap="none" spc="211" normalizeH="0" baseline="0" noProof="0" dirty="0">
                  <a:ln>
                    <a:noFill/>
                  </a:ln>
                  <a:solidFill>
                    <a:srgbClr val="053055"/>
                  </a:solidFill>
                  <a:effectLst/>
                  <a:uLnTx/>
                  <a:uFillTx/>
                  <a:latin typeface="Montserrat Medium"/>
                  <a:ea typeface="Montserrat Medium"/>
                  <a:cs typeface="Montserrat Medium"/>
                  <a:sym typeface="Montserrat Medium"/>
                </a:rPr>
                <a:t>Beteiligte können die Situation gemeinsam klären</a:t>
              </a:r>
            </a:p>
            <a:p>
              <a:pPr marL="601864" marR="0" lvl="1" indent="-300932" algn="l" defTabSz="914400" rtl="0" eaLnBrk="1" fontAlgn="auto" latinLnBrk="0" hangingPunct="1">
                <a:lnSpc>
                  <a:spcPts val="3624"/>
                </a:lnSpc>
                <a:spcBef>
                  <a:spcPts val="0"/>
                </a:spcBef>
                <a:spcAft>
                  <a:spcPts val="0"/>
                </a:spcAft>
                <a:buClrTx/>
                <a:buSzTx/>
                <a:buFont typeface="Arial"/>
                <a:buChar char="•"/>
                <a:tabLst/>
                <a:defRPr/>
              </a:pPr>
              <a:r>
                <a:rPr kumimoji="0" lang="de-DE" sz="2800" b="0" i="0" u="none" strike="noStrike" kern="1200" cap="none" spc="211" normalizeH="0" baseline="0" noProof="0" dirty="0">
                  <a:ln>
                    <a:noFill/>
                  </a:ln>
                  <a:solidFill>
                    <a:srgbClr val="053055"/>
                  </a:solidFill>
                  <a:effectLst/>
                  <a:uLnTx/>
                  <a:uFillTx/>
                  <a:latin typeface="Montserrat Medium"/>
                  <a:ea typeface="Montserrat Medium"/>
                  <a:cs typeface="Montserrat Medium"/>
                  <a:sym typeface="Montserrat Medium"/>
                </a:rPr>
                <a:t>Beispiel: unbeabsichtigtes Anrempeln im Gang</a:t>
              </a:r>
            </a:p>
          </p:txBody>
        </p:sp>
      </p:grpSp>
      <p:grpSp>
        <p:nvGrpSpPr>
          <p:cNvPr id="2" name="Group 2">
            <a:extLst>
              <a:ext uri="{FF2B5EF4-FFF2-40B4-BE49-F238E27FC236}">
                <a16:creationId xmlns:a16="http://schemas.microsoft.com/office/drawing/2014/main" id="{04C4C5A0-E0A9-DBD6-BA29-0088A6F9DC1D}"/>
              </a:ext>
            </a:extLst>
          </p:cNvPr>
          <p:cNvGrpSpPr/>
          <p:nvPr/>
        </p:nvGrpSpPr>
        <p:grpSpPr>
          <a:xfrm>
            <a:off x="16173532" y="9517289"/>
            <a:ext cx="1956616" cy="567847"/>
            <a:chOff x="0" y="0"/>
            <a:chExt cx="2608822" cy="757130"/>
          </a:xfrm>
        </p:grpSpPr>
        <p:pic>
          <p:nvPicPr>
            <p:cNvPr id="3" name="Picture 3">
              <a:extLst>
                <a:ext uri="{FF2B5EF4-FFF2-40B4-BE49-F238E27FC236}">
                  <a16:creationId xmlns:a16="http://schemas.microsoft.com/office/drawing/2014/main" id="{BB29EAC9-35CF-2968-F4B7-304D50D81C37}"/>
                </a:ext>
              </a:extLst>
            </p:cNvPr>
            <p:cNvPicPr>
              <a:picLocks noChangeAspect="1"/>
            </p:cNvPicPr>
            <p:nvPr/>
          </p:nvPicPr>
          <p:blipFill>
            <a:blip r:embed="rId2"/>
            <a:srcRect r="2273" b="16626"/>
            <a:stretch>
              <a:fillRect/>
            </a:stretch>
          </p:blipFill>
          <p:spPr>
            <a:xfrm>
              <a:off x="0" y="0"/>
              <a:ext cx="2608822" cy="757130"/>
            </a:xfrm>
            <a:prstGeom prst="rect">
              <a:avLst/>
            </a:prstGeom>
          </p:spPr>
        </p:pic>
      </p:grpSp>
      <p:sp>
        <p:nvSpPr>
          <p:cNvPr id="26" name="TextBox 22">
            <a:extLst>
              <a:ext uri="{FF2B5EF4-FFF2-40B4-BE49-F238E27FC236}">
                <a16:creationId xmlns:a16="http://schemas.microsoft.com/office/drawing/2014/main" id="{8293F0CF-2DD0-A3C9-F73C-6D84243CB17B}"/>
              </a:ext>
            </a:extLst>
          </p:cNvPr>
          <p:cNvSpPr txBox="1"/>
          <p:nvPr/>
        </p:nvSpPr>
        <p:spPr>
          <a:xfrm>
            <a:off x="4800600" y="1638300"/>
            <a:ext cx="8638101" cy="687239"/>
          </a:xfrm>
          <a:prstGeom prst="rect">
            <a:avLst/>
          </a:prstGeom>
        </p:spPr>
        <p:txBody>
          <a:bodyPr wrap="square" lIns="0" tIns="0" rIns="0" bIns="0" rtlCol="0" anchor="t">
            <a:spAutoFit/>
          </a:bodyPr>
          <a:lstStyle/>
          <a:p>
            <a:pPr marL="0" marR="0" lvl="0" indent="0" algn="ctr" defTabSz="914400" rtl="0" eaLnBrk="1" fontAlgn="auto" latinLnBrk="0" hangingPunct="1">
              <a:lnSpc>
                <a:spcPts val="5703"/>
              </a:lnSpc>
              <a:spcBef>
                <a:spcPct val="0"/>
              </a:spcBef>
              <a:spcAft>
                <a:spcPts val="0"/>
              </a:spcAft>
              <a:buClrTx/>
              <a:buSzTx/>
              <a:buFontTx/>
              <a:buNone/>
              <a:tabLst/>
              <a:defRPr/>
            </a:pPr>
            <a:r>
              <a:rPr kumimoji="0" lang="de-DE" sz="4387" b="0" i="0" u="none" strike="noStrike" kern="1200" cap="none" spc="333" normalizeH="0" baseline="0" noProof="0" dirty="0">
                <a:ln>
                  <a:noFill/>
                </a:ln>
                <a:solidFill>
                  <a:srgbClr val="FFFFFF"/>
                </a:solidFill>
                <a:effectLst/>
                <a:uLnTx/>
                <a:uFillTx/>
                <a:latin typeface="Montserrat Medium"/>
                <a:ea typeface="Montserrat Medium"/>
                <a:cs typeface="Montserrat Medium"/>
                <a:sym typeface="Montserrat Medium"/>
              </a:rPr>
              <a:t>ALLTÄGLICHE SITUATION</a:t>
            </a:r>
          </a:p>
        </p:txBody>
      </p:sp>
    </p:spTree>
    <p:extLst>
      <p:ext uri="{BB962C8B-B14F-4D97-AF65-F5344CB8AC3E}">
        <p14:creationId xmlns:p14="http://schemas.microsoft.com/office/powerpoint/2010/main" val="311946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33412BEB-F4AF-7943-CE0E-4422D6C2CED4}"/>
            </a:ext>
          </a:extLst>
        </p:cNvPr>
        <p:cNvGrpSpPr/>
        <p:nvPr/>
      </p:nvGrpSpPr>
      <p:grpSpPr>
        <a:xfrm>
          <a:off x="0" y="0"/>
          <a:ext cx="0" cy="0"/>
          <a:chOff x="0" y="0"/>
          <a:chExt cx="0" cy="0"/>
        </a:xfrm>
      </p:grpSpPr>
      <p:sp>
        <p:nvSpPr>
          <p:cNvPr id="19" name="TextBox 19">
            <a:extLst>
              <a:ext uri="{FF2B5EF4-FFF2-40B4-BE49-F238E27FC236}">
                <a16:creationId xmlns:a16="http://schemas.microsoft.com/office/drawing/2014/main" id="{2AADF899-55A9-2DC3-4B63-F4BDD64DF472}"/>
              </a:ext>
            </a:extLst>
          </p:cNvPr>
          <p:cNvSpPr txBox="1"/>
          <p:nvPr/>
        </p:nvSpPr>
        <p:spPr>
          <a:xfrm>
            <a:off x="2109256" y="716069"/>
            <a:ext cx="14291343" cy="691936"/>
          </a:xfrm>
          <a:prstGeom prst="rect">
            <a:avLst/>
          </a:prstGeom>
        </p:spPr>
        <p:txBody>
          <a:bodyPr lIns="0" tIns="0" rIns="0" bIns="0" rtlCol="0" anchor="t">
            <a:spAutoFit/>
          </a:bodyPr>
          <a:lstStyle/>
          <a:p>
            <a:pPr marL="0" marR="0" lvl="0" indent="0" algn="ctr" defTabSz="914400" rtl="0" eaLnBrk="1" fontAlgn="auto" latinLnBrk="0" hangingPunct="1">
              <a:lnSpc>
                <a:spcPts val="5336"/>
              </a:lnSpc>
              <a:spcBef>
                <a:spcPts val="0"/>
              </a:spcBef>
              <a:spcAft>
                <a:spcPts val="0"/>
              </a:spcAft>
              <a:buClrTx/>
              <a:buSzTx/>
              <a:buFontTx/>
              <a:buNone/>
              <a:tabLst/>
              <a:defRPr/>
            </a:pPr>
            <a:r>
              <a:rPr kumimoji="0" lang="de-DE" sz="4987" b="0" i="0" u="none" strike="noStrike" kern="1200" cap="none" spc="19" normalizeH="0" baseline="0" noProof="0" dirty="0">
                <a:ln>
                  <a:noFill/>
                </a:ln>
                <a:solidFill>
                  <a:srgbClr val="053055"/>
                </a:solidFill>
                <a:effectLst/>
                <a:uLnTx/>
                <a:uFillTx/>
                <a:latin typeface="Montserrat"/>
                <a:ea typeface="Montserrat"/>
                <a:cs typeface="Montserrat"/>
                <a:sym typeface="Montserrat"/>
              </a:rPr>
              <a:t>BEGRIFFSERKLÄRUNGEN</a:t>
            </a:r>
          </a:p>
        </p:txBody>
      </p:sp>
      <p:grpSp>
        <p:nvGrpSpPr>
          <p:cNvPr id="27" name="Gruppieren 26">
            <a:extLst>
              <a:ext uri="{FF2B5EF4-FFF2-40B4-BE49-F238E27FC236}">
                <a16:creationId xmlns:a16="http://schemas.microsoft.com/office/drawing/2014/main" id="{0859138B-AB94-5E27-29B0-CA42EC5E93C5}"/>
              </a:ext>
            </a:extLst>
          </p:cNvPr>
          <p:cNvGrpSpPr/>
          <p:nvPr/>
        </p:nvGrpSpPr>
        <p:grpSpPr>
          <a:xfrm>
            <a:off x="228600" y="3007306"/>
            <a:ext cx="17830800" cy="3158430"/>
            <a:chOff x="228600" y="3007306"/>
            <a:chExt cx="17830800" cy="3158430"/>
          </a:xfrm>
        </p:grpSpPr>
        <p:grpSp>
          <p:nvGrpSpPr>
            <p:cNvPr id="28" name="Group 4">
              <a:extLst>
                <a:ext uri="{FF2B5EF4-FFF2-40B4-BE49-F238E27FC236}">
                  <a16:creationId xmlns:a16="http://schemas.microsoft.com/office/drawing/2014/main" id="{995F8825-E31F-7766-2F15-657861D7826B}"/>
                </a:ext>
              </a:extLst>
            </p:cNvPr>
            <p:cNvGrpSpPr/>
            <p:nvPr/>
          </p:nvGrpSpPr>
          <p:grpSpPr>
            <a:xfrm>
              <a:off x="228600" y="3362364"/>
              <a:ext cx="17830800" cy="2520645"/>
              <a:chOff x="0" y="0"/>
              <a:chExt cx="4471371" cy="663874"/>
            </a:xfrm>
          </p:grpSpPr>
          <p:sp>
            <p:nvSpPr>
              <p:cNvPr id="41" name="Freeform 5">
                <a:extLst>
                  <a:ext uri="{FF2B5EF4-FFF2-40B4-BE49-F238E27FC236}">
                    <a16:creationId xmlns:a16="http://schemas.microsoft.com/office/drawing/2014/main" id="{4FDE1AEA-D3AB-8F42-D223-FE66527C1398}"/>
                  </a:ext>
                </a:extLst>
              </p:cNvPr>
              <p:cNvSpPr/>
              <p:nvPr/>
            </p:nvSpPr>
            <p:spPr>
              <a:xfrm>
                <a:off x="0" y="0"/>
                <a:ext cx="4471371" cy="663874"/>
              </a:xfrm>
              <a:custGeom>
                <a:avLst/>
                <a:gdLst/>
                <a:ahLst/>
                <a:cxnLst/>
                <a:rect l="l" t="t" r="r" b="b"/>
                <a:pathLst>
                  <a:path w="4471371" h="663874">
                    <a:moveTo>
                      <a:pt x="0" y="0"/>
                    </a:moveTo>
                    <a:lnTo>
                      <a:pt x="4471371" y="0"/>
                    </a:lnTo>
                    <a:lnTo>
                      <a:pt x="4471371" y="663874"/>
                    </a:lnTo>
                    <a:lnTo>
                      <a:pt x="0" y="663874"/>
                    </a:lnTo>
                    <a:close/>
                  </a:path>
                </a:pathLst>
              </a:custGeom>
              <a:solidFill>
                <a:srgbClr val="345C7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2" name="TextBox 6">
                <a:extLst>
                  <a:ext uri="{FF2B5EF4-FFF2-40B4-BE49-F238E27FC236}">
                    <a16:creationId xmlns:a16="http://schemas.microsoft.com/office/drawing/2014/main" id="{01C78FBC-6F45-70DF-F610-47EDAFC459C9}"/>
                  </a:ext>
                </a:extLst>
              </p:cNvPr>
              <p:cNvSpPr txBox="1"/>
              <p:nvPr/>
            </p:nvSpPr>
            <p:spPr>
              <a:xfrm>
                <a:off x="0" y="-19050"/>
                <a:ext cx="4471371" cy="682924"/>
              </a:xfrm>
              <a:prstGeom prst="rect">
                <a:avLst/>
              </a:prstGeom>
            </p:spPr>
            <p:txBody>
              <a:bodyPr lIns="50800" tIns="50800" rIns="50800" bIns="50800" rtlCol="0" anchor="ctr"/>
              <a:lstStyle/>
              <a:p>
                <a:pPr marL="0" marR="0" lvl="0" indent="0" algn="ctr" defTabSz="914400" rtl="0" eaLnBrk="1" fontAlgn="auto" latinLnBrk="0" hangingPunct="1">
                  <a:lnSpc>
                    <a:spcPts val="3234"/>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9" name="Group 7">
              <a:extLst>
                <a:ext uri="{FF2B5EF4-FFF2-40B4-BE49-F238E27FC236}">
                  <a16:creationId xmlns:a16="http://schemas.microsoft.com/office/drawing/2014/main" id="{FFD1D923-2C05-4702-32FD-41FBCDA0900A}"/>
                </a:ext>
              </a:extLst>
            </p:cNvPr>
            <p:cNvGrpSpPr/>
            <p:nvPr/>
          </p:nvGrpSpPr>
          <p:grpSpPr>
            <a:xfrm>
              <a:off x="1461094" y="3079636"/>
              <a:ext cx="3263306" cy="3086100"/>
              <a:chOff x="0" y="0"/>
              <a:chExt cx="813436" cy="812800"/>
            </a:xfrm>
          </p:grpSpPr>
          <p:sp>
            <p:nvSpPr>
              <p:cNvPr id="39" name="Freeform 8">
                <a:extLst>
                  <a:ext uri="{FF2B5EF4-FFF2-40B4-BE49-F238E27FC236}">
                    <a16:creationId xmlns:a16="http://schemas.microsoft.com/office/drawing/2014/main" id="{CFD42FC3-5588-34F0-8B25-F0C69AD0BEDE}"/>
                  </a:ext>
                </a:extLst>
              </p:cNvPr>
              <p:cNvSpPr/>
              <p:nvPr/>
            </p:nvSpPr>
            <p:spPr>
              <a:xfrm>
                <a:off x="0" y="0"/>
                <a:ext cx="813436" cy="812800"/>
              </a:xfrm>
              <a:custGeom>
                <a:avLst/>
                <a:gdLst/>
                <a:ahLst/>
                <a:cxnLst/>
                <a:rect l="l" t="t" r="r" b="b"/>
                <a:pathLst>
                  <a:path w="813436" h="812800">
                    <a:moveTo>
                      <a:pt x="0" y="0"/>
                    </a:moveTo>
                    <a:lnTo>
                      <a:pt x="813436" y="0"/>
                    </a:lnTo>
                    <a:lnTo>
                      <a:pt x="813436" y="812800"/>
                    </a:lnTo>
                    <a:lnTo>
                      <a:pt x="0" y="812800"/>
                    </a:lnTo>
                    <a:close/>
                  </a:path>
                </a:pathLst>
              </a:custGeom>
              <a:solidFill>
                <a:srgbClr val="345C7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0" name="TextBox 9">
                <a:extLst>
                  <a:ext uri="{FF2B5EF4-FFF2-40B4-BE49-F238E27FC236}">
                    <a16:creationId xmlns:a16="http://schemas.microsoft.com/office/drawing/2014/main" id="{F2193CD0-8FE6-FE50-6C20-4280B6A77CE3}"/>
                  </a:ext>
                </a:extLst>
              </p:cNvPr>
              <p:cNvSpPr txBox="1"/>
              <p:nvPr/>
            </p:nvSpPr>
            <p:spPr>
              <a:xfrm>
                <a:off x="0" y="-19050"/>
                <a:ext cx="813436" cy="831850"/>
              </a:xfrm>
              <a:prstGeom prst="rect">
                <a:avLst/>
              </a:prstGeom>
            </p:spPr>
            <p:txBody>
              <a:bodyPr lIns="50800" tIns="50800" rIns="50800" bIns="50800" rtlCol="0" anchor="ctr"/>
              <a:lstStyle/>
              <a:p>
                <a:pPr marL="0" marR="0" lvl="0" indent="0" algn="ctr" defTabSz="914400" rtl="0" eaLnBrk="1" fontAlgn="auto" latinLnBrk="0" hangingPunct="1">
                  <a:lnSpc>
                    <a:spcPts val="3494"/>
                  </a:lnSpc>
                  <a:spcBef>
                    <a:spcPts val="0"/>
                  </a:spcBef>
                  <a:spcAft>
                    <a:spcPts val="0"/>
                  </a:spcAft>
                  <a:buClrTx/>
                  <a:buSzTx/>
                  <a:buFontTx/>
                  <a:buNone/>
                  <a:tabLst/>
                  <a:defRPr/>
                </a:pPr>
                <a:r>
                  <a:rPr kumimoji="0" lang="de-DE" sz="2800" b="1" i="0" u="none" strike="noStrike" kern="1200" cap="none" spc="395" normalizeH="0" baseline="0" noProof="0" dirty="0">
                    <a:ln>
                      <a:noFill/>
                    </a:ln>
                    <a:solidFill>
                      <a:srgbClr val="FEFEFE"/>
                    </a:solidFill>
                    <a:effectLst/>
                    <a:uLnTx/>
                    <a:uFillTx/>
                    <a:latin typeface="Montserrat"/>
                    <a:ea typeface="+mn-ea"/>
                    <a:cs typeface="+mn-cs"/>
                    <a:sym typeface="Montserrat Medium"/>
                  </a:rPr>
                  <a:t>ALLTÄGLICHE SITUATION</a:t>
                </a:r>
              </a:p>
            </p:txBody>
          </p:sp>
        </p:grpSp>
        <p:grpSp>
          <p:nvGrpSpPr>
            <p:cNvPr id="30" name="Group 10">
              <a:extLst>
                <a:ext uri="{FF2B5EF4-FFF2-40B4-BE49-F238E27FC236}">
                  <a16:creationId xmlns:a16="http://schemas.microsoft.com/office/drawing/2014/main" id="{AC777447-3902-97C7-6ABA-C359D8722184}"/>
                </a:ext>
              </a:extLst>
            </p:cNvPr>
            <p:cNvGrpSpPr/>
            <p:nvPr/>
          </p:nvGrpSpPr>
          <p:grpSpPr>
            <a:xfrm>
              <a:off x="5561039" y="3007306"/>
              <a:ext cx="3125763" cy="3158430"/>
              <a:chOff x="0" y="-19050"/>
              <a:chExt cx="823246" cy="831850"/>
            </a:xfrm>
          </p:grpSpPr>
          <p:sp>
            <p:nvSpPr>
              <p:cNvPr id="37" name="Freeform 11">
                <a:extLst>
                  <a:ext uri="{FF2B5EF4-FFF2-40B4-BE49-F238E27FC236}">
                    <a16:creationId xmlns:a16="http://schemas.microsoft.com/office/drawing/2014/main" id="{FBC0CAC8-4B44-6E0F-614E-9540CCBA2C0A}"/>
                  </a:ext>
                </a:extLst>
              </p:cNvPr>
              <p:cNvSpPr/>
              <p:nvPr/>
            </p:nvSpPr>
            <p:spPr>
              <a:xfrm>
                <a:off x="0" y="0"/>
                <a:ext cx="802262" cy="812800"/>
              </a:xfrm>
              <a:custGeom>
                <a:avLst/>
                <a:gdLst/>
                <a:ahLst/>
                <a:cxnLst/>
                <a:rect l="l" t="t" r="r" b="b"/>
                <a:pathLst>
                  <a:path w="802262" h="812800">
                    <a:moveTo>
                      <a:pt x="0" y="0"/>
                    </a:moveTo>
                    <a:lnTo>
                      <a:pt x="802262" y="0"/>
                    </a:lnTo>
                    <a:lnTo>
                      <a:pt x="802262" y="812800"/>
                    </a:lnTo>
                    <a:lnTo>
                      <a:pt x="0" y="812800"/>
                    </a:lnTo>
                    <a:close/>
                  </a:path>
                </a:pathLst>
              </a:custGeom>
              <a:solidFill>
                <a:srgbClr val="345C7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8" name="TextBox 12">
                <a:extLst>
                  <a:ext uri="{FF2B5EF4-FFF2-40B4-BE49-F238E27FC236}">
                    <a16:creationId xmlns:a16="http://schemas.microsoft.com/office/drawing/2014/main" id="{BBA2FF6D-102D-FE4D-5B3F-9B46BC5E11A5}"/>
                  </a:ext>
                </a:extLst>
              </p:cNvPr>
              <p:cNvSpPr txBox="1"/>
              <p:nvPr/>
            </p:nvSpPr>
            <p:spPr>
              <a:xfrm>
                <a:off x="0" y="-19050"/>
                <a:ext cx="823246" cy="831850"/>
              </a:xfrm>
              <a:prstGeom prst="rect">
                <a:avLst/>
              </a:prstGeom>
            </p:spPr>
            <p:txBody>
              <a:bodyPr lIns="50800" tIns="50800" rIns="50800" bIns="50800" rtlCol="0" anchor="ctr"/>
              <a:lstStyle/>
              <a:p>
                <a:pPr marL="0" marR="0" lvl="0" indent="0" algn="ctr" defTabSz="914400" rtl="0" eaLnBrk="1" fontAlgn="auto" latinLnBrk="0" hangingPunct="1">
                  <a:lnSpc>
                    <a:spcPts val="3494"/>
                  </a:lnSpc>
                  <a:spcBef>
                    <a:spcPts val="0"/>
                  </a:spcBef>
                  <a:spcAft>
                    <a:spcPts val="0"/>
                  </a:spcAft>
                  <a:buClrTx/>
                  <a:buSzTx/>
                  <a:buFontTx/>
                  <a:buNone/>
                  <a:tabLst/>
                  <a:defRPr/>
                </a:pPr>
                <a:r>
                  <a:rPr kumimoji="0" lang="de-DE" sz="2800" b="1" i="0" u="none" strike="noStrike" kern="1200" cap="none" spc="395" normalizeH="0" baseline="0" noProof="0" dirty="0">
                    <a:ln>
                      <a:noFill/>
                    </a:ln>
                    <a:solidFill>
                      <a:srgbClr val="FEFEFE"/>
                    </a:solidFill>
                    <a:effectLst/>
                    <a:uLnTx/>
                    <a:uFillTx/>
                    <a:latin typeface="Montserrat"/>
                    <a:ea typeface="+mn-ea"/>
                    <a:cs typeface="+mn-cs"/>
                    <a:sym typeface="Montserrat Medium"/>
                  </a:rPr>
                  <a:t>GRENZ-VERLETZUNG</a:t>
                </a:r>
              </a:p>
            </p:txBody>
          </p:sp>
        </p:grpSp>
        <p:grpSp>
          <p:nvGrpSpPr>
            <p:cNvPr id="31" name="Group 13">
              <a:extLst>
                <a:ext uri="{FF2B5EF4-FFF2-40B4-BE49-F238E27FC236}">
                  <a16:creationId xmlns:a16="http://schemas.microsoft.com/office/drawing/2014/main" id="{3ED0A82B-2CD8-7956-FD7E-7EBF23D3073C}"/>
                </a:ext>
              </a:extLst>
            </p:cNvPr>
            <p:cNvGrpSpPr/>
            <p:nvPr/>
          </p:nvGrpSpPr>
          <p:grpSpPr>
            <a:xfrm>
              <a:off x="9874571" y="3007306"/>
              <a:ext cx="3384230" cy="3158430"/>
              <a:chOff x="0" y="-19050"/>
              <a:chExt cx="836194" cy="831850"/>
            </a:xfrm>
          </p:grpSpPr>
          <p:sp>
            <p:nvSpPr>
              <p:cNvPr id="35" name="Freeform 14">
                <a:extLst>
                  <a:ext uri="{FF2B5EF4-FFF2-40B4-BE49-F238E27FC236}">
                    <a16:creationId xmlns:a16="http://schemas.microsoft.com/office/drawing/2014/main" id="{DA35D5C2-3BA4-8D49-9B6C-02DEF2F55880}"/>
                  </a:ext>
                </a:extLst>
              </p:cNvPr>
              <p:cNvSpPr/>
              <p:nvPr/>
            </p:nvSpPr>
            <p:spPr>
              <a:xfrm>
                <a:off x="0" y="0"/>
                <a:ext cx="798537" cy="812800"/>
              </a:xfrm>
              <a:custGeom>
                <a:avLst/>
                <a:gdLst/>
                <a:ahLst/>
                <a:cxnLst/>
                <a:rect l="l" t="t" r="r" b="b"/>
                <a:pathLst>
                  <a:path w="798537" h="812800">
                    <a:moveTo>
                      <a:pt x="0" y="0"/>
                    </a:moveTo>
                    <a:lnTo>
                      <a:pt x="798537" y="0"/>
                    </a:lnTo>
                    <a:lnTo>
                      <a:pt x="798537" y="812800"/>
                    </a:lnTo>
                    <a:lnTo>
                      <a:pt x="0" y="812800"/>
                    </a:lnTo>
                    <a:close/>
                  </a:path>
                </a:pathLst>
              </a:custGeom>
              <a:solidFill>
                <a:srgbClr val="345C7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6" name="TextBox 15">
                <a:extLst>
                  <a:ext uri="{FF2B5EF4-FFF2-40B4-BE49-F238E27FC236}">
                    <a16:creationId xmlns:a16="http://schemas.microsoft.com/office/drawing/2014/main" id="{2AC2FD43-4307-37FF-A122-582F6041BE60}"/>
                  </a:ext>
                </a:extLst>
              </p:cNvPr>
              <p:cNvSpPr txBox="1"/>
              <p:nvPr/>
            </p:nvSpPr>
            <p:spPr>
              <a:xfrm>
                <a:off x="0" y="-19050"/>
                <a:ext cx="836194" cy="831850"/>
              </a:xfrm>
              <a:prstGeom prst="rect">
                <a:avLst/>
              </a:prstGeom>
            </p:spPr>
            <p:txBody>
              <a:bodyPr lIns="50800" tIns="50800" rIns="50800" bIns="50800" rtlCol="0" anchor="ctr"/>
              <a:lstStyle/>
              <a:p>
                <a:pPr marL="0" marR="0" lvl="0" indent="0" algn="ctr" defTabSz="914400" rtl="0" eaLnBrk="1" fontAlgn="auto" latinLnBrk="0" hangingPunct="1">
                  <a:lnSpc>
                    <a:spcPts val="3494"/>
                  </a:lnSpc>
                  <a:spcBef>
                    <a:spcPts val="0"/>
                  </a:spcBef>
                  <a:spcAft>
                    <a:spcPts val="0"/>
                  </a:spcAft>
                  <a:buClrTx/>
                  <a:buSzTx/>
                  <a:buFontTx/>
                  <a:buNone/>
                  <a:tabLst/>
                  <a:defRPr/>
                </a:pPr>
                <a:r>
                  <a:rPr kumimoji="0" lang="de-DE" sz="2800" b="1" i="0" u="none" strike="noStrike" kern="1200" cap="none" spc="395" normalizeH="0" baseline="0" noProof="0" dirty="0">
                    <a:ln>
                      <a:noFill/>
                    </a:ln>
                    <a:solidFill>
                      <a:srgbClr val="FEFEFE"/>
                    </a:solidFill>
                    <a:effectLst/>
                    <a:uLnTx/>
                    <a:uFillTx/>
                    <a:latin typeface="Montserrat"/>
                    <a:ea typeface="+mn-ea"/>
                    <a:cs typeface="+mn-cs"/>
                    <a:sym typeface="Montserrat Medium"/>
                  </a:rPr>
                  <a:t>SEXUELLER ÜBERGRIFF/ BELÄSTIGUNG</a:t>
                </a:r>
              </a:p>
            </p:txBody>
          </p:sp>
        </p:grpSp>
        <p:grpSp>
          <p:nvGrpSpPr>
            <p:cNvPr id="32" name="Group 16">
              <a:extLst>
                <a:ext uri="{FF2B5EF4-FFF2-40B4-BE49-F238E27FC236}">
                  <a16:creationId xmlns:a16="http://schemas.microsoft.com/office/drawing/2014/main" id="{1284ACBC-5DE4-FB84-EEE3-3A62DBB38EFF}"/>
                </a:ext>
              </a:extLst>
            </p:cNvPr>
            <p:cNvGrpSpPr/>
            <p:nvPr/>
          </p:nvGrpSpPr>
          <p:grpSpPr>
            <a:xfrm>
              <a:off x="13947455" y="3007306"/>
              <a:ext cx="3730944" cy="3158430"/>
              <a:chOff x="0" y="-19050"/>
              <a:chExt cx="879894" cy="831850"/>
            </a:xfrm>
          </p:grpSpPr>
          <p:sp>
            <p:nvSpPr>
              <p:cNvPr id="33" name="Freeform 17">
                <a:extLst>
                  <a:ext uri="{FF2B5EF4-FFF2-40B4-BE49-F238E27FC236}">
                    <a16:creationId xmlns:a16="http://schemas.microsoft.com/office/drawing/2014/main" id="{FE7CD93B-F34A-93E6-274B-60F95EF766D8}"/>
                  </a:ext>
                </a:extLst>
              </p:cNvPr>
              <p:cNvSpPr/>
              <p:nvPr/>
            </p:nvSpPr>
            <p:spPr>
              <a:xfrm>
                <a:off x="0" y="0"/>
                <a:ext cx="843953" cy="812800"/>
              </a:xfrm>
              <a:custGeom>
                <a:avLst/>
                <a:gdLst/>
                <a:ahLst/>
                <a:cxnLst/>
                <a:rect l="l" t="t" r="r" b="b"/>
                <a:pathLst>
                  <a:path w="843953" h="812800">
                    <a:moveTo>
                      <a:pt x="0" y="0"/>
                    </a:moveTo>
                    <a:lnTo>
                      <a:pt x="843953" y="0"/>
                    </a:lnTo>
                    <a:lnTo>
                      <a:pt x="843953" y="812800"/>
                    </a:lnTo>
                    <a:lnTo>
                      <a:pt x="0" y="812800"/>
                    </a:lnTo>
                    <a:close/>
                  </a:path>
                </a:pathLst>
              </a:custGeom>
              <a:solidFill>
                <a:srgbClr val="345C7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TextBox 18">
                <a:extLst>
                  <a:ext uri="{FF2B5EF4-FFF2-40B4-BE49-F238E27FC236}">
                    <a16:creationId xmlns:a16="http://schemas.microsoft.com/office/drawing/2014/main" id="{585B1B3F-F5C7-DEC6-3BA5-2FF9D1FFF701}"/>
                  </a:ext>
                </a:extLst>
              </p:cNvPr>
              <p:cNvSpPr txBox="1"/>
              <p:nvPr/>
            </p:nvSpPr>
            <p:spPr>
              <a:xfrm>
                <a:off x="0" y="-19050"/>
                <a:ext cx="879894" cy="831850"/>
              </a:xfrm>
              <a:prstGeom prst="rect">
                <a:avLst/>
              </a:prstGeom>
            </p:spPr>
            <p:txBody>
              <a:bodyPr lIns="50800" tIns="50800" rIns="50800" bIns="50800" rtlCol="0" anchor="ctr"/>
              <a:lstStyle/>
              <a:p>
                <a:pPr marL="0" marR="0" lvl="0" indent="0" algn="ctr" defTabSz="914400" rtl="0" eaLnBrk="1" fontAlgn="auto" latinLnBrk="0" hangingPunct="1">
                  <a:lnSpc>
                    <a:spcPts val="3494"/>
                  </a:lnSpc>
                  <a:spcBef>
                    <a:spcPts val="0"/>
                  </a:spcBef>
                  <a:spcAft>
                    <a:spcPts val="0"/>
                  </a:spcAft>
                  <a:buClrTx/>
                  <a:buSzTx/>
                  <a:buFontTx/>
                  <a:buNone/>
                  <a:tabLst/>
                  <a:defRPr/>
                </a:pPr>
                <a:r>
                  <a:rPr kumimoji="0" lang="de-DE" sz="2800" b="1" i="0" u="none" strike="noStrike" kern="1200" cap="none" spc="395" normalizeH="0" baseline="0" noProof="0" dirty="0">
                    <a:ln>
                      <a:noFill/>
                    </a:ln>
                    <a:solidFill>
                      <a:srgbClr val="FEFEFE"/>
                    </a:solidFill>
                    <a:effectLst/>
                    <a:uLnTx/>
                    <a:uFillTx/>
                    <a:latin typeface="Montserrat"/>
                    <a:ea typeface="+mn-ea"/>
                    <a:cs typeface="+mn-cs"/>
                    <a:sym typeface="Montserrat Medium"/>
                  </a:rPr>
                  <a:t>SEXUALISIERTE GEWALT</a:t>
                </a:r>
              </a:p>
            </p:txBody>
          </p:sp>
        </p:grpSp>
      </p:grpSp>
      <p:grpSp>
        <p:nvGrpSpPr>
          <p:cNvPr id="20" name="Group 16">
            <a:extLst>
              <a:ext uri="{FF2B5EF4-FFF2-40B4-BE49-F238E27FC236}">
                <a16:creationId xmlns:a16="http://schemas.microsoft.com/office/drawing/2014/main" id="{C047BB20-5C8C-E272-0372-3335A97B4BDB}"/>
              </a:ext>
            </a:extLst>
          </p:cNvPr>
          <p:cNvGrpSpPr/>
          <p:nvPr/>
        </p:nvGrpSpPr>
        <p:grpSpPr>
          <a:xfrm>
            <a:off x="1295400" y="571500"/>
            <a:ext cx="16239327" cy="8229600"/>
            <a:chOff x="0" y="0"/>
            <a:chExt cx="4277024" cy="2023458"/>
          </a:xfrm>
        </p:grpSpPr>
        <p:sp>
          <p:nvSpPr>
            <p:cNvPr id="21" name="Freeform 17">
              <a:extLst>
                <a:ext uri="{FF2B5EF4-FFF2-40B4-BE49-F238E27FC236}">
                  <a16:creationId xmlns:a16="http://schemas.microsoft.com/office/drawing/2014/main" id="{EAFF5F43-243A-0F5C-A032-0C88543C9357}"/>
                </a:ext>
              </a:extLst>
            </p:cNvPr>
            <p:cNvSpPr/>
            <p:nvPr/>
          </p:nvSpPr>
          <p:spPr>
            <a:xfrm>
              <a:off x="0" y="0"/>
              <a:ext cx="4277024" cy="2023458"/>
            </a:xfrm>
            <a:custGeom>
              <a:avLst/>
              <a:gdLst/>
              <a:ahLst/>
              <a:cxnLst/>
              <a:rect l="l" t="t" r="r" b="b"/>
              <a:pathLst>
                <a:path w="4277024" h="2023458">
                  <a:moveTo>
                    <a:pt x="0" y="0"/>
                  </a:moveTo>
                  <a:lnTo>
                    <a:pt x="4277024" y="0"/>
                  </a:lnTo>
                  <a:lnTo>
                    <a:pt x="4277024" y="2023458"/>
                  </a:lnTo>
                  <a:lnTo>
                    <a:pt x="0" y="2023458"/>
                  </a:lnTo>
                  <a:close/>
                </a:path>
              </a:pathLst>
            </a:custGeom>
            <a:solidFill>
              <a:srgbClr val="345C7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extBox 18">
              <a:extLst>
                <a:ext uri="{FF2B5EF4-FFF2-40B4-BE49-F238E27FC236}">
                  <a16:creationId xmlns:a16="http://schemas.microsoft.com/office/drawing/2014/main" id="{DFCA0261-7F3C-F87A-52D6-B7FD32454BB8}"/>
                </a:ext>
              </a:extLst>
            </p:cNvPr>
            <p:cNvSpPr txBox="1"/>
            <p:nvPr/>
          </p:nvSpPr>
          <p:spPr>
            <a:xfrm>
              <a:off x="0" y="-28575"/>
              <a:ext cx="4277024" cy="2052033"/>
            </a:xfrm>
            <a:prstGeom prst="rect">
              <a:avLst/>
            </a:prstGeom>
          </p:spPr>
          <p:txBody>
            <a:bodyPr lIns="50800" tIns="50800" rIns="50800" bIns="50800" rtlCol="0" anchor="ctr"/>
            <a:lstStyle/>
            <a:p>
              <a:pPr marL="0" marR="0" lvl="0" indent="0" algn="r" defTabSz="914400" rtl="0" eaLnBrk="1" fontAlgn="auto" latinLnBrk="0" hangingPunct="1">
                <a:lnSpc>
                  <a:spcPts val="3884"/>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ts val="3884"/>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3" name="Group 19">
            <a:extLst>
              <a:ext uri="{FF2B5EF4-FFF2-40B4-BE49-F238E27FC236}">
                <a16:creationId xmlns:a16="http://schemas.microsoft.com/office/drawing/2014/main" id="{DE4E5085-3E73-EDBC-99AA-BD59160EC050}"/>
              </a:ext>
            </a:extLst>
          </p:cNvPr>
          <p:cNvGrpSpPr/>
          <p:nvPr/>
        </p:nvGrpSpPr>
        <p:grpSpPr>
          <a:xfrm>
            <a:off x="3029593" y="3154038"/>
            <a:ext cx="12416105" cy="4291412"/>
            <a:chOff x="0" y="0"/>
            <a:chExt cx="3270085" cy="1130248"/>
          </a:xfrm>
        </p:grpSpPr>
        <p:sp>
          <p:nvSpPr>
            <p:cNvPr id="24" name="Freeform 20">
              <a:extLst>
                <a:ext uri="{FF2B5EF4-FFF2-40B4-BE49-F238E27FC236}">
                  <a16:creationId xmlns:a16="http://schemas.microsoft.com/office/drawing/2014/main" id="{E2448B2E-CE3E-324B-1747-3CECFEB99B9E}"/>
                </a:ext>
              </a:extLst>
            </p:cNvPr>
            <p:cNvSpPr/>
            <p:nvPr/>
          </p:nvSpPr>
          <p:spPr>
            <a:xfrm>
              <a:off x="0" y="0"/>
              <a:ext cx="3270085" cy="1130248"/>
            </a:xfrm>
            <a:custGeom>
              <a:avLst/>
              <a:gdLst/>
              <a:ahLst/>
              <a:cxnLst/>
              <a:rect l="l" t="t" r="r" b="b"/>
              <a:pathLst>
                <a:path w="3270085" h="1130248">
                  <a:moveTo>
                    <a:pt x="0" y="0"/>
                  </a:moveTo>
                  <a:lnTo>
                    <a:pt x="3270085" y="0"/>
                  </a:lnTo>
                  <a:lnTo>
                    <a:pt x="3270085" y="1130248"/>
                  </a:lnTo>
                  <a:lnTo>
                    <a:pt x="0" y="1130248"/>
                  </a:lnTo>
                  <a:close/>
                </a:path>
              </a:pathLst>
            </a:custGeom>
            <a:solidFill>
              <a:srgbClr val="EC9F1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extBox 21">
              <a:extLst>
                <a:ext uri="{FF2B5EF4-FFF2-40B4-BE49-F238E27FC236}">
                  <a16:creationId xmlns:a16="http://schemas.microsoft.com/office/drawing/2014/main" id="{7F67DCAD-0AE3-EBEF-0310-E03E59D20584}"/>
                </a:ext>
              </a:extLst>
            </p:cNvPr>
            <p:cNvSpPr txBox="1"/>
            <p:nvPr/>
          </p:nvSpPr>
          <p:spPr>
            <a:xfrm>
              <a:off x="0" y="-38100"/>
              <a:ext cx="3270085" cy="1168348"/>
            </a:xfrm>
            <a:prstGeom prst="rect">
              <a:avLst/>
            </a:prstGeom>
          </p:spPr>
          <p:txBody>
            <a:bodyPr lIns="50800" tIns="50800" rIns="50800" bIns="50800" rtlCol="0" anchor="ctr"/>
            <a:lstStyle/>
            <a:p>
              <a:pPr marL="601864" marR="0" lvl="1" indent="-300932" algn="l" defTabSz="914400" rtl="0" eaLnBrk="1" fontAlgn="auto" latinLnBrk="0" hangingPunct="1">
                <a:lnSpc>
                  <a:spcPts val="3624"/>
                </a:lnSpc>
                <a:spcBef>
                  <a:spcPts val="0"/>
                </a:spcBef>
                <a:spcAft>
                  <a:spcPts val="0"/>
                </a:spcAft>
                <a:buClrTx/>
                <a:buSzTx/>
                <a:buFont typeface="Arial"/>
                <a:buChar char="•"/>
                <a:tabLst/>
                <a:defRPr/>
              </a:pPr>
              <a:r>
                <a:rPr kumimoji="0" lang="de-DE" sz="2800" b="0" i="0" u="none" strike="noStrike" kern="1200" cap="none" spc="211" normalizeH="0" baseline="0" noProof="0" dirty="0">
                  <a:ln>
                    <a:noFill/>
                  </a:ln>
                  <a:solidFill>
                    <a:srgbClr val="053055"/>
                  </a:solidFill>
                  <a:effectLst/>
                  <a:uLnTx/>
                  <a:uFillTx/>
                  <a:latin typeface="Montserrat Medium"/>
                  <a:ea typeface="Montserrat Medium"/>
                  <a:cs typeface="Montserrat Medium"/>
                  <a:sym typeface="Montserrat Medium"/>
                </a:rPr>
                <a:t>Ein einmaliges oder gelegentlich unangemessenes Verhalten, das meist unbeabsichtigt geschieht</a:t>
              </a:r>
            </a:p>
            <a:p>
              <a:pPr marL="601864" marR="0" lvl="1" indent="-300932" algn="l" defTabSz="914400" rtl="0" eaLnBrk="1" fontAlgn="auto" latinLnBrk="0" hangingPunct="1">
                <a:lnSpc>
                  <a:spcPts val="3624"/>
                </a:lnSpc>
                <a:spcBef>
                  <a:spcPts val="0"/>
                </a:spcBef>
                <a:spcAft>
                  <a:spcPts val="0"/>
                </a:spcAft>
                <a:buClrTx/>
                <a:buSzTx/>
                <a:buFont typeface="Arial"/>
                <a:buChar char="•"/>
                <a:tabLst/>
                <a:defRPr/>
              </a:pPr>
              <a:r>
                <a:rPr kumimoji="0" lang="de-DE" sz="2800" b="0" i="0" u="none" strike="noStrike" kern="1200" cap="none" spc="211" normalizeH="0" baseline="0" noProof="0" dirty="0">
                  <a:ln>
                    <a:noFill/>
                  </a:ln>
                  <a:solidFill>
                    <a:srgbClr val="053055"/>
                  </a:solidFill>
                  <a:effectLst/>
                  <a:uLnTx/>
                  <a:uFillTx/>
                  <a:latin typeface="Montserrat Medium"/>
                  <a:ea typeface="Montserrat Medium"/>
                  <a:cs typeface="Montserrat Medium"/>
                  <a:sym typeface="Montserrat Medium"/>
                </a:rPr>
                <a:t>Hängt vom subjektiven Erleben der Betroffenen ab</a:t>
              </a:r>
            </a:p>
            <a:p>
              <a:pPr marL="601864" marR="0" lvl="1" indent="-300932" algn="l" defTabSz="914400" rtl="0" eaLnBrk="1" fontAlgn="auto" latinLnBrk="0" hangingPunct="1">
                <a:lnSpc>
                  <a:spcPts val="3624"/>
                </a:lnSpc>
                <a:spcBef>
                  <a:spcPts val="0"/>
                </a:spcBef>
                <a:spcAft>
                  <a:spcPts val="0"/>
                </a:spcAft>
                <a:buClrTx/>
                <a:buSzTx/>
                <a:buFont typeface="Arial"/>
                <a:buChar char="•"/>
                <a:tabLst/>
                <a:defRPr/>
              </a:pPr>
              <a:r>
                <a:rPr kumimoji="0" lang="de-DE" sz="2800" b="0" i="0" u="none" strike="noStrike" kern="1200" cap="none" spc="211" normalizeH="0" baseline="0" noProof="0" dirty="0">
                  <a:ln>
                    <a:noFill/>
                  </a:ln>
                  <a:solidFill>
                    <a:srgbClr val="053055"/>
                  </a:solidFill>
                  <a:effectLst/>
                  <a:uLnTx/>
                  <a:uFillTx/>
                  <a:latin typeface="Montserrat Medium"/>
                  <a:ea typeface="Montserrat Medium"/>
                  <a:cs typeface="Montserrat Medium"/>
                  <a:sym typeface="Montserrat Medium"/>
                </a:rPr>
                <a:t>Hier beginnt Prävention: Hinweisen, aufmerksam machen, im Team besprechen, Position beziehen!</a:t>
              </a:r>
            </a:p>
            <a:p>
              <a:pPr marL="601864" marR="0" lvl="1" indent="-300932" algn="l" defTabSz="914400" rtl="0" eaLnBrk="1" fontAlgn="auto" latinLnBrk="0" hangingPunct="1">
                <a:lnSpc>
                  <a:spcPts val="3624"/>
                </a:lnSpc>
                <a:spcBef>
                  <a:spcPts val="0"/>
                </a:spcBef>
                <a:spcAft>
                  <a:spcPts val="0"/>
                </a:spcAft>
                <a:buClrTx/>
                <a:buSzTx/>
                <a:buFont typeface="Arial"/>
                <a:buChar char="•"/>
                <a:tabLst/>
                <a:defRPr/>
              </a:pPr>
              <a:r>
                <a:rPr kumimoji="0" lang="de-DE" sz="2800" b="0" i="0" u="none" strike="noStrike" kern="1200" cap="none" spc="211" normalizeH="0" baseline="0" noProof="0" dirty="0">
                  <a:ln>
                    <a:noFill/>
                  </a:ln>
                  <a:solidFill>
                    <a:srgbClr val="053055"/>
                  </a:solidFill>
                  <a:effectLst/>
                  <a:uLnTx/>
                  <a:uFillTx/>
                  <a:latin typeface="Montserrat Medium"/>
                  <a:ea typeface="Montserrat Medium"/>
                  <a:cs typeface="Montserrat Medium"/>
                  <a:sym typeface="Montserrat Medium"/>
                </a:rPr>
                <a:t>Sollten Sie niemals ignorieren</a:t>
              </a:r>
            </a:p>
          </p:txBody>
        </p:sp>
      </p:grpSp>
      <p:grpSp>
        <p:nvGrpSpPr>
          <p:cNvPr id="2" name="Group 2">
            <a:extLst>
              <a:ext uri="{FF2B5EF4-FFF2-40B4-BE49-F238E27FC236}">
                <a16:creationId xmlns:a16="http://schemas.microsoft.com/office/drawing/2014/main" id="{380C4ABE-2AD5-952D-958A-5EBE1BFF021A}"/>
              </a:ext>
            </a:extLst>
          </p:cNvPr>
          <p:cNvGrpSpPr/>
          <p:nvPr/>
        </p:nvGrpSpPr>
        <p:grpSpPr>
          <a:xfrm>
            <a:off x="16173532" y="9517289"/>
            <a:ext cx="1956616" cy="567847"/>
            <a:chOff x="0" y="0"/>
            <a:chExt cx="2608822" cy="757130"/>
          </a:xfrm>
        </p:grpSpPr>
        <p:pic>
          <p:nvPicPr>
            <p:cNvPr id="3" name="Picture 3">
              <a:extLst>
                <a:ext uri="{FF2B5EF4-FFF2-40B4-BE49-F238E27FC236}">
                  <a16:creationId xmlns:a16="http://schemas.microsoft.com/office/drawing/2014/main" id="{BD7BB569-73A9-B213-5FAC-73822D8690FA}"/>
                </a:ext>
              </a:extLst>
            </p:cNvPr>
            <p:cNvPicPr>
              <a:picLocks noChangeAspect="1"/>
            </p:cNvPicPr>
            <p:nvPr/>
          </p:nvPicPr>
          <p:blipFill>
            <a:blip r:embed="rId2"/>
            <a:srcRect r="2273" b="16626"/>
            <a:stretch>
              <a:fillRect/>
            </a:stretch>
          </p:blipFill>
          <p:spPr>
            <a:xfrm>
              <a:off x="0" y="0"/>
              <a:ext cx="2608822" cy="757130"/>
            </a:xfrm>
            <a:prstGeom prst="rect">
              <a:avLst/>
            </a:prstGeom>
          </p:spPr>
        </p:pic>
      </p:grpSp>
      <p:sp>
        <p:nvSpPr>
          <p:cNvPr id="26" name="TextBox 22">
            <a:extLst>
              <a:ext uri="{FF2B5EF4-FFF2-40B4-BE49-F238E27FC236}">
                <a16:creationId xmlns:a16="http://schemas.microsoft.com/office/drawing/2014/main" id="{D85DF077-43FE-EFE2-E6B7-72E6EE3C4364}"/>
              </a:ext>
            </a:extLst>
          </p:cNvPr>
          <p:cNvSpPr txBox="1"/>
          <p:nvPr/>
        </p:nvSpPr>
        <p:spPr>
          <a:xfrm>
            <a:off x="4800600" y="1638300"/>
            <a:ext cx="8638101" cy="687239"/>
          </a:xfrm>
          <a:prstGeom prst="rect">
            <a:avLst/>
          </a:prstGeom>
        </p:spPr>
        <p:txBody>
          <a:bodyPr wrap="square" lIns="0" tIns="0" rIns="0" bIns="0" rtlCol="0" anchor="t">
            <a:spAutoFit/>
          </a:bodyPr>
          <a:lstStyle/>
          <a:p>
            <a:pPr marL="0" marR="0" lvl="0" indent="0" algn="ctr" defTabSz="914400" rtl="0" eaLnBrk="1" fontAlgn="auto" latinLnBrk="0" hangingPunct="1">
              <a:lnSpc>
                <a:spcPts val="5703"/>
              </a:lnSpc>
              <a:spcBef>
                <a:spcPct val="0"/>
              </a:spcBef>
              <a:spcAft>
                <a:spcPts val="0"/>
              </a:spcAft>
              <a:buClrTx/>
              <a:buSzTx/>
              <a:buFontTx/>
              <a:buNone/>
              <a:tabLst/>
              <a:defRPr/>
            </a:pPr>
            <a:r>
              <a:rPr kumimoji="0" lang="de-DE" sz="4387" b="0" i="0" u="none" strike="noStrike" kern="1200" cap="none" spc="333" normalizeH="0" baseline="0" noProof="0" dirty="0">
                <a:ln>
                  <a:noFill/>
                </a:ln>
                <a:solidFill>
                  <a:srgbClr val="FFFFFF"/>
                </a:solidFill>
                <a:effectLst/>
                <a:uLnTx/>
                <a:uFillTx/>
                <a:latin typeface="Montserrat Medium"/>
                <a:ea typeface="Montserrat Medium"/>
                <a:cs typeface="Montserrat Medium"/>
                <a:sym typeface="Montserrat Medium"/>
              </a:rPr>
              <a:t>GRENZVERLETZUNG</a:t>
            </a:r>
          </a:p>
        </p:txBody>
      </p:sp>
    </p:spTree>
    <p:extLst>
      <p:ext uri="{BB962C8B-B14F-4D97-AF65-F5344CB8AC3E}">
        <p14:creationId xmlns:p14="http://schemas.microsoft.com/office/powerpoint/2010/main" val="291871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C9F1A"/>
        </a:solidFill>
        <a:effectLst/>
      </p:bgPr>
    </p:bg>
    <p:spTree>
      <p:nvGrpSpPr>
        <p:cNvPr id="1" name=""/>
        <p:cNvGrpSpPr/>
        <p:nvPr/>
      </p:nvGrpSpPr>
      <p:grpSpPr>
        <a:xfrm>
          <a:off x="0" y="0"/>
          <a:ext cx="0" cy="0"/>
          <a:chOff x="0" y="0"/>
          <a:chExt cx="0" cy="0"/>
        </a:xfrm>
      </p:grpSpPr>
      <p:grpSp>
        <p:nvGrpSpPr>
          <p:cNvPr id="2" name="Group 2"/>
          <p:cNvGrpSpPr/>
          <p:nvPr/>
        </p:nvGrpSpPr>
        <p:grpSpPr>
          <a:xfrm>
            <a:off x="9851576" y="3024579"/>
            <a:ext cx="2458165" cy="245816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4"/>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3234"/>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5" name="Group 5"/>
          <p:cNvGrpSpPr/>
          <p:nvPr/>
        </p:nvGrpSpPr>
        <p:grpSpPr>
          <a:xfrm>
            <a:off x="1487239" y="2881748"/>
            <a:ext cx="2600996" cy="2600996"/>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7"/>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3234"/>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8" name="Group 8"/>
          <p:cNvGrpSpPr/>
          <p:nvPr/>
        </p:nvGrpSpPr>
        <p:grpSpPr>
          <a:xfrm>
            <a:off x="5545560" y="3024579"/>
            <a:ext cx="2458165" cy="245816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EFE"/>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10"/>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3234"/>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1" name="Freeform 11"/>
          <p:cNvSpPr/>
          <p:nvPr/>
        </p:nvSpPr>
        <p:spPr>
          <a:xfrm>
            <a:off x="6143708" y="3522285"/>
            <a:ext cx="1261870" cy="1347628"/>
          </a:xfrm>
          <a:custGeom>
            <a:avLst/>
            <a:gdLst/>
            <a:ahLst/>
            <a:cxnLst/>
            <a:rect l="l" t="t" r="r" b="b"/>
            <a:pathLst>
              <a:path w="1261870" h="1347628">
                <a:moveTo>
                  <a:pt x="0" y="0"/>
                </a:moveTo>
                <a:lnTo>
                  <a:pt x="1261870" y="0"/>
                </a:lnTo>
                <a:lnTo>
                  <a:pt x="1261870" y="1347628"/>
                </a:lnTo>
                <a:lnTo>
                  <a:pt x="0" y="134762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2" name="Group 12"/>
          <p:cNvGrpSpPr/>
          <p:nvPr/>
        </p:nvGrpSpPr>
        <p:grpSpPr>
          <a:xfrm>
            <a:off x="17867363" y="1942553"/>
            <a:ext cx="420637" cy="6287595"/>
            <a:chOff x="0" y="0"/>
            <a:chExt cx="154215" cy="974113"/>
          </a:xfrm>
        </p:grpSpPr>
        <p:sp>
          <p:nvSpPr>
            <p:cNvPr id="13" name="Freeform 13"/>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FEFEFE"/>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4" name="Group 14"/>
          <p:cNvGrpSpPr/>
          <p:nvPr/>
        </p:nvGrpSpPr>
        <p:grpSpPr>
          <a:xfrm>
            <a:off x="0" y="1999703"/>
            <a:ext cx="420637" cy="6287595"/>
            <a:chOff x="0" y="0"/>
            <a:chExt cx="65168" cy="974113"/>
          </a:xfrm>
        </p:grpSpPr>
        <p:sp>
          <p:nvSpPr>
            <p:cNvPr id="15" name="Freeform 15"/>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FFFFFF"/>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6" name="Group 16"/>
          <p:cNvGrpSpPr/>
          <p:nvPr/>
        </p:nvGrpSpPr>
        <p:grpSpPr>
          <a:xfrm>
            <a:off x="14252841" y="3024579"/>
            <a:ext cx="2458165" cy="2458165"/>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EFE"/>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TextBox 18"/>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3234"/>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9" name="Freeform 19"/>
          <p:cNvSpPr/>
          <p:nvPr/>
        </p:nvSpPr>
        <p:spPr>
          <a:xfrm>
            <a:off x="10621425" y="3472825"/>
            <a:ext cx="1013717" cy="1561672"/>
          </a:xfrm>
          <a:custGeom>
            <a:avLst/>
            <a:gdLst/>
            <a:ahLst/>
            <a:cxnLst/>
            <a:rect l="l" t="t" r="r" b="b"/>
            <a:pathLst>
              <a:path w="1013717" h="1561672">
                <a:moveTo>
                  <a:pt x="0" y="0"/>
                </a:moveTo>
                <a:lnTo>
                  <a:pt x="1013717" y="0"/>
                </a:lnTo>
                <a:lnTo>
                  <a:pt x="1013717" y="1561673"/>
                </a:lnTo>
                <a:lnTo>
                  <a:pt x="0" y="156167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Freeform 20"/>
          <p:cNvSpPr/>
          <p:nvPr/>
        </p:nvSpPr>
        <p:spPr>
          <a:xfrm>
            <a:off x="1977418" y="3542708"/>
            <a:ext cx="1620638" cy="1421907"/>
          </a:xfrm>
          <a:custGeom>
            <a:avLst/>
            <a:gdLst/>
            <a:ahLst/>
            <a:cxnLst/>
            <a:rect l="l" t="t" r="r" b="b"/>
            <a:pathLst>
              <a:path w="1620638" h="1421907">
                <a:moveTo>
                  <a:pt x="0" y="0"/>
                </a:moveTo>
                <a:lnTo>
                  <a:pt x="1620638" y="0"/>
                </a:lnTo>
                <a:lnTo>
                  <a:pt x="1620638" y="1421907"/>
                </a:lnTo>
                <a:lnTo>
                  <a:pt x="0" y="1421907"/>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Freeform 21"/>
          <p:cNvSpPr/>
          <p:nvPr/>
        </p:nvSpPr>
        <p:spPr>
          <a:xfrm>
            <a:off x="14507725" y="3279463"/>
            <a:ext cx="1948398" cy="1948398"/>
          </a:xfrm>
          <a:custGeom>
            <a:avLst/>
            <a:gdLst/>
            <a:ahLst/>
            <a:cxnLst/>
            <a:rect l="l" t="t" r="r" b="b"/>
            <a:pathLst>
              <a:path w="1948398" h="1948398">
                <a:moveTo>
                  <a:pt x="0" y="0"/>
                </a:moveTo>
                <a:lnTo>
                  <a:pt x="1948398" y="0"/>
                </a:lnTo>
                <a:lnTo>
                  <a:pt x="1948398" y="1948397"/>
                </a:lnTo>
                <a:lnTo>
                  <a:pt x="0" y="194839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extBox 22"/>
          <p:cNvSpPr txBox="1"/>
          <p:nvPr/>
        </p:nvSpPr>
        <p:spPr>
          <a:xfrm>
            <a:off x="1304832" y="5959643"/>
            <a:ext cx="2965810" cy="2077249"/>
          </a:xfrm>
          <a:prstGeom prst="rect">
            <a:avLst/>
          </a:prstGeom>
        </p:spPr>
        <p:txBody>
          <a:bodyPr lIns="0" tIns="0" rIns="0" bIns="0" rtlCol="0" anchor="t">
            <a:spAutoFit/>
          </a:bodyPr>
          <a:lstStyle/>
          <a:p>
            <a:pPr marL="0" marR="0" lvl="0" indent="0" algn="ctr" defTabSz="914400" rtl="0" eaLnBrk="1" fontAlgn="auto" latinLnBrk="0" hangingPunct="1">
              <a:lnSpc>
                <a:spcPts val="4155"/>
              </a:lnSpc>
              <a:spcBef>
                <a:spcPct val="0"/>
              </a:spcBef>
              <a:spcAft>
                <a:spcPts val="0"/>
              </a:spcAft>
              <a:buClrTx/>
              <a:buSzTx/>
              <a:buFontTx/>
              <a:buNone/>
              <a:tabLst/>
              <a:defRPr/>
            </a:pPr>
            <a:r>
              <a:rPr kumimoji="0" lang="de-DE" sz="2968" b="0" i="0" u="none" strike="noStrike" kern="1200" cap="none" spc="0" normalizeH="0" baseline="0" noProof="0" dirty="0">
                <a:ln>
                  <a:noFill/>
                </a:ln>
                <a:solidFill>
                  <a:srgbClr val="053055"/>
                </a:solidFill>
                <a:effectLst/>
                <a:uLnTx/>
                <a:uFillTx/>
                <a:latin typeface="Montserrat"/>
                <a:ea typeface="Montserrat"/>
                <a:cs typeface="Montserrat"/>
                <a:sym typeface="Montserrat"/>
              </a:rPr>
              <a:t>Wir freuen uns, mit Ihnen ins Gespräch zu kommen!</a:t>
            </a:r>
          </a:p>
        </p:txBody>
      </p:sp>
      <p:sp>
        <p:nvSpPr>
          <p:cNvPr id="23" name="TextBox 23"/>
          <p:cNvSpPr txBox="1"/>
          <p:nvPr/>
        </p:nvSpPr>
        <p:spPr>
          <a:xfrm>
            <a:off x="5291738" y="5959643"/>
            <a:ext cx="2965810" cy="2077249"/>
          </a:xfrm>
          <a:prstGeom prst="rect">
            <a:avLst/>
          </a:prstGeom>
        </p:spPr>
        <p:txBody>
          <a:bodyPr lIns="0" tIns="0" rIns="0" bIns="0" rtlCol="0" anchor="t">
            <a:spAutoFit/>
          </a:bodyPr>
          <a:lstStyle/>
          <a:p>
            <a:pPr marL="0" marR="0" lvl="0" indent="0" algn="ctr" defTabSz="914400" rtl="0" eaLnBrk="1" fontAlgn="auto" latinLnBrk="0" hangingPunct="1">
              <a:lnSpc>
                <a:spcPts val="4155"/>
              </a:lnSpc>
              <a:spcBef>
                <a:spcPct val="0"/>
              </a:spcBef>
              <a:spcAft>
                <a:spcPts val="0"/>
              </a:spcAft>
              <a:buClrTx/>
              <a:buSzTx/>
              <a:buFontTx/>
              <a:buNone/>
              <a:tabLst/>
              <a:defRPr/>
            </a:pPr>
            <a:r>
              <a:rPr kumimoji="0" lang="de-DE" sz="2968" b="0" i="0" u="none" strike="noStrike" kern="1200" cap="none" spc="0" normalizeH="0" baseline="0" noProof="0" dirty="0">
                <a:ln>
                  <a:noFill/>
                </a:ln>
                <a:solidFill>
                  <a:srgbClr val="053055"/>
                </a:solidFill>
                <a:effectLst/>
                <a:uLnTx/>
                <a:uFillTx/>
                <a:latin typeface="Montserrat"/>
                <a:ea typeface="Montserrat"/>
                <a:cs typeface="Montserrat"/>
                <a:sym typeface="Montserrat"/>
              </a:rPr>
              <a:t>Ihre Erfahrungen sind uns wichtig!</a:t>
            </a:r>
          </a:p>
        </p:txBody>
      </p:sp>
      <p:sp>
        <p:nvSpPr>
          <p:cNvPr id="24" name="TextBox 24"/>
          <p:cNvSpPr txBox="1"/>
          <p:nvPr/>
        </p:nvSpPr>
        <p:spPr>
          <a:xfrm>
            <a:off x="3138173" y="843315"/>
            <a:ext cx="12362090" cy="691936"/>
          </a:xfrm>
          <a:prstGeom prst="rect">
            <a:avLst/>
          </a:prstGeom>
        </p:spPr>
        <p:txBody>
          <a:bodyPr lIns="0" tIns="0" rIns="0" bIns="0" rtlCol="0" anchor="t">
            <a:spAutoFit/>
          </a:bodyPr>
          <a:lstStyle/>
          <a:p>
            <a:pPr marL="0" marR="0" lvl="0" indent="0" algn="ctr" defTabSz="914400" rtl="0" eaLnBrk="1" fontAlgn="auto" latinLnBrk="0" hangingPunct="1">
              <a:lnSpc>
                <a:spcPts val="5336"/>
              </a:lnSpc>
              <a:spcBef>
                <a:spcPts val="0"/>
              </a:spcBef>
              <a:spcAft>
                <a:spcPts val="0"/>
              </a:spcAft>
              <a:buClrTx/>
              <a:buSzTx/>
              <a:buFontTx/>
              <a:buNone/>
              <a:tabLst/>
              <a:defRPr/>
            </a:pPr>
            <a:r>
              <a:rPr kumimoji="0" lang="de-DE" sz="4987" b="0" i="0" u="none" strike="noStrike" kern="1200" cap="none" spc="134" normalizeH="0" baseline="0" noProof="0" dirty="0">
                <a:ln>
                  <a:noFill/>
                </a:ln>
                <a:solidFill>
                  <a:srgbClr val="053055"/>
                </a:solidFill>
                <a:effectLst/>
                <a:uLnTx/>
                <a:uFillTx/>
                <a:latin typeface="Montserrat"/>
                <a:ea typeface="Montserrat"/>
                <a:cs typeface="Montserrat"/>
                <a:sym typeface="Montserrat"/>
              </a:rPr>
              <a:t>DIESE VERANSTALTUNG IST FÜR SIE</a:t>
            </a:r>
          </a:p>
        </p:txBody>
      </p:sp>
      <p:sp>
        <p:nvSpPr>
          <p:cNvPr id="25" name="TextBox 25"/>
          <p:cNvSpPr txBox="1"/>
          <p:nvPr/>
        </p:nvSpPr>
        <p:spPr>
          <a:xfrm>
            <a:off x="9597753" y="5959643"/>
            <a:ext cx="2965810" cy="2077249"/>
          </a:xfrm>
          <a:prstGeom prst="rect">
            <a:avLst/>
          </a:prstGeom>
        </p:spPr>
        <p:txBody>
          <a:bodyPr lIns="0" tIns="0" rIns="0" bIns="0" rtlCol="0" anchor="t">
            <a:spAutoFit/>
          </a:bodyPr>
          <a:lstStyle/>
          <a:p>
            <a:pPr marL="0" marR="0" lvl="0" indent="0" algn="ctr" defTabSz="914400" rtl="0" eaLnBrk="1" fontAlgn="auto" latinLnBrk="0" hangingPunct="1">
              <a:lnSpc>
                <a:spcPts val="4155"/>
              </a:lnSpc>
              <a:spcBef>
                <a:spcPct val="0"/>
              </a:spcBef>
              <a:spcAft>
                <a:spcPts val="0"/>
              </a:spcAft>
              <a:buClrTx/>
              <a:buSzTx/>
              <a:buFontTx/>
              <a:buNone/>
              <a:tabLst/>
              <a:defRPr/>
            </a:pPr>
            <a:r>
              <a:rPr kumimoji="0" lang="de-DE" sz="2968" b="0" i="0" u="none" strike="noStrike" kern="1200" cap="none" spc="0" normalizeH="0" baseline="0" noProof="0" dirty="0">
                <a:ln>
                  <a:noFill/>
                </a:ln>
                <a:solidFill>
                  <a:srgbClr val="053055"/>
                </a:solidFill>
                <a:effectLst/>
                <a:uLnTx/>
                <a:uFillTx/>
                <a:latin typeface="Montserrat"/>
                <a:ea typeface="Montserrat"/>
                <a:cs typeface="Montserrat"/>
                <a:sym typeface="Montserrat"/>
              </a:rPr>
              <a:t>Gerne beantworten wir Ihre Fragen!</a:t>
            </a:r>
          </a:p>
        </p:txBody>
      </p:sp>
      <p:sp>
        <p:nvSpPr>
          <p:cNvPr id="26" name="TextBox 26"/>
          <p:cNvSpPr txBox="1"/>
          <p:nvPr/>
        </p:nvSpPr>
        <p:spPr>
          <a:xfrm>
            <a:off x="14017358" y="5959643"/>
            <a:ext cx="2965810" cy="2077249"/>
          </a:xfrm>
          <a:prstGeom prst="rect">
            <a:avLst/>
          </a:prstGeom>
        </p:spPr>
        <p:txBody>
          <a:bodyPr lIns="0" tIns="0" rIns="0" bIns="0" rtlCol="0" anchor="t">
            <a:spAutoFit/>
          </a:bodyPr>
          <a:lstStyle/>
          <a:p>
            <a:pPr marL="0" marR="0" lvl="0" indent="0" algn="ctr" defTabSz="914400" rtl="0" eaLnBrk="1" fontAlgn="auto" latinLnBrk="0" hangingPunct="1">
              <a:lnSpc>
                <a:spcPts val="4155"/>
              </a:lnSpc>
              <a:spcBef>
                <a:spcPct val="0"/>
              </a:spcBef>
              <a:spcAft>
                <a:spcPts val="0"/>
              </a:spcAft>
              <a:buClrTx/>
              <a:buSzTx/>
              <a:buFontTx/>
              <a:buNone/>
              <a:tabLst/>
              <a:defRPr/>
            </a:pPr>
            <a:r>
              <a:rPr kumimoji="0" lang="de-DE" sz="2968" b="0" i="0" u="none" strike="noStrike" kern="1200" cap="none" spc="0" normalizeH="0" baseline="0" noProof="0" dirty="0">
                <a:ln>
                  <a:noFill/>
                </a:ln>
                <a:solidFill>
                  <a:srgbClr val="053055"/>
                </a:solidFill>
                <a:effectLst/>
                <a:uLnTx/>
                <a:uFillTx/>
                <a:latin typeface="Montserrat"/>
                <a:ea typeface="Montserrat"/>
                <a:cs typeface="Montserrat"/>
                <a:sym typeface="Montserrat"/>
              </a:rPr>
              <a:t>Niemand muss etwas sagen/ tun, was er/ sie nicht möchte</a:t>
            </a:r>
          </a:p>
        </p:txBody>
      </p:sp>
      <p:grpSp>
        <p:nvGrpSpPr>
          <p:cNvPr id="27" name="Group 27"/>
          <p:cNvGrpSpPr/>
          <p:nvPr/>
        </p:nvGrpSpPr>
        <p:grpSpPr>
          <a:xfrm>
            <a:off x="16173532" y="9517289"/>
            <a:ext cx="1956616" cy="567847"/>
            <a:chOff x="0" y="0"/>
            <a:chExt cx="2608822" cy="757130"/>
          </a:xfrm>
        </p:grpSpPr>
        <p:pic>
          <p:nvPicPr>
            <p:cNvPr id="28" name="Picture 28"/>
            <p:cNvPicPr>
              <a:picLocks noChangeAspect="1"/>
            </p:cNvPicPr>
            <p:nvPr/>
          </p:nvPicPr>
          <p:blipFill>
            <a:blip r:embed="rId6"/>
            <a:srcRect r="2273" b="16626"/>
            <a:stretch>
              <a:fillRect/>
            </a:stretch>
          </p:blipFill>
          <p:spPr>
            <a:xfrm>
              <a:off x="0" y="0"/>
              <a:ext cx="2608822" cy="757130"/>
            </a:xfrm>
            <a:prstGeom prst="rect">
              <a:avLst/>
            </a:prstGeom>
          </p:spPr>
        </p:pic>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F37E67A4-ACF6-6C69-0678-95661C42FC34}"/>
            </a:ext>
          </a:extLst>
        </p:cNvPr>
        <p:cNvGrpSpPr/>
        <p:nvPr/>
      </p:nvGrpSpPr>
      <p:grpSpPr>
        <a:xfrm>
          <a:off x="0" y="0"/>
          <a:ext cx="0" cy="0"/>
          <a:chOff x="0" y="0"/>
          <a:chExt cx="0" cy="0"/>
        </a:xfrm>
      </p:grpSpPr>
      <p:sp>
        <p:nvSpPr>
          <p:cNvPr id="19" name="TextBox 19">
            <a:extLst>
              <a:ext uri="{FF2B5EF4-FFF2-40B4-BE49-F238E27FC236}">
                <a16:creationId xmlns:a16="http://schemas.microsoft.com/office/drawing/2014/main" id="{4936A811-64D5-B671-0D34-27118FE727F7}"/>
              </a:ext>
            </a:extLst>
          </p:cNvPr>
          <p:cNvSpPr txBox="1"/>
          <p:nvPr/>
        </p:nvSpPr>
        <p:spPr>
          <a:xfrm>
            <a:off x="2109256" y="716069"/>
            <a:ext cx="14291343" cy="691936"/>
          </a:xfrm>
          <a:prstGeom prst="rect">
            <a:avLst/>
          </a:prstGeom>
        </p:spPr>
        <p:txBody>
          <a:bodyPr lIns="0" tIns="0" rIns="0" bIns="0" rtlCol="0" anchor="t">
            <a:spAutoFit/>
          </a:bodyPr>
          <a:lstStyle/>
          <a:p>
            <a:pPr marL="0" marR="0" lvl="0" indent="0" algn="ctr" defTabSz="914400" rtl="0" eaLnBrk="1" fontAlgn="auto" latinLnBrk="0" hangingPunct="1">
              <a:lnSpc>
                <a:spcPts val="5336"/>
              </a:lnSpc>
              <a:spcBef>
                <a:spcPts val="0"/>
              </a:spcBef>
              <a:spcAft>
                <a:spcPts val="0"/>
              </a:spcAft>
              <a:buClrTx/>
              <a:buSzTx/>
              <a:buFontTx/>
              <a:buNone/>
              <a:tabLst/>
              <a:defRPr/>
            </a:pPr>
            <a:r>
              <a:rPr kumimoji="0" lang="de-DE" sz="4987" b="0" i="0" u="none" strike="noStrike" kern="1200" cap="none" spc="19" normalizeH="0" baseline="0" noProof="0" dirty="0">
                <a:ln>
                  <a:noFill/>
                </a:ln>
                <a:solidFill>
                  <a:srgbClr val="053055"/>
                </a:solidFill>
                <a:effectLst/>
                <a:uLnTx/>
                <a:uFillTx/>
                <a:latin typeface="Montserrat"/>
                <a:ea typeface="Montserrat"/>
                <a:cs typeface="Montserrat"/>
                <a:sym typeface="Montserrat"/>
              </a:rPr>
              <a:t>BEGRIFFSERKLÄRUNGEN</a:t>
            </a:r>
          </a:p>
        </p:txBody>
      </p:sp>
      <p:grpSp>
        <p:nvGrpSpPr>
          <p:cNvPr id="27" name="Gruppieren 26">
            <a:extLst>
              <a:ext uri="{FF2B5EF4-FFF2-40B4-BE49-F238E27FC236}">
                <a16:creationId xmlns:a16="http://schemas.microsoft.com/office/drawing/2014/main" id="{24374264-DCA9-399D-63AC-E6C741D249B1}"/>
              </a:ext>
            </a:extLst>
          </p:cNvPr>
          <p:cNvGrpSpPr/>
          <p:nvPr/>
        </p:nvGrpSpPr>
        <p:grpSpPr>
          <a:xfrm>
            <a:off x="228600" y="3007306"/>
            <a:ext cx="17830800" cy="3158430"/>
            <a:chOff x="228600" y="3007306"/>
            <a:chExt cx="17830800" cy="3158430"/>
          </a:xfrm>
        </p:grpSpPr>
        <p:grpSp>
          <p:nvGrpSpPr>
            <p:cNvPr id="28" name="Group 4">
              <a:extLst>
                <a:ext uri="{FF2B5EF4-FFF2-40B4-BE49-F238E27FC236}">
                  <a16:creationId xmlns:a16="http://schemas.microsoft.com/office/drawing/2014/main" id="{2E30AC7C-AA66-C6E0-9611-B2A1289EEF87}"/>
                </a:ext>
              </a:extLst>
            </p:cNvPr>
            <p:cNvGrpSpPr/>
            <p:nvPr/>
          </p:nvGrpSpPr>
          <p:grpSpPr>
            <a:xfrm>
              <a:off x="228600" y="3362364"/>
              <a:ext cx="17830800" cy="2520645"/>
              <a:chOff x="0" y="0"/>
              <a:chExt cx="4471371" cy="663874"/>
            </a:xfrm>
          </p:grpSpPr>
          <p:sp>
            <p:nvSpPr>
              <p:cNvPr id="41" name="Freeform 5">
                <a:extLst>
                  <a:ext uri="{FF2B5EF4-FFF2-40B4-BE49-F238E27FC236}">
                    <a16:creationId xmlns:a16="http://schemas.microsoft.com/office/drawing/2014/main" id="{8C83B894-4D93-996C-8C52-5F35642B1C8C}"/>
                  </a:ext>
                </a:extLst>
              </p:cNvPr>
              <p:cNvSpPr/>
              <p:nvPr/>
            </p:nvSpPr>
            <p:spPr>
              <a:xfrm>
                <a:off x="0" y="0"/>
                <a:ext cx="4471371" cy="663874"/>
              </a:xfrm>
              <a:custGeom>
                <a:avLst/>
                <a:gdLst/>
                <a:ahLst/>
                <a:cxnLst/>
                <a:rect l="l" t="t" r="r" b="b"/>
                <a:pathLst>
                  <a:path w="4471371" h="663874">
                    <a:moveTo>
                      <a:pt x="0" y="0"/>
                    </a:moveTo>
                    <a:lnTo>
                      <a:pt x="4471371" y="0"/>
                    </a:lnTo>
                    <a:lnTo>
                      <a:pt x="4471371" y="663874"/>
                    </a:lnTo>
                    <a:lnTo>
                      <a:pt x="0" y="663874"/>
                    </a:lnTo>
                    <a:close/>
                  </a:path>
                </a:pathLst>
              </a:custGeom>
              <a:solidFill>
                <a:srgbClr val="345C7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2" name="TextBox 6">
                <a:extLst>
                  <a:ext uri="{FF2B5EF4-FFF2-40B4-BE49-F238E27FC236}">
                    <a16:creationId xmlns:a16="http://schemas.microsoft.com/office/drawing/2014/main" id="{E184B549-1F27-16A2-0A80-E93A5B9D94EB}"/>
                  </a:ext>
                </a:extLst>
              </p:cNvPr>
              <p:cNvSpPr txBox="1"/>
              <p:nvPr/>
            </p:nvSpPr>
            <p:spPr>
              <a:xfrm>
                <a:off x="0" y="-19050"/>
                <a:ext cx="4471371" cy="682924"/>
              </a:xfrm>
              <a:prstGeom prst="rect">
                <a:avLst/>
              </a:prstGeom>
            </p:spPr>
            <p:txBody>
              <a:bodyPr lIns="50800" tIns="50800" rIns="50800" bIns="50800" rtlCol="0" anchor="ctr"/>
              <a:lstStyle/>
              <a:p>
                <a:pPr marL="0" marR="0" lvl="0" indent="0" algn="ctr" defTabSz="914400" rtl="0" eaLnBrk="1" fontAlgn="auto" latinLnBrk="0" hangingPunct="1">
                  <a:lnSpc>
                    <a:spcPts val="3234"/>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9" name="Group 7">
              <a:extLst>
                <a:ext uri="{FF2B5EF4-FFF2-40B4-BE49-F238E27FC236}">
                  <a16:creationId xmlns:a16="http://schemas.microsoft.com/office/drawing/2014/main" id="{CBF90644-9B69-CEFF-913D-CFC037D9DB83}"/>
                </a:ext>
              </a:extLst>
            </p:cNvPr>
            <p:cNvGrpSpPr/>
            <p:nvPr/>
          </p:nvGrpSpPr>
          <p:grpSpPr>
            <a:xfrm>
              <a:off x="1461094" y="3079636"/>
              <a:ext cx="3263306" cy="3086100"/>
              <a:chOff x="0" y="0"/>
              <a:chExt cx="813436" cy="812800"/>
            </a:xfrm>
          </p:grpSpPr>
          <p:sp>
            <p:nvSpPr>
              <p:cNvPr id="39" name="Freeform 8">
                <a:extLst>
                  <a:ext uri="{FF2B5EF4-FFF2-40B4-BE49-F238E27FC236}">
                    <a16:creationId xmlns:a16="http://schemas.microsoft.com/office/drawing/2014/main" id="{85C64B17-3706-8084-7EA9-28678CC1E12A}"/>
                  </a:ext>
                </a:extLst>
              </p:cNvPr>
              <p:cNvSpPr/>
              <p:nvPr/>
            </p:nvSpPr>
            <p:spPr>
              <a:xfrm>
                <a:off x="0" y="0"/>
                <a:ext cx="813436" cy="812800"/>
              </a:xfrm>
              <a:custGeom>
                <a:avLst/>
                <a:gdLst/>
                <a:ahLst/>
                <a:cxnLst/>
                <a:rect l="l" t="t" r="r" b="b"/>
                <a:pathLst>
                  <a:path w="813436" h="812800">
                    <a:moveTo>
                      <a:pt x="0" y="0"/>
                    </a:moveTo>
                    <a:lnTo>
                      <a:pt x="813436" y="0"/>
                    </a:lnTo>
                    <a:lnTo>
                      <a:pt x="813436" y="812800"/>
                    </a:lnTo>
                    <a:lnTo>
                      <a:pt x="0" y="812800"/>
                    </a:lnTo>
                    <a:close/>
                  </a:path>
                </a:pathLst>
              </a:custGeom>
              <a:solidFill>
                <a:srgbClr val="345C7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0" name="TextBox 9">
                <a:extLst>
                  <a:ext uri="{FF2B5EF4-FFF2-40B4-BE49-F238E27FC236}">
                    <a16:creationId xmlns:a16="http://schemas.microsoft.com/office/drawing/2014/main" id="{812EC3E3-0155-FCE3-BFB6-161C03A94360}"/>
                  </a:ext>
                </a:extLst>
              </p:cNvPr>
              <p:cNvSpPr txBox="1"/>
              <p:nvPr/>
            </p:nvSpPr>
            <p:spPr>
              <a:xfrm>
                <a:off x="0" y="-19050"/>
                <a:ext cx="813436" cy="831850"/>
              </a:xfrm>
              <a:prstGeom prst="rect">
                <a:avLst/>
              </a:prstGeom>
            </p:spPr>
            <p:txBody>
              <a:bodyPr lIns="50800" tIns="50800" rIns="50800" bIns="50800" rtlCol="0" anchor="ctr"/>
              <a:lstStyle/>
              <a:p>
                <a:pPr marL="0" marR="0" lvl="0" indent="0" algn="ctr" defTabSz="914400" rtl="0" eaLnBrk="1" fontAlgn="auto" latinLnBrk="0" hangingPunct="1">
                  <a:lnSpc>
                    <a:spcPts val="3494"/>
                  </a:lnSpc>
                  <a:spcBef>
                    <a:spcPts val="0"/>
                  </a:spcBef>
                  <a:spcAft>
                    <a:spcPts val="0"/>
                  </a:spcAft>
                  <a:buClrTx/>
                  <a:buSzTx/>
                  <a:buFontTx/>
                  <a:buNone/>
                  <a:tabLst/>
                  <a:defRPr/>
                </a:pPr>
                <a:r>
                  <a:rPr kumimoji="0" lang="de-DE" sz="2800" b="1" i="0" u="none" strike="noStrike" kern="1200" cap="none" spc="395" normalizeH="0" baseline="0" noProof="0" dirty="0">
                    <a:ln>
                      <a:noFill/>
                    </a:ln>
                    <a:solidFill>
                      <a:srgbClr val="FEFEFE"/>
                    </a:solidFill>
                    <a:effectLst/>
                    <a:uLnTx/>
                    <a:uFillTx/>
                    <a:latin typeface="Montserrat"/>
                    <a:ea typeface="+mn-ea"/>
                    <a:cs typeface="+mn-cs"/>
                    <a:sym typeface="Montserrat Medium"/>
                  </a:rPr>
                  <a:t>ALLTÄGLICHE SITUATION</a:t>
                </a:r>
              </a:p>
            </p:txBody>
          </p:sp>
        </p:grpSp>
        <p:grpSp>
          <p:nvGrpSpPr>
            <p:cNvPr id="30" name="Group 10">
              <a:extLst>
                <a:ext uri="{FF2B5EF4-FFF2-40B4-BE49-F238E27FC236}">
                  <a16:creationId xmlns:a16="http://schemas.microsoft.com/office/drawing/2014/main" id="{4E6AF6D0-3031-B225-848C-2A83BD0019C8}"/>
                </a:ext>
              </a:extLst>
            </p:cNvPr>
            <p:cNvGrpSpPr/>
            <p:nvPr/>
          </p:nvGrpSpPr>
          <p:grpSpPr>
            <a:xfrm>
              <a:off x="5561039" y="3007306"/>
              <a:ext cx="3125763" cy="3158430"/>
              <a:chOff x="0" y="-19050"/>
              <a:chExt cx="823246" cy="831850"/>
            </a:xfrm>
          </p:grpSpPr>
          <p:sp>
            <p:nvSpPr>
              <p:cNvPr id="37" name="Freeform 11">
                <a:extLst>
                  <a:ext uri="{FF2B5EF4-FFF2-40B4-BE49-F238E27FC236}">
                    <a16:creationId xmlns:a16="http://schemas.microsoft.com/office/drawing/2014/main" id="{980F348B-FB7A-6845-F6C7-6A4714D3CB3C}"/>
                  </a:ext>
                </a:extLst>
              </p:cNvPr>
              <p:cNvSpPr/>
              <p:nvPr/>
            </p:nvSpPr>
            <p:spPr>
              <a:xfrm>
                <a:off x="0" y="0"/>
                <a:ext cx="802262" cy="812800"/>
              </a:xfrm>
              <a:custGeom>
                <a:avLst/>
                <a:gdLst/>
                <a:ahLst/>
                <a:cxnLst/>
                <a:rect l="l" t="t" r="r" b="b"/>
                <a:pathLst>
                  <a:path w="802262" h="812800">
                    <a:moveTo>
                      <a:pt x="0" y="0"/>
                    </a:moveTo>
                    <a:lnTo>
                      <a:pt x="802262" y="0"/>
                    </a:lnTo>
                    <a:lnTo>
                      <a:pt x="802262" y="812800"/>
                    </a:lnTo>
                    <a:lnTo>
                      <a:pt x="0" y="812800"/>
                    </a:lnTo>
                    <a:close/>
                  </a:path>
                </a:pathLst>
              </a:custGeom>
              <a:solidFill>
                <a:srgbClr val="345C7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8" name="TextBox 12">
                <a:extLst>
                  <a:ext uri="{FF2B5EF4-FFF2-40B4-BE49-F238E27FC236}">
                    <a16:creationId xmlns:a16="http://schemas.microsoft.com/office/drawing/2014/main" id="{4D55E631-B095-EDD2-D97F-92AB786FE2EB}"/>
                  </a:ext>
                </a:extLst>
              </p:cNvPr>
              <p:cNvSpPr txBox="1"/>
              <p:nvPr/>
            </p:nvSpPr>
            <p:spPr>
              <a:xfrm>
                <a:off x="0" y="-19050"/>
                <a:ext cx="823246" cy="831850"/>
              </a:xfrm>
              <a:prstGeom prst="rect">
                <a:avLst/>
              </a:prstGeom>
            </p:spPr>
            <p:txBody>
              <a:bodyPr lIns="50800" tIns="50800" rIns="50800" bIns="50800" rtlCol="0" anchor="ctr"/>
              <a:lstStyle/>
              <a:p>
                <a:pPr marL="0" marR="0" lvl="0" indent="0" algn="ctr" defTabSz="914400" rtl="0" eaLnBrk="1" fontAlgn="auto" latinLnBrk="0" hangingPunct="1">
                  <a:lnSpc>
                    <a:spcPts val="3494"/>
                  </a:lnSpc>
                  <a:spcBef>
                    <a:spcPts val="0"/>
                  </a:spcBef>
                  <a:spcAft>
                    <a:spcPts val="0"/>
                  </a:spcAft>
                  <a:buClrTx/>
                  <a:buSzTx/>
                  <a:buFontTx/>
                  <a:buNone/>
                  <a:tabLst/>
                  <a:defRPr/>
                </a:pPr>
                <a:r>
                  <a:rPr kumimoji="0" lang="de-DE" sz="2800" b="1" i="0" u="none" strike="noStrike" kern="1200" cap="none" spc="395" normalizeH="0" baseline="0" noProof="0" dirty="0">
                    <a:ln>
                      <a:noFill/>
                    </a:ln>
                    <a:solidFill>
                      <a:srgbClr val="FEFEFE"/>
                    </a:solidFill>
                    <a:effectLst/>
                    <a:uLnTx/>
                    <a:uFillTx/>
                    <a:latin typeface="Montserrat"/>
                    <a:ea typeface="+mn-ea"/>
                    <a:cs typeface="+mn-cs"/>
                    <a:sym typeface="Montserrat Medium"/>
                  </a:rPr>
                  <a:t>GRENZ-VERLETZUNG</a:t>
                </a:r>
              </a:p>
            </p:txBody>
          </p:sp>
        </p:grpSp>
        <p:grpSp>
          <p:nvGrpSpPr>
            <p:cNvPr id="31" name="Group 13">
              <a:extLst>
                <a:ext uri="{FF2B5EF4-FFF2-40B4-BE49-F238E27FC236}">
                  <a16:creationId xmlns:a16="http://schemas.microsoft.com/office/drawing/2014/main" id="{5F5BE056-5819-D781-9534-759B717EEDEE}"/>
                </a:ext>
              </a:extLst>
            </p:cNvPr>
            <p:cNvGrpSpPr/>
            <p:nvPr/>
          </p:nvGrpSpPr>
          <p:grpSpPr>
            <a:xfrm>
              <a:off x="9874571" y="3007306"/>
              <a:ext cx="3384230" cy="3158430"/>
              <a:chOff x="0" y="-19050"/>
              <a:chExt cx="836194" cy="831850"/>
            </a:xfrm>
          </p:grpSpPr>
          <p:sp>
            <p:nvSpPr>
              <p:cNvPr id="35" name="Freeform 14">
                <a:extLst>
                  <a:ext uri="{FF2B5EF4-FFF2-40B4-BE49-F238E27FC236}">
                    <a16:creationId xmlns:a16="http://schemas.microsoft.com/office/drawing/2014/main" id="{0A53ECAD-0A3E-9141-F90D-A57534D7309A}"/>
                  </a:ext>
                </a:extLst>
              </p:cNvPr>
              <p:cNvSpPr/>
              <p:nvPr/>
            </p:nvSpPr>
            <p:spPr>
              <a:xfrm>
                <a:off x="0" y="0"/>
                <a:ext cx="798537" cy="812800"/>
              </a:xfrm>
              <a:custGeom>
                <a:avLst/>
                <a:gdLst/>
                <a:ahLst/>
                <a:cxnLst/>
                <a:rect l="l" t="t" r="r" b="b"/>
                <a:pathLst>
                  <a:path w="798537" h="812800">
                    <a:moveTo>
                      <a:pt x="0" y="0"/>
                    </a:moveTo>
                    <a:lnTo>
                      <a:pt x="798537" y="0"/>
                    </a:lnTo>
                    <a:lnTo>
                      <a:pt x="798537" y="812800"/>
                    </a:lnTo>
                    <a:lnTo>
                      <a:pt x="0" y="812800"/>
                    </a:lnTo>
                    <a:close/>
                  </a:path>
                </a:pathLst>
              </a:custGeom>
              <a:solidFill>
                <a:srgbClr val="345C7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6" name="TextBox 15">
                <a:extLst>
                  <a:ext uri="{FF2B5EF4-FFF2-40B4-BE49-F238E27FC236}">
                    <a16:creationId xmlns:a16="http://schemas.microsoft.com/office/drawing/2014/main" id="{58B87991-3273-F597-FD31-2DF127B2CE67}"/>
                  </a:ext>
                </a:extLst>
              </p:cNvPr>
              <p:cNvSpPr txBox="1"/>
              <p:nvPr/>
            </p:nvSpPr>
            <p:spPr>
              <a:xfrm>
                <a:off x="0" y="-19050"/>
                <a:ext cx="836194" cy="831850"/>
              </a:xfrm>
              <a:prstGeom prst="rect">
                <a:avLst/>
              </a:prstGeom>
            </p:spPr>
            <p:txBody>
              <a:bodyPr lIns="50800" tIns="50800" rIns="50800" bIns="50800" rtlCol="0" anchor="ctr"/>
              <a:lstStyle/>
              <a:p>
                <a:pPr marL="0" marR="0" lvl="0" indent="0" algn="ctr" defTabSz="914400" rtl="0" eaLnBrk="1" fontAlgn="auto" latinLnBrk="0" hangingPunct="1">
                  <a:lnSpc>
                    <a:spcPts val="3494"/>
                  </a:lnSpc>
                  <a:spcBef>
                    <a:spcPts val="0"/>
                  </a:spcBef>
                  <a:spcAft>
                    <a:spcPts val="0"/>
                  </a:spcAft>
                  <a:buClrTx/>
                  <a:buSzTx/>
                  <a:buFontTx/>
                  <a:buNone/>
                  <a:tabLst/>
                  <a:defRPr/>
                </a:pPr>
                <a:r>
                  <a:rPr kumimoji="0" lang="de-DE" sz="2800" b="1" i="0" u="none" strike="noStrike" kern="1200" cap="none" spc="395" normalizeH="0" baseline="0" noProof="0" dirty="0">
                    <a:ln>
                      <a:noFill/>
                    </a:ln>
                    <a:solidFill>
                      <a:srgbClr val="FEFEFE"/>
                    </a:solidFill>
                    <a:effectLst/>
                    <a:uLnTx/>
                    <a:uFillTx/>
                    <a:latin typeface="Montserrat"/>
                    <a:ea typeface="+mn-ea"/>
                    <a:cs typeface="+mn-cs"/>
                    <a:sym typeface="Montserrat Medium"/>
                  </a:rPr>
                  <a:t>SEXUELLER ÜBERGRIFF/ BELÄSTIGUNG</a:t>
                </a:r>
              </a:p>
            </p:txBody>
          </p:sp>
        </p:grpSp>
        <p:grpSp>
          <p:nvGrpSpPr>
            <p:cNvPr id="32" name="Group 16">
              <a:extLst>
                <a:ext uri="{FF2B5EF4-FFF2-40B4-BE49-F238E27FC236}">
                  <a16:creationId xmlns:a16="http://schemas.microsoft.com/office/drawing/2014/main" id="{A3B63A24-39F1-62F3-4EEE-DF2D0FF54679}"/>
                </a:ext>
              </a:extLst>
            </p:cNvPr>
            <p:cNvGrpSpPr/>
            <p:nvPr/>
          </p:nvGrpSpPr>
          <p:grpSpPr>
            <a:xfrm>
              <a:off x="13947455" y="3007306"/>
              <a:ext cx="3730944" cy="3158430"/>
              <a:chOff x="0" y="-19050"/>
              <a:chExt cx="879894" cy="831850"/>
            </a:xfrm>
          </p:grpSpPr>
          <p:sp>
            <p:nvSpPr>
              <p:cNvPr id="33" name="Freeform 17">
                <a:extLst>
                  <a:ext uri="{FF2B5EF4-FFF2-40B4-BE49-F238E27FC236}">
                    <a16:creationId xmlns:a16="http://schemas.microsoft.com/office/drawing/2014/main" id="{4B5DB1B5-1089-160A-9B7F-471B600F1768}"/>
                  </a:ext>
                </a:extLst>
              </p:cNvPr>
              <p:cNvSpPr/>
              <p:nvPr/>
            </p:nvSpPr>
            <p:spPr>
              <a:xfrm>
                <a:off x="0" y="0"/>
                <a:ext cx="843953" cy="812800"/>
              </a:xfrm>
              <a:custGeom>
                <a:avLst/>
                <a:gdLst/>
                <a:ahLst/>
                <a:cxnLst/>
                <a:rect l="l" t="t" r="r" b="b"/>
                <a:pathLst>
                  <a:path w="843953" h="812800">
                    <a:moveTo>
                      <a:pt x="0" y="0"/>
                    </a:moveTo>
                    <a:lnTo>
                      <a:pt x="843953" y="0"/>
                    </a:lnTo>
                    <a:lnTo>
                      <a:pt x="843953" y="812800"/>
                    </a:lnTo>
                    <a:lnTo>
                      <a:pt x="0" y="812800"/>
                    </a:lnTo>
                    <a:close/>
                  </a:path>
                </a:pathLst>
              </a:custGeom>
              <a:solidFill>
                <a:srgbClr val="345C7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TextBox 18">
                <a:extLst>
                  <a:ext uri="{FF2B5EF4-FFF2-40B4-BE49-F238E27FC236}">
                    <a16:creationId xmlns:a16="http://schemas.microsoft.com/office/drawing/2014/main" id="{7A62353F-81AB-DC14-6A69-84B4FC342F7E}"/>
                  </a:ext>
                </a:extLst>
              </p:cNvPr>
              <p:cNvSpPr txBox="1"/>
              <p:nvPr/>
            </p:nvSpPr>
            <p:spPr>
              <a:xfrm>
                <a:off x="0" y="-19050"/>
                <a:ext cx="879894" cy="831850"/>
              </a:xfrm>
              <a:prstGeom prst="rect">
                <a:avLst/>
              </a:prstGeom>
            </p:spPr>
            <p:txBody>
              <a:bodyPr lIns="50800" tIns="50800" rIns="50800" bIns="50800" rtlCol="0" anchor="ctr"/>
              <a:lstStyle/>
              <a:p>
                <a:pPr marL="0" marR="0" lvl="0" indent="0" algn="ctr" defTabSz="914400" rtl="0" eaLnBrk="1" fontAlgn="auto" latinLnBrk="0" hangingPunct="1">
                  <a:lnSpc>
                    <a:spcPts val="3494"/>
                  </a:lnSpc>
                  <a:spcBef>
                    <a:spcPts val="0"/>
                  </a:spcBef>
                  <a:spcAft>
                    <a:spcPts val="0"/>
                  </a:spcAft>
                  <a:buClrTx/>
                  <a:buSzTx/>
                  <a:buFontTx/>
                  <a:buNone/>
                  <a:tabLst/>
                  <a:defRPr/>
                </a:pPr>
                <a:r>
                  <a:rPr kumimoji="0" lang="de-DE" sz="2800" b="1" i="0" u="none" strike="noStrike" kern="1200" cap="none" spc="395" normalizeH="0" baseline="0" noProof="0" dirty="0">
                    <a:ln>
                      <a:noFill/>
                    </a:ln>
                    <a:solidFill>
                      <a:srgbClr val="FEFEFE"/>
                    </a:solidFill>
                    <a:effectLst/>
                    <a:uLnTx/>
                    <a:uFillTx/>
                    <a:latin typeface="Montserrat"/>
                    <a:ea typeface="+mn-ea"/>
                    <a:cs typeface="+mn-cs"/>
                    <a:sym typeface="Montserrat Medium"/>
                  </a:rPr>
                  <a:t>SEXUALISIERTE GEWALT</a:t>
                </a:r>
              </a:p>
            </p:txBody>
          </p:sp>
        </p:grpSp>
      </p:grpSp>
      <p:grpSp>
        <p:nvGrpSpPr>
          <p:cNvPr id="20" name="Group 16">
            <a:extLst>
              <a:ext uri="{FF2B5EF4-FFF2-40B4-BE49-F238E27FC236}">
                <a16:creationId xmlns:a16="http://schemas.microsoft.com/office/drawing/2014/main" id="{D4C24958-8B12-3D08-8BCB-B6BB058D98D4}"/>
              </a:ext>
            </a:extLst>
          </p:cNvPr>
          <p:cNvGrpSpPr/>
          <p:nvPr/>
        </p:nvGrpSpPr>
        <p:grpSpPr>
          <a:xfrm>
            <a:off x="1295400" y="571500"/>
            <a:ext cx="16239327" cy="8229600"/>
            <a:chOff x="0" y="0"/>
            <a:chExt cx="4277024" cy="2023458"/>
          </a:xfrm>
        </p:grpSpPr>
        <p:sp>
          <p:nvSpPr>
            <p:cNvPr id="21" name="Freeform 17">
              <a:extLst>
                <a:ext uri="{FF2B5EF4-FFF2-40B4-BE49-F238E27FC236}">
                  <a16:creationId xmlns:a16="http://schemas.microsoft.com/office/drawing/2014/main" id="{7871AED3-2A9C-BD1C-8206-EE6CF0498342}"/>
                </a:ext>
              </a:extLst>
            </p:cNvPr>
            <p:cNvSpPr/>
            <p:nvPr/>
          </p:nvSpPr>
          <p:spPr>
            <a:xfrm>
              <a:off x="0" y="0"/>
              <a:ext cx="4277024" cy="2023458"/>
            </a:xfrm>
            <a:custGeom>
              <a:avLst/>
              <a:gdLst/>
              <a:ahLst/>
              <a:cxnLst/>
              <a:rect l="l" t="t" r="r" b="b"/>
              <a:pathLst>
                <a:path w="4277024" h="2023458">
                  <a:moveTo>
                    <a:pt x="0" y="0"/>
                  </a:moveTo>
                  <a:lnTo>
                    <a:pt x="4277024" y="0"/>
                  </a:lnTo>
                  <a:lnTo>
                    <a:pt x="4277024" y="2023458"/>
                  </a:lnTo>
                  <a:lnTo>
                    <a:pt x="0" y="2023458"/>
                  </a:lnTo>
                  <a:close/>
                </a:path>
              </a:pathLst>
            </a:custGeom>
            <a:solidFill>
              <a:srgbClr val="345C7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extBox 18">
              <a:extLst>
                <a:ext uri="{FF2B5EF4-FFF2-40B4-BE49-F238E27FC236}">
                  <a16:creationId xmlns:a16="http://schemas.microsoft.com/office/drawing/2014/main" id="{13124BFC-A023-3BFF-AA74-F802344F7A9B}"/>
                </a:ext>
              </a:extLst>
            </p:cNvPr>
            <p:cNvSpPr txBox="1"/>
            <p:nvPr/>
          </p:nvSpPr>
          <p:spPr>
            <a:xfrm>
              <a:off x="0" y="-28575"/>
              <a:ext cx="4277024" cy="2052033"/>
            </a:xfrm>
            <a:prstGeom prst="rect">
              <a:avLst/>
            </a:prstGeom>
          </p:spPr>
          <p:txBody>
            <a:bodyPr lIns="50800" tIns="50800" rIns="50800" bIns="50800" rtlCol="0" anchor="ctr"/>
            <a:lstStyle/>
            <a:p>
              <a:pPr marL="0" marR="0" lvl="0" indent="0" algn="r" defTabSz="914400" rtl="0" eaLnBrk="1" fontAlgn="auto" latinLnBrk="0" hangingPunct="1">
                <a:lnSpc>
                  <a:spcPts val="3884"/>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ts val="3884"/>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3" name="Group 19">
            <a:extLst>
              <a:ext uri="{FF2B5EF4-FFF2-40B4-BE49-F238E27FC236}">
                <a16:creationId xmlns:a16="http://schemas.microsoft.com/office/drawing/2014/main" id="{F3016156-C885-FEAC-173A-8A93830A9D19}"/>
              </a:ext>
            </a:extLst>
          </p:cNvPr>
          <p:cNvGrpSpPr/>
          <p:nvPr/>
        </p:nvGrpSpPr>
        <p:grpSpPr>
          <a:xfrm>
            <a:off x="3029593" y="3154038"/>
            <a:ext cx="12416105" cy="4291412"/>
            <a:chOff x="0" y="0"/>
            <a:chExt cx="3270085" cy="1130248"/>
          </a:xfrm>
        </p:grpSpPr>
        <p:sp>
          <p:nvSpPr>
            <p:cNvPr id="24" name="Freeform 20">
              <a:extLst>
                <a:ext uri="{FF2B5EF4-FFF2-40B4-BE49-F238E27FC236}">
                  <a16:creationId xmlns:a16="http://schemas.microsoft.com/office/drawing/2014/main" id="{7A08DF96-36D1-7076-2E10-127456C246FB}"/>
                </a:ext>
              </a:extLst>
            </p:cNvPr>
            <p:cNvSpPr/>
            <p:nvPr/>
          </p:nvSpPr>
          <p:spPr>
            <a:xfrm>
              <a:off x="0" y="0"/>
              <a:ext cx="3270085" cy="1130248"/>
            </a:xfrm>
            <a:custGeom>
              <a:avLst/>
              <a:gdLst/>
              <a:ahLst/>
              <a:cxnLst/>
              <a:rect l="l" t="t" r="r" b="b"/>
              <a:pathLst>
                <a:path w="3270085" h="1130248">
                  <a:moveTo>
                    <a:pt x="0" y="0"/>
                  </a:moveTo>
                  <a:lnTo>
                    <a:pt x="3270085" y="0"/>
                  </a:lnTo>
                  <a:lnTo>
                    <a:pt x="3270085" y="1130248"/>
                  </a:lnTo>
                  <a:lnTo>
                    <a:pt x="0" y="1130248"/>
                  </a:lnTo>
                  <a:close/>
                </a:path>
              </a:pathLst>
            </a:custGeom>
            <a:solidFill>
              <a:srgbClr val="EC9F1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extBox 21">
              <a:extLst>
                <a:ext uri="{FF2B5EF4-FFF2-40B4-BE49-F238E27FC236}">
                  <a16:creationId xmlns:a16="http://schemas.microsoft.com/office/drawing/2014/main" id="{E3E6CFE2-B589-9F81-ED4A-9BF4CFAF4927}"/>
                </a:ext>
              </a:extLst>
            </p:cNvPr>
            <p:cNvSpPr txBox="1"/>
            <p:nvPr/>
          </p:nvSpPr>
          <p:spPr>
            <a:xfrm>
              <a:off x="0" y="-38100"/>
              <a:ext cx="3270085" cy="1168348"/>
            </a:xfrm>
            <a:prstGeom prst="rect">
              <a:avLst/>
            </a:prstGeom>
          </p:spPr>
          <p:txBody>
            <a:bodyPr lIns="50800" tIns="50800" rIns="50800" bIns="50800" rtlCol="0" anchor="ctr"/>
            <a:lstStyle/>
            <a:p>
              <a:pPr marL="601864" marR="0" lvl="1" indent="-300932" algn="l" defTabSz="914400" rtl="0" eaLnBrk="1" fontAlgn="auto" latinLnBrk="0" hangingPunct="1">
                <a:lnSpc>
                  <a:spcPts val="3624"/>
                </a:lnSpc>
                <a:spcBef>
                  <a:spcPts val="0"/>
                </a:spcBef>
                <a:spcAft>
                  <a:spcPts val="0"/>
                </a:spcAft>
                <a:buClrTx/>
                <a:buSzTx/>
                <a:buFont typeface="Arial"/>
                <a:buChar char="•"/>
                <a:tabLst/>
                <a:defRPr/>
              </a:pPr>
              <a:r>
                <a:rPr kumimoji="0" lang="de-DE" sz="2800" b="0" i="0" u="none" strike="noStrike" kern="1200" cap="none" spc="211" normalizeH="0" baseline="0" noProof="0" dirty="0">
                  <a:ln>
                    <a:noFill/>
                  </a:ln>
                  <a:solidFill>
                    <a:srgbClr val="053055"/>
                  </a:solidFill>
                  <a:effectLst/>
                  <a:uLnTx/>
                  <a:uFillTx/>
                  <a:latin typeface="Montserrat Medium"/>
                  <a:ea typeface="Montserrat Medium"/>
                  <a:cs typeface="Montserrat Medium"/>
                  <a:sym typeface="Montserrat Medium"/>
                </a:rPr>
                <a:t>Geschehen niemals zufällig oder unbeabsichtigt</a:t>
              </a:r>
            </a:p>
            <a:p>
              <a:pPr marL="601864" marR="0" lvl="1" indent="-300932" algn="l" defTabSz="914400" rtl="0" eaLnBrk="1" fontAlgn="auto" latinLnBrk="0" hangingPunct="1">
                <a:lnSpc>
                  <a:spcPts val="3624"/>
                </a:lnSpc>
                <a:spcBef>
                  <a:spcPts val="0"/>
                </a:spcBef>
                <a:spcAft>
                  <a:spcPts val="0"/>
                </a:spcAft>
                <a:buClrTx/>
                <a:buSzTx/>
                <a:buFont typeface="Arial"/>
                <a:buChar char="•"/>
                <a:tabLst/>
                <a:defRPr/>
              </a:pPr>
              <a:r>
                <a:rPr kumimoji="0" lang="de-DE" sz="2800" b="0" i="0" u="none" strike="noStrike" kern="1200" cap="none" spc="211" normalizeH="0" baseline="0" noProof="0" dirty="0">
                  <a:ln>
                    <a:noFill/>
                  </a:ln>
                  <a:solidFill>
                    <a:srgbClr val="053055"/>
                  </a:solidFill>
                  <a:effectLst/>
                  <a:uLnTx/>
                  <a:uFillTx/>
                  <a:latin typeface="Montserrat Medium"/>
                  <a:ea typeface="Montserrat Medium"/>
                  <a:cs typeface="Montserrat Medium"/>
                  <a:sym typeface="Montserrat Medium"/>
                </a:rPr>
                <a:t>Sind deutlich massiver und häufiger als Grenzverletzungen</a:t>
              </a:r>
            </a:p>
            <a:p>
              <a:pPr marL="601864" marR="0" lvl="1" indent="-300932" algn="l" defTabSz="914400" rtl="0" eaLnBrk="1" fontAlgn="auto" latinLnBrk="0" hangingPunct="1">
                <a:lnSpc>
                  <a:spcPts val="3624"/>
                </a:lnSpc>
                <a:spcBef>
                  <a:spcPts val="0"/>
                </a:spcBef>
                <a:spcAft>
                  <a:spcPts val="0"/>
                </a:spcAft>
                <a:buClrTx/>
                <a:buSzTx/>
                <a:buFont typeface="Arial"/>
                <a:buChar char="•"/>
                <a:tabLst/>
                <a:defRPr/>
              </a:pPr>
              <a:r>
                <a:rPr kumimoji="0" lang="de-DE" sz="2800" b="0" i="0" u="none" strike="noStrike" kern="1200" cap="none" spc="211" normalizeH="0" baseline="0" noProof="0" dirty="0">
                  <a:ln>
                    <a:noFill/>
                  </a:ln>
                  <a:solidFill>
                    <a:srgbClr val="053055"/>
                  </a:solidFill>
                  <a:effectLst/>
                  <a:uLnTx/>
                  <a:uFillTx/>
                  <a:latin typeface="Montserrat Medium"/>
                  <a:ea typeface="Montserrat Medium"/>
                  <a:cs typeface="Montserrat Medium"/>
                  <a:sym typeface="Montserrat Medium"/>
                </a:rPr>
                <a:t>Können mit und ohne Körperkontakt stattfinden</a:t>
              </a:r>
            </a:p>
            <a:p>
              <a:pPr marL="601864" marR="0" lvl="1" indent="-300932" algn="l" defTabSz="914400" rtl="0" eaLnBrk="1" fontAlgn="auto" latinLnBrk="0" hangingPunct="1">
                <a:lnSpc>
                  <a:spcPts val="3624"/>
                </a:lnSpc>
                <a:spcBef>
                  <a:spcPts val="0"/>
                </a:spcBef>
                <a:spcAft>
                  <a:spcPts val="0"/>
                </a:spcAft>
                <a:buClrTx/>
                <a:buSzTx/>
                <a:buFont typeface="Arial"/>
                <a:buChar char="•"/>
                <a:tabLst/>
                <a:defRPr/>
              </a:pPr>
              <a:r>
                <a:rPr kumimoji="0" lang="de-DE" sz="2800" b="0" i="0" u="none" strike="noStrike" kern="1200" cap="none" spc="211" normalizeH="0" baseline="0" noProof="0" dirty="0">
                  <a:ln>
                    <a:noFill/>
                  </a:ln>
                  <a:solidFill>
                    <a:srgbClr val="053055"/>
                  </a:solidFill>
                  <a:effectLst/>
                  <a:uLnTx/>
                  <a:uFillTx/>
                  <a:latin typeface="Montserrat Medium"/>
                  <a:ea typeface="Montserrat Medium"/>
                  <a:cs typeface="Montserrat Medium"/>
                  <a:sym typeface="Montserrat Medium"/>
                </a:rPr>
                <a:t>Abwehrende Reaktionen der betroffenen Menschen werden ebenso missachtet, wie die Kritik Dritter</a:t>
              </a:r>
            </a:p>
          </p:txBody>
        </p:sp>
      </p:grpSp>
      <p:grpSp>
        <p:nvGrpSpPr>
          <p:cNvPr id="2" name="Group 2">
            <a:extLst>
              <a:ext uri="{FF2B5EF4-FFF2-40B4-BE49-F238E27FC236}">
                <a16:creationId xmlns:a16="http://schemas.microsoft.com/office/drawing/2014/main" id="{1E7324B5-885D-F1DD-C467-790E5F2EF334}"/>
              </a:ext>
            </a:extLst>
          </p:cNvPr>
          <p:cNvGrpSpPr/>
          <p:nvPr/>
        </p:nvGrpSpPr>
        <p:grpSpPr>
          <a:xfrm>
            <a:off x="16173532" y="9517289"/>
            <a:ext cx="1956616" cy="567847"/>
            <a:chOff x="0" y="0"/>
            <a:chExt cx="2608822" cy="757130"/>
          </a:xfrm>
        </p:grpSpPr>
        <p:pic>
          <p:nvPicPr>
            <p:cNvPr id="3" name="Picture 3">
              <a:extLst>
                <a:ext uri="{FF2B5EF4-FFF2-40B4-BE49-F238E27FC236}">
                  <a16:creationId xmlns:a16="http://schemas.microsoft.com/office/drawing/2014/main" id="{A90145D4-3737-9785-9A60-63062A39348D}"/>
                </a:ext>
              </a:extLst>
            </p:cNvPr>
            <p:cNvPicPr>
              <a:picLocks noChangeAspect="1"/>
            </p:cNvPicPr>
            <p:nvPr/>
          </p:nvPicPr>
          <p:blipFill>
            <a:blip r:embed="rId2"/>
            <a:srcRect r="2273" b="16626"/>
            <a:stretch>
              <a:fillRect/>
            </a:stretch>
          </p:blipFill>
          <p:spPr>
            <a:xfrm>
              <a:off x="0" y="0"/>
              <a:ext cx="2608822" cy="757130"/>
            </a:xfrm>
            <a:prstGeom prst="rect">
              <a:avLst/>
            </a:prstGeom>
          </p:spPr>
        </p:pic>
      </p:grpSp>
      <p:sp>
        <p:nvSpPr>
          <p:cNvPr id="26" name="TextBox 22">
            <a:extLst>
              <a:ext uri="{FF2B5EF4-FFF2-40B4-BE49-F238E27FC236}">
                <a16:creationId xmlns:a16="http://schemas.microsoft.com/office/drawing/2014/main" id="{71B4DBF6-34C6-AF28-CE0E-BBCA00DBD9D3}"/>
              </a:ext>
            </a:extLst>
          </p:cNvPr>
          <p:cNvSpPr txBox="1"/>
          <p:nvPr/>
        </p:nvSpPr>
        <p:spPr>
          <a:xfrm>
            <a:off x="4800600" y="1485900"/>
            <a:ext cx="8638101" cy="687239"/>
          </a:xfrm>
          <a:prstGeom prst="rect">
            <a:avLst/>
          </a:prstGeom>
        </p:spPr>
        <p:txBody>
          <a:bodyPr wrap="square" lIns="0" tIns="0" rIns="0" bIns="0" rtlCol="0" anchor="t">
            <a:spAutoFit/>
          </a:bodyPr>
          <a:lstStyle/>
          <a:p>
            <a:pPr marL="0" marR="0" lvl="0" indent="0" algn="ctr" defTabSz="914400" rtl="0" eaLnBrk="1" fontAlgn="auto" latinLnBrk="0" hangingPunct="1">
              <a:lnSpc>
                <a:spcPts val="5703"/>
              </a:lnSpc>
              <a:spcBef>
                <a:spcPct val="0"/>
              </a:spcBef>
              <a:spcAft>
                <a:spcPts val="0"/>
              </a:spcAft>
              <a:buClrTx/>
              <a:buSzTx/>
              <a:buFontTx/>
              <a:buNone/>
              <a:tabLst/>
              <a:defRPr/>
            </a:pPr>
            <a:r>
              <a:rPr kumimoji="0" lang="de-DE" sz="4387" b="0" i="0" u="none" strike="noStrike" kern="1200" cap="none" spc="333" normalizeH="0" baseline="0" noProof="0" dirty="0">
                <a:ln>
                  <a:noFill/>
                </a:ln>
                <a:solidFill>
                  <a:srgbClr val="FFFFFF"/>
                </a:solidFill>
                <a:effectLst/>
                <a:uLnTx/>
                <a:uFillTx/>
                <a:latin typeface="Montserrat Medium"/>
                <a:ea typeface="Montserrat Medium"/>
                <a:cs typeface="Montserrat Medium"/>
                <a:sym typeface="Montserrat Medium"/>
              </a:rPr>
              <a:t>SEXUELLER ÜBERGRIFF</a:t>
            </a:r>
          </a:p>
        </p:txBody>
      </p:sp>
    </p:spTree>
    <p:extLst>
      <p:ext uri="{BB962C8B-B14F-4D97-AF65-F5344CB8AC3E}">
        <p14:creationId xmlns:p14="http://schemas.microsoft.com/office/powerpoint/2010/main" val="168644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137281AA-E8D1-47A3-59B6-BD04F6FBF65F}"/>
            </a:ext>
          </a:extLst>
        </p:cNvPr>
        <p:cNvGrpSpPr/>
        <p:nvPr/>
      </p:nvGrpSpPr>
      <p:grpSpPr>
        <a:xfrm>
          <a:off x="0" y="0"/>
          <a:ext cx="0" cy="0"/>
          <a:chOff x="0" y="0"/>
          <a:chExt cx="0" cy="0"/>
        </a:xfrm>
      </p:grpSpPr>
      <p:sp>
        <p:nvSpPr>
          <p:cNvPr id="19" name="TextBox 19">
            <a:extLst>
              <a:ext uri="{FF2B5EF4-FFF2-40B4-BE49-F238E27FC236}">
                <a16:creationId xmlns:a16="http://schemas.microsoft.com/office/drawing/2014/main" id="{2A380CB8-8C03-FA54-7491-36140842D4E6}"/>
              </a:ext>
            </a:extLst>
          </p:cNvPr>
          <p:cNvSpPr txBox="1"/>
          <p:nvPr/>
        </p:nvSpPr>
        <p:spPr>
          <a:xfrm>
            <a:off x="2109256" y="716069"/>
            <a:ext cx="14291343" cy="691936"/>
          </a:xfrm>
          <a:prstGeom prst="rect">
            <a:avLst/>
          </a:prstGeom>
        </p:spPr>
        <p:txBody>
          <a:bodyPr lIns="0" tIns="0" rIns="0" bIns="0" rtlCol="0" anchor="t">
            <a:spAutoFit/>
          </a:bodyPr>
          <a:lstStyle/>
          <a:p>
            <a:pPr marL="0" marR="0" lvl="0" indent="0" algn="ctr" defTabSz="914400" rtl="0" eaLnBrk="1" fontAlgn="auto" latinLnBrk="0" hangingPunct="1">
              <a:lnSpc>
                <a:spcPts val="5336"/>
              </a:lnSpc>
              <a:spcBef>
                <a:spcPts val="0"/>
              </a:spcBef>
              <a:spcAft>
                <a:spcPts val="0"/>
              </a:spcAft>
              <a:buClrTx/>
              <a:buSzTx/>
              <a:buFontTx/>
              <a:buNone/>
              <a:tabLst/>
              <a:defRPr/>
            </a:pPr>
            <a:r>
              <a:rPr kumimoji="0" lang="de-DE" sz="4987" b="0" i="0" u="none" strike="noStrike" kern="1200" cap="none" spc="19" normalizeH="0" baseline="0" noProof="0" dirty="0">
                <a:ln>
                  <a:noFill/>
                </a:ln>
                <a:solidFill>
                  <a:srgbClr val="053055"/>
                </a:solidFill>
                <a:effectLst/>
                <a:uLnTx/>
                <a:uFillTx/>
                <a:latin typeface="Montserrat"/>
                <a:ea typeface="Montserrat"/>
                <a:cs typeface="Montserrat"/>
                <a:sym typeface="Montserrat"/>
              </a:rPr>
              <a:t>BEGRIFFSERKLÄRUNGEN</a:t>
            </a:r>
          </a:p>
        </p:txBody>
      </p:sp>
      <p:grpSp>
        <p:nvGrpSpPr>
          <p:cNvPr id="27" name="Gruppieren 26">
            <a:extLst>
              <a:ext uri="{FF2B5EF4-FFF2-40B4-BE49-F238E27FC236}">
                <a16:creationId xmlns:a16="http://schemas.microsoft.com/office/drawing/2014/main" id="{9AAF071E-8C87-F2D4-7A82-425A23CCD526}"/>
              </a:ext>
            </a:extLst>
          </p:cNvPr>
          <p:cNvGrpSpPr/>
          <p:nvPr/>
        </p:nvGrpSpPr>
        <p:grpSpPr>
          <a:xfrm>
            <a:off x="228600" y="3007306"/>
            <a:ext cx="17830800" cy="3158430"/>
            <a:chOff x="228600" y="3007306"/>
            <a:chExt cx="17830800" cy="3158430"/>
          </a:xfrm>
        </p:grpSpPr>
        <p:grpSp>
          <p:nvGrpSpPr>
            <p:cNvPr id="28" name="Group 4">
              <a:extLst>
                <a:ext uri="{FF2B5EF4-FFF2-40B4-BE49-F238E27FC236}">
                  <a16:creationId xmlns:a16="http://schemas.microsoft.com/office/drawing/2014/main" id="{AFEE6AD2-BDA8-DA65-524C-96114EAE430D}"/>
                </a:ext>
              </a:extLst>
            </p:cNvPr>
            <p:cNvGrpSpPr/>
            <p:nvPr/>
          </p:nvGrpSpPr>
          <p:grpSpPr>
            <a:xfrm>
              <a:off x="228600" y="3362364"/>
              <a:ext cx="17830800" cy="2520645"/>
              <a:chOff x="0" y="0"/>
              <a:chExt cx="4471371" cy="663874"/>
            </a:xfrm>
          </p:grpSpPr>
          <p:sp>
            <p:nvSpPr>
              <p:cNvPr id="41" name="Freeform 5">
                <a:extLst>
                  <a:ext uri="{FF2B5EF4-FFF2-40B4-BE49-F238E27FC236}">
                    <a16:creationId xmlns:a16="http://schemas.microsoft.com/office/drawing/2014/main" id="{1BF83028-E2DB-DC82-7F1D-016A34659054}"/>
                  </a:ext>
                </a:extLst>
              </p:cNvPr>
              <p:cNvSpPr/>
              <p:nvPr/>
            </p:nvSpPr>
            <p:spPr>
              <a:xfrm>
                <a:off x="0" y="0"/>
                <a:ext cx="4471371" cy="663874"/>
              </a:xfrm>
              <a:custGeom>
                <a:avLst/>
                <a:gdLst/>
                <a:ahLst/>
                <a:cxnLst/>
                <a:rect l="l" t="t" r="r" b="b"/>
                <a:pathLst>
                  <a:path w="4471371" h="663874">
                    <a:moveTo>
                      <a:pt x="0" y="0"/>
                    </a:moveTo>
                    <a:lnTo>
                      <a:pt x="4471371" y="0"/>
                    </a:lnTo>
                    <a:lnTo>
                      <a:pt x="4471371" y="663874"/>
                    </a:lnTo>
                    <a:lnTo>
                      <a:pt x="0" y="663874"/>
                    </a:lnTo>
                    <a:close/>
                  </a:path>
                </a:pathLst>
              </a:custGeom>
              <a:solidFill>
                <a:srgbClr val="345C7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2" name="TextBox 6">
                <a:extLst>
                  <a:ext uri="{FF2B5EF4-FFF2-40B4-BE49-F238E27FC236}">
                    <a16:creationId xmlns:a16="http://schemas.microsoft.com/office/drawing/2014/main" id="{0C5418A6-FD0E-5840-7062-1018E54F4143}"/>
                  </a:ext>
                </a:extLst>
              </p:cNvPr>
              <p:cNvSpPr txBox="1"/>
              <p:nvPr/>
            </p:nvSpPr>
            <p:spPr>
              <a:xfrm>
                <a:off x="0" y="-19050"/>
                <a:ext cx="4471371" cy="682924"/>
              </a:xfrm>
              <a:prstGeom prst="rect">
                <a:avLst/>
              </a:prstGeom>
            </p:spPr>
            <p:txBody>
              <a:bodyPr lIns="50800" tIns="50800" rIns="50800" bIns="50800" rtlCol="0" anchor="ctr"/>
              <a:lstStyle/>
              <a:p>
                <a:pPr marL="0" marR="0" lvl="0" indent="0" algn="ctr" defTabSz="914400" rtl="0" eaLnBrk="1" fontAlgn="auto" latinLnBrk="0" hangingPunct="1">
                  <a:lnSpc>
                    <a:spcPts val="3234"/>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9" name="Group 7">
              <a:extLst>
                <a:ext uri="{FF2B5EF4-FFF2-40B4-BE49-F238E27FC236}">
                  <a16:creationId xmlns:a16="http://schemas.microsoft.com/office/drawing/2014/main" id="{4491498A-4CF5-8BDA-0EFF-ED377EF8F81A}"/>
                </a:ext>
              </a:extLst>
            </p:cNvPr>
            <p:cNvGrpSpPr/>
            <p:nvPr/>
          </p:nvGrpSpPr>
          <p:grpSpPr>
            <a:xfrm>
              <a:off x="1461094" y="3079636"/>
              <a:ext cx="3263306" cy="3086100"/>
              <a:chOff x="0" y="0"/>
              <a:chExt cx="813436" cy="812800"/>
            </a:xfrm>
          </p:grpSpPr>
          <p:sp>
            <p:nvSpPr>
              <p:cNvPr id="39" name="Freeform 8">
                <a:extLst>
                  <a:ext uri="{FF2B5EF4-FFF2-40B4-BE49-F238E27FC236}">
                    <a16:creationId xmlns:a16="http://schemas.microsoft.com/office/drawing/2014/main" id="{B163571E-1C3F-3E9D-E519-EC39E4A4C648}"/>
                  </a:ext>
                </a:extLst>
              </p:cNvPr>
              <p:cNvSpPr/>
              <p:nvPr/>
            </p:nvSpPr>
            <p:spPr>
              <a:xfrm>
                <a:off x="0" y="0"/>
                <a:ext cx="813436" cy="812800"/>
              </a:xfrm>
              <a:custGeom>
                <a:avLst/>
                <a:gdLst/>
                <a:ahLst/>
                <a:cxnLst/>
                <a:rect l="l" t="t" r="r" b="b"/>
                <a:pathLst>
                  <a:path w="813436" h="812800">
                    <a:moveTo>
                      <a:pt x="0" y="0"/>
                    </a:moveTo>
                    <a:lnTo>
                      <a:pt x="813436" y="0"/>
                    </a:lnTo>
                    <a:lnTo>
                      <a:pt x="813436" y="812800"/>
                    </a:lnTo>
                    <a:lnTo>
                      <a:pt x="0" y="812800"/>
                    </a:lnTo>
                    <a:close/>
                  </a:path>
                </a:pathLst>
              </a:custGeom>
              <a:solidFill>
                <a:srgbClr val="345C7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0" name="TextBox 9">
                <a:extLst>
                  <a:ext uri="{FF2B5EF4-FFF2-40B4-BE49-F238E27FC236}">
                    <a16:creationId xmlns:a16="http://schemas.microsoft.com/office/drawing/2014/main" id="{97B6F697-9D6C-9B25-4B08-9A935F9DFFDB}"/>
                  </a:ext>
                </a:extLst>
              </p:cNvPr>
              <p:cNvSpPr txBox="1"/>
              <p:nvPr/>
            </p:nvSpPr>
            <p:spPr>
              <a:xfrm>
                <a:off x="0" y="-19050"/>
                <a:ext cx="813436" cy="831850"/>
              </a:xfrm>
              <a:prstGeom prst="rect">
                <a:avLst/>
              </a:prstGeom>
            </p:spPr>
            <p:txBody>
              <a:bodyPr lIns="50800" tIns="50800" rIns="50800" bIns="50800" rtlCol="0" anchor="ctr"/>
              <a:lstStyle/>
              <a:p>
                <a:pPr marL="0" marR="0" lvl="0" indent="0" algn="ctr" defTabSz="914400" rtl="0" eaLnBrk="1" fontAlgn="auto" latinLnBrk="0" hangingPunct="1">
                  <a:lnSpc>
                    <a:spcPts val="3494"/>
                  </a:lnSpc>
                  <a:spcBef>
                    <a:spcPts val="0"/>
                  </a:spcBef>
                  <a:spcAft>
                    <a:spcPts val="0"/>
                  </a:spcAft>
                  <a:buClrTx/>
                  <a:buSzTx/>
                  <a:buFontTx/>
                  <a:buNone/>
                  <a:tabLst/>
                  <a:defRPr/>
                </a:pPr>
                <a:r>
                  <a:rPr kumimoji="0" lang="de-DE" sz="2800" b="1" i="0" u="none" strike="noStrike" kern="1200" cap="none" spc="395" normalizeH="0" baseline="0" noProof="0" dirty="0">
                    <a:ln>
                      <a:noFill/>
                    </a:ln>
                    <a:solidFill>
                      <a:srgbClr val="FEFEFE"/>
                    </a:solidFill>
                    <a:effectLst/>
                    <a:uLnTx/>
                    <a:uFillTx/>
                    <a:latin typeface="Montserrat"/>
                    <a:ea typeface="+mn-ea"/>
                    <a:cs typeface="+mn-cs"/>
                    <a:sym typeface="Montserrat Medium"/>
                  </a:rPr>
                  <a:t>ALLTÄGLICHE SITUATION</a:t>
                </a:r>
              </a:p>
            </p:txBody>
          </p:sp>
        </p:grpSp>
        <p:grpSp>
          <p:nvGrpSpPr>
            <p:cNvPr id="30" name="Group 10">
              <a:extLst>
                <a:ext uri="{FF2B5EF4-FFF2-40B4-BE49-F238E27FC236}">
                  <a16:creationId xmlns:a16="http://schemas.microsoft.com/office/drawing/2014/main" id="{8B17E0B7-9BEF-19D9-A2B3-F828B1C81A1D}"/>
                </a:ext>
              </a:extLst>
            </p:cNvPr>
            <p:cNvGrpSpPr/>
            <p:nvPr/>
          </p:nvGrpSpPr>
          <p:grpSpPr>
            <a:xfrm>
              <a:off x="5561039" y="3007306"/>
              <a:ext cx="3125763" cy="3158430"/>
              <a:chOff x="0" y="-19050"/>
              <a:chExt cx="823246" cy="831850"/>
            </a:xfrm>
          </p:grpSpPr>
          <p:sp>
            <p:nvSpPr>
              <p:cNvPr id="37" name="Freeform 11">
                <a:extLst>
                  <a:ext uri="{FF2B5EF4-FFF2-40B4-BE49-F238E27FC236}">
                    <a16:creationId xmlns:a16="http://schemas.microsoft.com/office/drawing/2014/main" id="{2717E805-78AE-1A92-BC67-DBA5C9E66F4B}"/>
                  </a:ext>
                </a:extLst>
              </p:cNvPr>
              <p:cNvSpPr/>
              <p:nvPr/>
            </p:nvSpPr>
            <p:spPr>
              <a:xfrm>
                <a:off x="0" y="0"/>
                <a:ext cx="802262" cy="812800"/>
              </a:xfrm>
              <a:custGeom>
                <a:avLst/>
                <a:gdLst/>
                <a:ahLst/>
                <a:cxnLst/>
                <a:rect l="l" t="t" r="r" b="b"/>
                <a:pathLst>
                  <a:path w="802262" h="812800">
                    <a:moveTo>
                      <a:pt x="0" y="0"/>
                    </a:moveTo>
                    <a:lnTo>
                      <a:pt x="802262" y="0"/>
                    </a:lnTo>
                    <a:lnTo>
                      <a:pt x="802262" y="812800"/>
                    </a:lnTo>
                    <a:lnTo>
                      <a:pt x="0" y="812800"/>
                    </a:lnTo>
                    <a:close/>
                  </a:path>
                </a:pathLst>
              </a:custGeom>
              <a:solidFill>
                <a:srgbClr val="345C7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8" name="TextBox 12">
                <a:extLst>
                  <a:ext uri="{FF2B5EF4-FFF2-40B4-BE49-F238E27FC236}">
                    <a16:creationId xmlns:a16="http://schemas.microsoft.com/office/drawing/2014/main" id="{29062C28-B812-E32C-0B3A-6E8BE0976DBC}"/>
                  </a:ext>
                </a:extLst>
              </p:cNvPr>
              <p:cNvSpPr txBox="1"/>
              <p:nvPr/>
            </p:nvSpPr>
            <p:spPr>
              <a:xfrm>
                <a:off x="0" y="-19050"/>
                <a:ext cx="823246" cy="831850"/>
              </a:xfrm>
              <a:prstGeom prst="rect">
                <a:avLst/>
              </a:prstGeom>
            </p:spPr>
            <p:txBody>
              <a:bodyPr lIns="50800" tIns="50800" rIns="50800" bIns="50800" rtlCol="0" anchor="ctr"/>
              <a:lstStyle/>
              <a:p>
                <a:pPr marL="0" marR="0" lvl="0" indent="0" algn="ctr" defTabSz="914400" rtl="0" eaLnBrk="1" fontAlgn="auto" latinLnBrk="0" hangingPunct="1">
                  <a:lnSpc>
                    <a:spcPts val="3494"/>
                  </a:lnSpc>
                  <a:spcBef>
                    <a:spcPts val="0"/>
                  </a:spcBef>
                  <a:spcAft>
                    <a:spcPts val="0"/>
                  </a:spcAft>
                  <a:buClrTx/>
                  <a:buSzTx/>
                  <a:buFontTx/>
                  <a:buNone/>
                  <a:tabLst/>
                  <a:defRPr/>
                </a:pPr>
                <a:r>
                  <a:rPr kumimoji="0" lang="de-DE" sz="2800" b="1" i="0" u="none" strike="noStrike" kern="1200" cap="none" spc="395" normalizeH="0" baseline="0" noProof="0" dirty="0">
                    <a:ln>
                      <a:noFill/>
                    </a:ln>
                    <a:solidFill>
                      <a:srgbClr val="FEFEFE"/>
                    </a:solidFill>
                    <a:effectLst/>
                    <a:uLnTx/>
                    <a:uFillTx/>
                    <a:latin typeface="Montserrat"/>
                    <a:ea typeface="+mn-ea"/>
                    <a:cs typeface="+mn-cs"/>
                    <a:sym typeface="Montserrat Medium"/>
                  </a:rPr>
                  <a:t>GRENZ-VERLETZUNG</a:t>
                </a:r>
              </a:p>
            </p:txBody>
          </p:sp>
        </p:grpSp>
        <p:grpSp>
          <p:nvGrpSpPr>
            <p:cNvPr id="31" name="Group 13">
              <a:extLst>
                <a:ext uri="{FF2B5EF4-FFF2-40B4-BE49-F238E27FC236}">
                  <a16:creationId xmlns:a16="http://schemas.microsoft.com/office/drawing/2014/main" id="{A6BC12EF-2321-D1C1-DB3F-AF3798804F45}"/>
                </a:ext>
              </a:extLst>
            </p:cNvPr>
            <p:cNvGrpSpPr/>
            <p:nvPr/>
          </p:nvGrpSpPr>
          <p:grpSpPr>
            <a:xfrm>
              <a:off x="9874571" y="3007306"/>
              <a:ext cx="3384230" cy="3158430"/>
              <a:chOff x="0" y="-19050"/>
              <a:chExt cx="836194" cy="831850"/>
            </a:xfrm>
          </p:grpSpPr>
          <p:sp>
            <p:nvSpPr>
              <p:cNvPr id="35" name="Freeform 14">
                <a:extLst>
                  <a:ext uri="{FF2B5EF4-FFF2-40B4-BE49-F238E27FC236}">
                    <a16:creationId xmlns:a16="http://schemas.microsoft.com/office/drawing/2014/main" id="{86B88A59-5738-B14C-7C5D-26C7B724390B}"/>
                  </a:ext>
                </a:extLst>
              </p:cNvPr>
              <p:cNvSpPr/>
              <p:nvPr/>
            </p:nvSpPr>
            <p:spPr>
              <a:xfrm>
                <a:off x="0" y="0"/>
                <a:ext cx="798537" cy="812800"/>
              </a:xfrm>
              <a:custGeom>
                <a:avLst/>
                <a:gdLst/>
                <a:ahLst/>
                <a:cxnLst/>
                <a:rect l="l" t="t" r="r" b="b"/>
                <a:pathLst>
                  <a:path w="798537" h="812800">
                    <a:moveTo>
                      <a:pt x="0" y="0"/>
                    </a:moveTo>
                    <a:lnTo>
                      <a:pt x="798537" y="0"/>
                    </a:lnTo>
                    <a:lnTo>
                      <a:pt x="798537" y="812800"/>
                    </a:lnTo>
                    <a:lnTo>
                      <a:pt x="0" y="812800"/>
                    </a:lnTo>
                    <a:close/>
                  </a:path>
                </a:pathLst>
              </a:custGeom>
              <a:solidFill>
                <a:srgbClr val="345C7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6" name="TextBox 15">
                <a:extLst>
                  <a:ext uri="{FF2B5EF4-FFF2-40B4-BE49-F238E27FC236}">
                    <a16:creationId xmlns:a16="http://schemas.microsoft.com/office/drawing/2014/main" id="{159EC028-3681-B59E-DDCD-FFDB381D661F}"/>
                  </a:ext>
                </a:extLst>
              </p:cNvPr>
              <p:cNvSpPr txBox="1"/>
              <p:nvPr/>
            </p:nvSpPr>
            <p:spPr>
              <a:xfrm>
                <a:off x="0" y="-19050"/>
                <a:ext cx="836194" cy="831850"/>
              </a:xfrm>
              <a:prstGeom prst="rect">
                <a:avLst/>
              </a:prstGeom>
            </p:spPr>
            <p:txBody>
              <a:bodyPr lIns="50800" tIns="50800" rIns="50800" bIns="50800" rtlCol="0" anchor="ctr"/>
              <a:lstStyle/>
              <a:p>
                <a:pPr marL="0" marR="0" lvl="0" indent="0" algn="ctr" defTabSz="914400" rtl="0" eaLnBrk="1" fontAlgn="auto" latinLnBrk="0" hangingPunct="1">
                  <a:lnSpc>
                    <a:spcPts val="3494"/>
                  </a:lnSpc>
                  <a:spcBef>
                    <a:spcPts val="0"/>
                  </a:spcBef>
                  <a:spcAft>
                    <a:spcPts val="0"/>
                  </a:spcAft>
                  <a:buClrTx/>
                  <a:buSzTx/>
                  <a:buFontTx/>
                  <a:buNone/>
                  <a:tabLst/>
                  <a:defRPr/>
                </a:pPr>
                <a:r>
                  <a:rPr kumimoji="0" lang="de-DE" sz="2800" b="1" i="0" u="none" strike="noStrike" kern="1200" cap="none" spc="395" normalizeH="0" baseline="0" noProof="0" dirty="0">
                    <a:ln>
                      <a:noFill/>
                    </a:ln>
                    <a:solidFill>
                      <a:srgbClr val="FEFEFE"/>
                    </a:solidFill>
                    <a:effectLst/>
                    <a:uLnTx/>
                    <a:uFillTx/>
                    <a:latin typeface="Montserrat"/>
                    <a:ea typeface="+mn-ea"/>
                    <a:cs typeface="+mn-cs"/>
                    <a:sym typeface="Montserrat Medium"/>
                  </a:rPr>
                  <a:t>SEXUELLER ÜBERGRIFF/ BELÄSTIGUNG</a:t>
                </a:r>
              </a:p>
            </p:txBody>
          </p:sp>
        </p:grpSp>
        <p:grpSp>
          <p:nvGrpSpPr>
            <p:cNvPr id="32" name="Group 16">
              <a:extLst>
                <a:ext uri="{FF2B5EF4-FFF2-40B4-BE49-F238E27FC236}">
                  <a16:creationId xmlns:a16="http://schemas.microsoft.com/office/drawing/2014/main" id="{E7857569-D7AA-8CE5-BEE5-7E357CFED67C}"/>
                </a:ext>
              </a:extLst>
            </p:cNvPr>
            <p:cNvGrpSpPr/>
            <p:nvPr/>
          </p:nvGrpSpPr>
          <p:grpSpPr>
            <a:xfrm>
              <a:off x="13947455" y="3007306"/>
              <a:ext cx="3730944" cy="3158430"/>
              <a:chOff x="0" y="-19050"/>
              <a:chExt cx="879894" cy="831850"/>
            </a:xfrm>
          </p:grpSpPr>
          <p:sp>
            <p:nvSpPr>
              <p:cNvPr id="33" name="Freeform 17">
                <a:extLst>
                  <a:ext uri="{FF2B5EF4-FFF2-40B4-BE49-F238E27FC236}">
                    <a16:creationId xmlns:a16="http://schemas.microsoft.com/office/drawing/2014/main" id="{C3E3C4CA-EA38-9E13-FF6A-221DCC2AF34A}"/>
                  </a:ext>
                </a:extLst>
              </p:cNvPr>
              <p:cNvSpPr/>
              <p:nvPr/>
            </p:nvSpPr>
            <p:spPr>
              <a:xfrm>
                <a:off x="0" y="0"/>
                <a:ext cx="843953" cy="812800"/>
              </a:xfrm>
              <a:custGeom>
                <a:avLst/>
                <a:gdLst/>
                <a:ahLst/>
                <a:cxnLst/>
                <a:rect l="l" t="t" r="r" b="b"/>
                <a:pathLst>
                  <a:path w="843953" h="812800">
                    <a:moveTo>
                      <a:pt x="0" y="0"/>
                    </a:moveTo>
                    <a:lnTo>
                      <a:pt x="843953" y="0"/>
                    </a:lnTo>
                    <a:lnTo>
                      <a:pt x="843953" y="812800"/>
                    </a:lnTo>
                    <a:lnTo>
                      <a:pt x="0" y="812800"/>
                    </a:lnTo>
                    <a:close/>
                  </a:path>
                </a:pathLst>
              </a:custGeom>
              <a:solidFill>
                <a:srgbClr val="345C7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TextBox 18">
                <a:extLst>
                  <a:ext uri="{FF2B5EF4-FFF2-40B4-BE49-F238E27FC236}">
                    <a16:creationId xmlns:a16="http://schemas.microsoft.com/office/drawing/2014/main" id="{F16455B5-6C4B-9EEE-19FA-2F9387E5C08A}"/>
                  </a:ext>
                </a:extLst>
              </p:cNvPr>
              <p:cNvSpPr txBox="1"/>
              <p:nvPr/>
            </p:nvSpPr>
            <p:spPr>
              <a:xfrm>
                <a:off x="0" y="-19050"/>
                <a:ext cx="879894" cy="831850"/>
              </a:xfrm>
              <a:prstGeom prst="rect">
                <a:avLst/>
              </a:prstGeom>
            </p:spPr>
            <p:txBody>
              <a:bodyPr lIns="50800" tIns="50800" rIns="50800" bIns="50800" rtlCol="0" anchor="ctr"/>
              <a:lstStyle/>
              <a:p>
                <a:pPr marL="0" marR="0" lvl="0" indent="0" algn="ctr" defTabSz="914400" rtl="0" eaLnBrk="1" fontAlgn="auto" latinLnBrk="0" hangingPunct="1">
                  <a:lnSpc>
                    <a:spcPts val="3494"/>
                  </a:lnSpc>
                  <a:spcBef>
                    <a:spcPts val="0"/>
                  </a:spcBef>
                  <a:spcAft>
                    <a:spcPts val="0"/>
                  </a:spcAft>
                  <a:buClrTx/>
                  <a:buSzTx/>
                  <a:buFontTx/>
                  <a:buNone/>
                  <a:tabLst/>
                  <a:defRPr/>
                </a:pPr>
                <a:r>
                  <a:rPr kumimoji="0" lang="de-DE" sz="2800" b="1" i="0" u="none" strike="noStrike" kern="1200" cap="none" spc="395" normalizeH="0" baseline="0" noProof="0" dirty="0">
                    <a:ln>
                      <a:noFill/>
                    </a:ln>
                    <a:solidFill>
                      <a:srgbClr val="FEFEFE"/>
                    </a:solidFill>
                    <a:effectLst/>
                    <a:uLnTx/>
                    <a:uFillTx/>
                    <a:latin typeface="Montserrat"/>
                    <a:ea typeface="+mn-ea"/>
                    <a:cs typeface="+mn-cs"/>
                    <a:sym typeface="Montserrat Medium"/>
                  </a:rPr>
                  <a:t>SEXUALISIERTE GEWALT</a:t>
                </a:r>
              </a:p>
            </p:txBody>
          </p:sp>
        </p:grpSp>
      </p:grpSp>
      <p:grpSp>
        <p:nvGrpSpPr>
          <p:cNvPr id="20" name="Group 16">
            <a:extLst>
              <a:ext uri="{FF2B5EF4-FFF2-40B4-BE49-F238E27FC236}">
                <a16:creationId xmlns:a16="http://schemas.microsoft.com/office/drawing/2014/main" id="{5ADE6686-65EB-8FEC-790A-CF578251723A}"/>
              </a:ext>
            </a:extLst>
          </p:cNvPr>
          <p:cNvGrpSpPr/>
          <p:nvPr/>
        </p:nvGrpSpPr>
        <p:grpSpPr>
          <a:xfrm>
            <a:off x="1295400" y="571500"/>
            <a:ext cx="16239327" cy="8610600"/>
            <a:chOff x="0" y="0"/>
            <a:chExt cx="4277024" cy="2023458"/>
          </a:xfrm>
        </p:grpSpPr>
        <p:sp>
          <p:nvSpPr>
            <p:cNvPr id="21" name="Freeform 17">
              <a:extLst>
                <a:ext uri="{FF2B5EF4-FFF2-40B4-BE49-F238E27FC236}">
                  <a16:creationId xmlns:a16="http://schemas.microsoft.com/office/drawing/2014/main" id="{C53158DD-5D9B-0C06-E3E6-6853A73BFB57}"/>
                </a:ext>
              </a:extLst>
            </p:cNvPr>
            <p:cNvSpPr/>
            <p:nvPr/>
          </p:nvSpPr>
          <p:spPr>
            <a:xfrm>
              <a:off x="0" y="0"/>
              <a:ext cx="4277024" cy="2023458"/>
            </a:xfrm>
            <a:custGeom>
              <a:avLst/>
              <a:gdLst/>
              <a:ahLst/>
              <a:cxnLst/>
              <a:rect l="l" t="t" r="r" b="b"/>
              <a:pathLst>
                <a:path w="4277024" h="2023458">
                  <a:moveTo>
                    <a:pt x="0" y="0"/>
                  </a:moveTo>
                  <a:lnTo>
                    <a:pt x="4277024" y="0"/>
                  </a:lnTo>
                  <a:lnTo>
                    <a:pt x="4277024" y="2023458"/>
                  </a:lnTo>
                  <a:lnTo>
                    <a:pt x="0" y="2023458"/>
                  </a:lnTo>
                  <a:close/>
                </a:path>
              </a:pathLst>
            </a:custGeom>
            <a:solidFill>
              <a:srgbClr val="345C7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extBox 18">
              <a:extLst>
                <a:ext uri="{FF2B5EF4-FFF2-40B4-BE49-F238E27FC236}">
                  <a16:creationId xmlns:a16="http://schemas.microsoft.com/office/drawing/2014/main" id="{F129D116-67D0-B772-0E8A-8472EDBC419E}"/>
                </a:ext>
              </a:extLst>
            </p:cNvPr>
            <p:cNvSpPr txBox="1"/>
            <p:nvPr/>
          </p:nvSpPr>
          <p:spPr>
            <a:xfrm>
              <a:off x="0" y="-28575"/>
              <a:ext cx="4277024" cy="2052033"/>
            </a:xfrm>
            <a:prstGeom prst="rect">
              <a:avLst/>
            </a:prstGeom>
          </p:spPr>
          <p:txBody>
            <a:bodyPr lIns="50800" tIns="50800" rIns="50800" bIns="50800" rtlCol="0" anchor="ctr"/>
            <a:lstStyle/>
            <a:p>
              <a:pPr marL="0" marR="0" lvl="0" indent="0" algn="r" defTabSz="914400" rtl="0" eaLnBrk="1" fontAlgn="auto" latinLnBrk="0" hangingPunct="1">
                <a:lnSpc>
                  <a:spcPts val="3884"/>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ts val="3884"/>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3" name="Group 19">
            <a:extLst>
              <a:ext uri="{FF2B5EF4-FFF2-40B4-BE49-F238E27FC236}">
                <a16:creationId xmlns:a16="http://schemas.microsoft.com/office/drawing/2014/main" id="{7C32A6C5-67CD-581C-7B7B-3BE734E3D3A9}"/>
              </a:ext>
            </a:extLst>
          </p:cNvPr>
          <p:cNvGrpSpPr/>
          <p:nvPr/>
        </p:nvGrpSpPr>
        <p:grpSpPr>
          <a:xfrm>
            <a:off x="3029593" y="2781300"/>
            <a:ext cx="12286609" cy="5715000"/>
            <a:chOff x="0" y="0"/>
            <a:chExt cx="3235979" cy="1434507"/>
          </a:xfrm>
        </p:grpSpPr>
        <p:sp>
          <p:nvSpPr>
            <p:cNvPr id="24" name="Freeform 20">
              <a:extLst>
                <a:ext uri="{FF2B5EF4-FFF2-40B4-BE49-F238E27FC236}">
                  <a16:creationId xmlns:a16="http://schemas.microsoft.com/office/drawing/2014/main" id="{46667BA3-06F7-595C-9477-5A0B99E86080}"/>
                </a:ext>
              </a:extLst>
            </p:cNvPr>
            <p:cNvSpPr/>
            <p:nvPr/>
          </p:nvSpPr>
          <p:spPr>
            <a:xfrm>
              <a:off x="0" y="0"/>
              <a:ext cx="3235979" cy="1434507"/>
            </a:xfrm>
            <a:custGeom>
              <a:avLst/>
              <a:gdLst/>
              <a:ahLst/>
              <a:cxnLst/>
              <a:rect l="l" t="t" r="r" b="b"/>
              <a:pathLst>
                <a:path w="3270085" h="1130248">
                  <a:moveTo>
                    <a:pt x="0" y="0"/>
                  </a:moveTo>
                  <a:lnTo>
                    <a:pt x="3270085" y="0"/>
                  </a:lnTo>
                  <a:lnTo>
                    <a:pt x="3270085" y="1130248"/>
                  </a:lnTo>
                  <a:lnTo>
                    <a:pt x="0" y="1130248"/>
                  </a:lnTo>
                  <a:close/>
                </a:path>
              </a:pathLst>
            </a:custGeom>
            <a:solidFill>
              <a:srgbClr val="EC9F1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extBox 21">
              <a:extLst>
                <a:ext uri="{FF2B5EF4-FFF2-40B4-BE49-F238E27FC236}">
                  <a16:creationId xmlns:a16="http://schemas.microsoft.com/office/drawing/2014/main" id="{8CDE9618-4552-BB00-85AB-7F4E06088632}"/>
                </a:ext>
              </a:extLst>
            </p:cNvPr>
            <p:cNvSpPr txBox="1"/>
            <p:nvPr/>
          </p:nvSpPr>
          <p:spPr>
            <a:xfrm>
              <a:off x="24917" y="113251"/>
              <a:ext cx="3170923" cy="1168348"/>
            </a:xfrm>
            <a:prstGeom prst="rect">
              <a:avLst/>
            </a:prstGeom>
          </p:spPr>
          <p:txBody>
            <a:bodyPr lIns="50800" tIns="50800" rIns="50800" bIns="50800" rtlCol="0" anchor="ctr"/>
            <a:lstStyle/>
            <a:p>
              <a:pPr marL="0" marR="0" lvl="0" indent="0" algn="l" defTabSz="914400" rtl="0" eaLnBrk="1" fontAlgn="auto" latinLnBrk="0" hangingPunct="1">
                <a:lnSpc>
                  <a:spcPts val="3494"/>
                </a:lnSpc>
                <a:spcBef>
                  <a:spcPts val="0"/>
                </a:spcBef>
                <a:spcAft>
                  <a:spcPts val="0"/>
                </a:spcAft>
                <a:buClrTx/>
                <a:buSzTx/>
                <a:buFontTx/>
                <a:buNone/>
                <a:tabLst/>
                <a:defRPr/>
              </a:pPr>
              <a:r>
                <a:rPr kumimoji="0" lang="de-DE" sz="2800" b="0" i="0" u="none" strike="noStrike" kern="1200" cap="none" spc="204" normalizeH="0" baseline="0" noProof="0" dirty="0">
                  <a:ln>
                    <a:noFill/>
                  </a:ln>
                  <a:solidFill>
                    <a:srgbClr val="053055"/>
                  </a:solidFill>
                  <a:effectLst/>
                  <a:uLnTx/>
                  <a:uFillTx/>
                  <a:latin typeface="Montserrat Medium"/>
                  <a:ea typeface="Montserrat Medium"/>
                  <a:cs typeface="Montserrat Medium"/>
                  <a:sym typeface="Montserrat Medium"/>
                </a:rPr>
                <a:t>Umfasst alle sexuellen Handlungen, die</a:t>
              </a:r>
            </a:p>
            <a:p>
              <a:pPr marL="580274" marR="0" lvl="1" indent="-290137" algn="l" defTabSz="914400" rtl="0" eaLnBrk="1" fontAlgn="auto" latinLnBrk="0" hangingPunct="1">
                <a:lnSpc>
                  <a:spcPts val="3494"/>
                </a:lnSpc>
                <a:spcBef>
                  <a:spcPts val="0"/>
                </a:spcBef>
                <a:spcAft>
                  <a:spcPts val="0"/>
                </a:spcAft>
                <a:buClrTx/>
                <a:buSzTx/>
                <a:buFont typeface="Arial"/>
                <a:buChar char="•"/>
                <a:tabLst/>
                <a:defRPr/>
              </a:pPr>
              <a:r>
                <a:rPr kumimoji="0" lang="de-DE" sz="2800" b="0" i="0" u="none" strike="noStrike" kern="1200" cap="none" spc="204" normalizeH="0" baseline="0" noProof="0" dirty="0">
                  <a:ln>
                    <a:noFill/>
                  </a:ln>
                  <a:solidFill>
                    <a:srgbClr val="053055"/>
                  </a:solidFill>
                  <a:effectLst/>
                  <a:uLnTx/>
                  <a:uFillTx/>
                  <a:latin typeface="Montserrat Medium"/>
                  <a:ea typeface="Montserrat Medium"/>
                  <a:cs typeface="Montserrat Medium"/>
                  <a:sym typeface="Montserrat Medium"/>
                </a:rPr>
                <a:t>gegen den Willen eines anderen Menschen geschehen,</a:t>
              </a:r>
            </a:p>
            <a:p>
              <a:pPr marL="580274" marR="0" lvl="1" indent="-290137" algn="l" defTabSz="914400" rtl="0" eaLnBrk="1" fontAlgn="auto" latinLnBrk="0" hangingPunct="1">
                <a:lnSpc>
                  <a:spcPts val="3494"/>
                </a:lnSpc>
                <a:spcBef>
                  <a:spcPts val="0"/>
                </a:spcBef>
                <a:spcAft>
                  <a:spcPts val="0"/>
                </a:spcAft>
                <a:buClrTx/>
                <a:buSzTx/>
                <a:buFont typeface="Arial"/>
                <a:buChar char="•"/>
                <a:tabLst/>
                <a:defRPr/>
              </a:pPr>
              <a:r>
                <a:rPr kumimoji="0" lang="de-DE" sz="2800" b="0" i="0" u="none" strike="noStrike" kern="1200" cap="none" spc="204" normalizeH="0" baseline="0" noProof="0" dirty="0">
                  <a:ln>
                    <a:noFill/>
                  </a:ln>
                  <a:solidFill>
                    <a:srgbClr val="053055"/>
                  </a:solidFill>
                  <a:effectLst/>
                  <a:uLnTx/>
                  <a:uFillTx/>
                  <a:latin typeface="Montserrat Medium"/>
                  <a:ea typeface="Montserrat Medium"/>
                  <a:cs typeface="Montserrat Medium"/>
                  <a:sym typeface="Montserrat Medium"/>
                </a:rPr>
                <a:t>an/mit Kindern (Personen unter 14 Jahren) durchgeführt werden – auch wenn das Kind scheinbar „einverstanden“ ist,</a:t>
              </a:r>
            </a:p>
            <a:p>
              <a:pPr marL="580274" marR="0" lvl="1" indent="-290137" algn="l" defTabSz="914400" rtl="0" eaLnBrk="1" fontAlgn="auto" latinLnBrk="0" hangingPunct="1">
                <a:lnSpc>
                  <a:spcPts val="3494"/>
                </a:lnSpc>
                <a:spcBef>
                  <a:spcPts val="0"/>
                </a:spcBef>
                <a:spcAft>
                  <a:spcPts val="0"/>
                </a:spcAft>
                <a:buClrTx/>
                <a:buSzTx/>
                <a:buFont typeface="Arial"/>
                <a:buChar char="•"/>
                <a:tabLst/>
                <a:defRPr/>
              </a:pPr>
              <a:r>
                <a:rPr kumimoji="0" lang="de-DE" sz="2800" b="0" i="0" u="none" strike="noStrike" kern="1200" cap="none" spc="204" normalizeH="0" baseline="0" noProof="0" dirty="0">
                  <a:ln>
                    <a:noFill/>
                  </a:ln>
                  <a:solidFill>
                    <a:srgbClr val="053055"/>
                  </a:solidFill>
                  <a:effectLst/>
                  <a:uLnTx/>
                  <a:uFillTx/>
                  <a:latin typeface="Montserrat Medium"/>
                  <a:ea typeface="Montserrat Medium"/>
                  <a:cs typeface="Montserrat Medium"/>
                  <a:sym typeface="Montserrat Medium"/>
                </a:rPr>
                <a:t>an Menschen, die nicht zustimmen oder ablehnen können (weil sie zum Beispiel bewusstlos sind oder die Handlung nicht begreifen und bewerten können) durchgeführt werden.</a:t>
              </a:r>
            </a:p>
            <a:p>
              <a:pPr marL="580274" marR="0" lvl="1" indent="-290137" algn="l" defTabSz="914400" rtl="0" eaLnBrk="1" fontAlgn="auto" latinLnBrk="0" hangingPunct="1">
                <a:lnSpc>
                  <a:spcPts val="3494"/>
                </a:lnSpc>
                <a:spcBef>
                  <a:spcPts val="0"/>
                </a:spcBef>
                <a:spcAft>
                  <a:spcPts val="0"/>
                </a:spcAft>
                <a:buClrTx/>
                <a:buSzTx/>
                <a:buFont typeface="Arial"/>
                <a:buChar char="•"/>
                <a:tabLst/>
                <a:defRPr/>
              </a:pPr>
              <a:r>
                <a:rPr kumimoji="0" lang="de-DE" sz="2800" b="0" i="0" u="none" strike="noStrike" kern="1200" cap="none" spc="204" normalizeH="0" baseline="0" noProof="0" dirty="0">
                  <a:ln>
                    <a:noFill/>
                  </a:ln>
                  <a:solidFill>
                    <a:srgbClr val="053055"/>
                  </a:solidFill>
                  <a:effectLst/>
                  <a:uLnTx/>
                  <a:uFillTx/>
                  <a:latin typeface="Montserrat Medium"/>
                  <a:ea typeface="Montserrat Medium"/>
                  <a:cs typeface="Montserrat Medium"/>
                  <a:sym typeface="Montserrat Medium"/>
                </a:rPr>
                <a:t>Der*die Täter*in nutzt oftmals seine Macht- und Autoritätsposition aus, um seine eigenen Bedürfnisse auf Kosten der anderen Person zu befriedigen.</a:t>
              </a:r>
            </a:p>
          </p:txBody>
        </p:sp>
      </p:grpSp>
      <p:grpSp>
        <p:nvGrpSpPr>
          <p:cNvPr id="2" name="Group 2">
            <a:extLst>
              <a:ext uri="{FF2B5EF4-FFF2-40B4-BE49-F238E27FC236}">
                <a16:creationId xmlns:a16="http://schemas.microsoft.com/office/drawing/2014/main" id="{AD31AFA7-C180-0223-2A79-146F52673EBF}"/>
              </a:ext>
            </a:extLst>
          </p:cNvPr>
          <p:cNvGrpSpPr/>
          <p:nvPr/>
        </p:nvGrpSpPr>
        <p:grpSpPr>
          <a:xfrm>
            <a:off x="16173532" y="9517289"/>
            <a:ext cx="1956616" cy="567847"/>
            <a:chOff x="0" y="0"/>
            <a:chExt cx="2608822" cy="757130"/>
          </a:xfrm>
        </p:grpSpPr>
        <p:pic>
          <p:nvPicPr>
            <p:cNvPr id="3" name="Picture 3">
              <a:extLst>
                <a:ext uri="{FF2B5EF4-FFF2-40B4-BE49-F238E27FC236}">
                  <a16:creationId xmlns:a16="http://schemas.microsoft.com/office/drawing/2014/main" id="{ED116283-8968-FAE4-D8E2-A025D2FDA36C}"/>
                </a:ext>
              </a:extLst>
            </p:cNvPr>
            <p:cNvPicPr>
              <a:picLocks noChangeAspect="1"/>
            </p:cNvPicPr>
            <p:nvPr/>
          </p:nvPicPr>
          <p:blipFill>
            <a:blip r:embed="rId3"/>
            <a:srcRect r="2273" b="16626"/>
            <a:stretch>
              <a:fillRect/>
            </a:stretch>
          </p:blipFill>
          <p:spPr>
            <a:xfrm>
              <a:off x="0" y="0"/>
              <a:ext cx="2608822" cy="757130"/>
            </a:xfrm>
            <a:prstGeom prst="rect">
              <a:avLst/>
            </a:prstGeom>
          </p:spPr>
        </p:pic>
      </p:grpSp>
      <p:sp>
        <p:nvSpPr>
          <p:cNvPr id="26" name="TextBox 22">
            <a:extLst>
              <a:ext uri="{FF2B5EF4-FFF2-40B4-BE49-F238E27FC236}">
                <a16:creationId xmlns:a16="http://schemas.microsoft.com/office/drawing/2014/main" id="{A360BAD3-5834-63F1-5786-C391897CE127}"/>
              </a:ext>
            </a:extLst>
          </p:cNvPr>
          <p:cNvSpPr txBox="1"/>
          <p:nvPr/>
        </p:nvSpPr>
        <p:spPr>
          <a:xfrm>
            <a:off x="4800600" y="1333500"/>
            <a:ext cx="8638101" cy="687239"/>
          </a:xfrm>
          <a:prstGeom prst="rect">
            <a:avLst/>
          </a:prstGeom>
        </p:spPr>
        <p:txBody>
          <a:bodyPr wrap="square" lIns="0" tIns="0" rIns="0" bIns="0" rtlCol="0" anchor="t">
            <a:spAutoFit/>
          </a:bodyPr>
          <a:lstStyle/>
          <a:p>
            <a:pPr marL="0" marR="0" lvl="0" indent="0" algn="ctr" defTabSz="914400" rtl="0" eaLnBrk="1" fontAlgn="auto" latinLnBrk="0" hangingPunct="1">
              <a:lnSpc>
                <a:spcPts val="5703"/>
              </a:lnSpc>
              <a:spcBef>
                <a:spcPct val="0"/>
              </a:spcBef>
              <a:spcAft>
                <a:spcPts val="0"/>
              </a:spcAft>
              <a:buClrTx/>
              <a:buSzTx/>
              <a:buFontTx/>
              <a:buNone/>
              <a:tabLst/>
              <a:defRPr/>
            </a:pPr>
            <a:r>
              <a:rPr kumimoji="0" lang="de-DE" sz="4387" b="0" i="0" u="none" strike="noStrike" kern="1200" cap="none" spc="333" normalizeH="0" baseline="0" noProof="0" dirty="0">
                <a:ln>
                  <a:noFill/>
                </a:ln>
                <a:solidFill>
                  <a:srgbClr val="FFFFFF"/>
                </a:solidFill>
                <a:effectLst/>
                <a:uLnTx/>
                <a:uFillTx/>
                <a:latin typeface="Montserrat Medium"/>
                <a:ea typeface="Montserrat Medium"/>
                <a:cs typeface="Montserrat Medium"/>
                <a:sym typeface="Montserrat Medium"/>
              </a:rPr>
              <a:t>SEXUALISIERTE GEWALT</a:t>
            </a:r>
          </a:p>
        </p:txBody>
      </p:sp>
    </p:spTree>
    <p:extLst>
      <p:ext uri="{BB962C8B-B14F-4D97-AF65-F5344CB8AC3E}">
        <p14:creationId xmlns:p14="http://schemas.microsoft.com/office/powerpoint/2010/main" val="229851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E3E9501B-4B24-25B7-1FC9-A28C6D0536F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AC0CA8C-EEFF-6C48-2AF6-3DD600979D4D}"/>
              </a:ext>
            </a:extLst>
          </p:cNvPr>
          <p:cNvGrpSpPr/>
          <p:nvPr/>
        </p:nvGrpSpPr>
        <p:grpSpPr>
          <a:xfrm>
            <a:off x="16173532" y="9517289"/>
            <a:ext cx="1956616" cy="567847"/>
            <a:chOff x="0" y="0"/>
            <a:chExt cx="2608822" cy="757130"/>
          </a:xfrm>
        </p:grpSpPr>
        <p:pic>
          <p:nvPicPr>
            <p:cNvPr id="3" name="Picture 3">
              <a:extLst>
                <a:ext uri="{FF2B5EF4-FFF2-40B4-BE49-F238E27FC236}">
                  <a16:creationId xmlns:a16="http://schemas.microsoft.com/office/drawing/2014/main" id="{5C3382A8-AF5B-8035-281E-D52C3A4658D1}"/>
                </a:ext>
              </a:extLst>
            </p:cNvPr>
            <p:cNvPicPr>
              <a:picLocks noChangeAspect="1"/>
            </p:cNvPicPr>
            <p:nvPr/>
          </p:nvPicPr>
          <p:blipFill>
            <a:blip r:embed="rId3"/>
            <a:srcRect r="2273" b="16626"/>
            <a:stretch>
              <a:fillRect/>
            </a:stretch>
          </p:blipFill>
          <p:spPr>
            <a:xfrm>
              <a:off x="0" y="0"/>
              <a:ext cx="2608822" cy="757130"/>
            </a:xfrm>
            <a:prstGeom prst="rect">
              <a:avLst/>
            </a:prstGeom>
          </p:spPr>
        </p:pic>
      </p:grpSp>
      <p:grpSp>
        <p:nvGrpSpPr>
          <p:cNvPr id="4" name="Group 4">
            <a:extLst>
              <a:ext uri="{FF2B5EF4-FFF2-40B4-BE49-F238E27FC236}">
                <a16:creationId xmlns:a16="http://schemas.microsoft.com/office/drawing/2014/main" id="{F68DAF36-BECF-D6A5-7082-3A4C79A571AD}"/>
              </a:ext>
            </a:extLst>
          </p:cNvPr>
          <p:cNvGrpSpPr/>
          <p:nvPr/>
        </p:nvGrpSpPr>
        <p:grpSpPr>
          <a:xfrm>
            <a:off x="228600" y="3362364"/>
            <a:ext cx="17830800" cy="2520645"/>
            <a:chOff x="0" y="0"/>
            <a:chExt cx="4471371" cy="663874"/>
          </a:xfrm>
        </p:grpSpPr>
        <p:sp>
          <p:nvSpPr>
            <p:cNvPr id="5" name="Freeform 5">
              <a:extLst>
                <a:ext uri="{FF2B5EF4-FFF2-40B4-BE49-F238E27FC236}">
                  <a16:creationId xmlns:a16="http://schemas.microsoft.com/office/drawing/2014/main" id="{F59E0A73-0582-328A-A32C-D1C3268547FA}"/>
                </a:ext>
              </a:extLst>
            </p:cNvPr>
            <p:cNvSpPr/>
            <p:nvPr/>
          </p:nvSpPr>
          <p:spPr>
            <a:xfrm>
              <a:off x="0" y="0"/>
              <a:ext cx="4471371" cy="663874"/>
            </a:xfrm>
            <a:custGeom>
              <a:avLst/>
              <a:gdLst/>
              <a:ahLst/>
              <a:cxnLst/>
              <a:rect l="l" t="t" r="r" b="b"/>
              <a:pathLst>
                <a:path w="4471371" h="663874">
                  <a:moveTo>
                    <a:pt x="0" y="0"/>
                  </a:moveTo>
                  <a:lnTo>
                    <a:pt x="4471371" y="0"/>
                  </a:lnTo>
                  <a:lnTo>
                    <a:pt x="4471371" y="663874"/>
                  </a:lnTo>
                  <a:lnTo>
                    <a:pt x="0" y="663874"/>
                  </a:lnTo>
                  <a:close/>
                </a:path>
              </a:pathLst>
            </a:custGeom>
            <a:solidFill>
              <a:srgbClr val="345C7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6">
              <a:extLst>
                <a:ext uri="{FF2B5EF4-FFF2-40B4-BE49-F238E27FC236}">
                  <a16:creationId xmlns:a16="http://schemas.microsoft.com/office/drawing/2014/main" id="{F991B052-6C02-CA42-C6F1-B680CF3A1C32}"/>
                </a:ext>
              </a:extLst>
            </p:cNvPr>
            <p:cNvSpPr txBox="1"/>
            <p:nvPr/>
          </p:nvSpPr>
          <p:spPr>
            <a:xfrm>
              <a:off x="0" y="-19050"/>
              <a:ext cx="4471371" cy="682924"/>
            </a:xfrm>
            <a:prstGeom prst="rect">
              <a:avLst/>
            </a:prstGeom>
          </p:spPr>
          <p:txBody>
            <a:bodyPr lIns="50800" tIns="50800" rIns="50800" bIns="50800" rtlCol="0" anchor="ctr"/>
            <a:lstStyle/>
            <a:p>
              <a:pPr marL="0" marR="0" lvl="0" indent="0" algn="ctr" defTabSz="914400" rtl="0" eaLnBrk="1" fontAlgn="auto" latinLnBrk="0" hangingPunct="1">
                <a:lnSpc>
                  <a:spcPts val="3234"/>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7" name="Group 7">
            <a:extLst>
              <a:ext uri="{FF2B5EF4-FFF2-40B4-BE49-F238E27FC236}">
                <a16:creationId xmlns:a16="http://schemas.microsoft.com/office/drawing/2014/main" id="{D777DAB2-C0F3-0691-E91E-9BE08A5213CB}"/>
              </a:ext>
            </a:extLst>
          </p:cNvPr>
          <p:cNvGrpSpPr/>
          <p:nvPr/>
        </p:nvGrpSpPr>
        <p:grpSpPr>
          <a:xfrm>
            <a:off x="1461094" y="3079636"/>
            <a:ext cx="3263306" cy="3086100"/>
            <a:chOff x="0" y="0"/>
            <a:chExt cx="813436" cy="812800"/>
          </a:xfrm>
        </p:grpSpPr>
        <p:sp>
          <p:nvSpPr>
            <p:cNvPr id="8" name="Freeform 8">
              <a:extLst>
                <a:ext uri="{FF2B5EF4-FFF2-40B4-BE49-F238E27FC236}">
                  <a16:creationId xmlns:a16="http://schemas.microsoft.com/office/drawing/2014/main" id="{4AF47DB8-958C-C74E-E053-B9A952565E73}"/>
                </a:ext>
              </a:extLst>
            </p:cNvPr>
            <p:cNvSpPr/>
            <p:nvPr/>
          </p:nvSpPr>
          <p:spPr>
            <a:xfrm>
              <a:off x="0" y="0"/>
              <a:ext cx="813436" cy="812800"/>
            </a:xfrm>
            <a:custGeom>
              <a:avLst/>
              <a:gdLst/>
              <a:ahLst/>
              <a:cxnLst/>
              <a:rect l="l" t="t" r="r" b="b"/>
              <a:pathLst>
                <a:path w="813436" h="812800">
                  <a:moveTo>
                    <a:pt x="0" y="0"/>
                  </a:moveTo>
                  <a:lnTo>
                    <a:pt x="813436" y="0"/>
                  </a:lnTo>
                  <a:lnTo>
                    <a:pt x="813436" y="812800"/>
                  </a:lnTo>
                  <a:lnTo>
                    <a:pt x="0" y="812800"/>
                  </a:lnTo>
                  <a:close/>
                </a:path>
              </a:pathLst>
            </a:custGeom>
            <a:solidFill>
              <a:srgbClr val="345C7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9">
              <a:extLst>
                <a:ext uri="{FF2B5EF4-FFF2-40B4-BE49-F238E27FC236}">
                  <a16:creationId xmlns:a16="http://schemas.microsoft.com/office/drawing/2014/main" id="{1EA15C1A-425D-2A10-530E-DC3F1D9EDD44}"/>
                </a:ext>
              </a:extLst>
            </p:cNvPr>
            <p:cNvSpPr txBox="1"/>
            <p:nvPr/>
          </p:nvSpPr>
          <p:spPr>
            <a:xfrm>
              <a:off x="0" y="-19050"/>
              <a:ext cx="813436" cy="831850"/>
            </a:xfrm>
            <a:prstGeom prst="rect">
              <a:avLst/>
            </a:prstGeom>
          </p:spPr>
          <p:txBody>
            <a:bodyPr lIns="50800" tIns="50800" rIns="50800" bIns="50800" rtlCol="0" anchor="ctr"/>
            <a:lstStyle/>
            <a:p>
              <a:pPr marL="0" marR="0" lvl="0" indent="0" algn="ctr" defTabSz="914400" rtl="0" eaLnBrk="1" fontAlgn="auto" latinLnBrk="0" hangingPunct="1">
                <a:lnSpc>
                  <a:spcPts val="3494"/>
                </a:lnSpc>
                <a:spcBef>
                  <a:spcPts val="0"/>
                </a:spcBef>
                <a:spcAft>
                  <a:spcPts val="0"/>
                </a:spcAft>
                <a:buClrTx/>
                <a:buSzTx/>
                <a:buFontTx/>
                <a:buNone/>
                <a:tabLst/>
                <a:defRPr/>
              </a:pPr>
              <a:r>
                <a:rPr kumimoji="0" lang="de-DE" sz="2800" b="1" i="0" u="none" strike="noStrike" kern="1200" cap="none" spc="395" normalizeH="0" baseline="0" noProof="0" dirty="0">
                  <a:ln>
                    <a:noFill/>
                  </a:ln>
                  <a:solidFill>
                    <a:srgbClr val="FEFEFE"/>
                  </a:solidFill>
                  <a:effectLst/>
                  <a:uLnTx/>
                  <a:uFillTx/>
                  <a:latin typeface="Montserrat"/>
                  <a:ea typeface="+mn-ea"/>
                  <a:cs typeface="+mn-cs"/>
                  <a:sym typeface="Montserrat Medium"/>
                </a:rPr>
                <a:t>ALLTÄGLICHE SITUATION</a:t>
              </a:r>
            </a:p>
          </p:txBody>
        </p:sp>
      </p:grpSp>
      <p:grpSp>
        <p:nvGrpSpPr>
          <p:cNvPr id="10" name="Group 10">
            <a:extLst>
              <a:ext uri="{FF2B5EF4-FFF2-40B4-BE49-F238E27FC236}">
                <a16:creationId xmlns:a16="http://schemas.microsoft.com/office/drawing/2014/main" id="{1E1D2FDD-127E-DA2A-7FCC-0D4FAA0DF2A2}"/>
              </a:ext>
            </a:extLst>
          </p:cNvPr>
          <p:cNvGrpSpPr/>
          <p:nvPr/>
        </p:nvGrpSpPr>
        <p:grpSpPr>
          <a:xfrm>
            <a:off x="5561039" y="3079636"/>
            <a:ext cx="3046089" cy="3086100"/>
            <a:chOff x="0" y="0"/>
            <a:chExt cx="802262" cy="812800"/>
          </a:xfrm>
        </p:grpSpPr>
        <p:sp>
          <p:nvSpPr>
            <p:cNvPr id="11" name="Freeform 11">
              <a:extLst>
                <a:ext uri="{FF2B5EF4-FFF2-40B4-BE49-F238E27FC236}">
                  <a16:creationId xmlns:a16="http://schemas.microsoft.com/office/drawing/2014/main" id="{36865A14-1A2F-818F-90FD-7E39CF0BFB1E}"/>
                </a:ext>
              </a:extLst>
            </p:cNvPr>
            <p:cNvSpPr/>
            <p:nvPr/>
          </p:nvSpPr>
          <p:spPr>
            <a:xfrm>
              <a:off x="0" y="0"/>
              <a:ext cx="802262" cy="812800"/>
            </a:xfrm>
            <a:custGeom>
              <a:avLst/>
              <a:gdLst/>
              <a:ahLst/>
              <a:cxnLst/>
              <a:rect l="l" t="t" r="r" b="b"/>
              <a:pathLst>
                <a:path w="802262" h="812800">
                  <a:moveTo>
                    <a:pt x="0" y="0"/>
                  </a:moveTo>
                  <a:lnTo>
                    <a:pt x="802262" y="0"/>
                  </a:lnTo>
                  <a:lnTo>
                    <a:pt x="802262" y="812800"/>
                  </a:lnTo>
                  <a:lnTo>
                    <a:pt x="0" y="812800"/>
                  </a:lnTo>
                  <a:close/>
                </a:path>
              </a:pathLst>
            </a:custGeom>
            <a:solidFill>
              <a:srgbClr val="345C7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Box 12">
              <a:extLst>
                <a:ext uri="{FF2B5EF4-FFF2-40B4-BE49-F238E27FC236}">
                  <a16:creationId xmlns:a16="http://schemas.microsoft.com/office/drawing/2014/main" id="{3CB337E9-0C98-613C-E291-664233FD1046}"/>
                </a:ext>
              </a:extLst>
            </p:cNvPr>
            <p:cNvSpPr txBox="1"/>
            <p:nvPr/>
          </p:nvSpPr>
          <p:spPr>
            <a:xfrm>
              <a:off x="0" y="-19050"/>
              <a:ext cx="802262" cy="831850"/>
            </a:xfrm>
            <a:prstGeom prst="rect">
              <a:avLst/>
            </a:prstGeom>
          </p:spPr>
          <p:txBody>
            <a:bodyPr lIns="50800" tIns="50800" rIns="50800" bIns="50800" rtlCol="0" anchor="ctr"/>
            <a:lstStyle/>
            <a:p>
              <a:pPr marL="0" marR="0" lvl="0" indent="0" algn="ctr" defTabSz="914400" rtl="0" eaLnBrk="1" fontAlgn="auto" latinLnBrk="0" hangingPunct="1">
                <a:lnSpc>
                  <a:spcPts val="3494"/>
                </a:lnSpc>
                <a:spcBef>
                  <a:spcPts val="0"/>
                </a:spcBef>
                <a:spcAft>
                  <a:spcPts val="0"/>
                </a:spcAft>
                <a:buClrTx/>
                <a:buSzTx/>
                <a:buFontTx/>
                <a:buNone/>
                <a:tabLst/>
                <a:defRPr/>
              </a:pPr>
              <a:r>
                <a:rPr kumimoji="0" lang="de-DE" sz="2800" b="1" i="0" u="none" strike="noStrike" kern="1200" cap="none" spc="395" normalizeH="0" baseline="0" noProof="0" dirty="0">
                  <a:ln>
                    <a:noFill/>
                  </a:ln>
                  <a:solidFill>
                    <a:srgbClr val="FEFEFE"/>
                  </a:solidFill>
                  <a:effectLst/>
                  <a:uLnTx/>
                  <a:uFillTx/>
                  <a:latin typeface="Montserrat"/>
                  <a:ea typeface="+mn-ea"/>
                  <a:cs typeface="+mn-cs"/>
                  <a:sym typeface="Montserrat Medium"/>
                </a:rPr>
                <a:t>GRENZ-VERLETZUNG</a:t>
              </a:r>
            </a:p>
          </p:txBody>
        </p:sp>
      </p:grpSp>
      <p:grpSp>
        <p:nvGrpSpPr>
          <p:cNvPr id="13" name="Group 13">
            <a:extLst>
              <a:ext uri="{FF2B5EF4-FFF2-40B4-BE49-F238E27FC236}">
                <a16:creationId xmlns:a16="http://schemas.microsoft.com/office/drawing/2014/main" id="{BCACC941-DA30-8F12-51BB-A1F16860025E}"/>
              </a:ext>
            </a:extLst>
          </p:cNvPr>
          <p:cNvGrpSpPr/>
          <p:nvPr/>
        </p:nvGrpSpPr>
        <p:grpSpPr>
          <a:xfrm>
            <a:off x="9874571" y="3079636"/>
            <a:ext cx="3231829" cy="3086100"/>
            <a:chOff x="0" y="0"/>
            <a:chExt cx="798538" cy="812800"/>
          </a:xfrm>
        </p:grpSpPr>
        <p:sp>
          <p:nvSpPr>
            <p:cNvPr id="14" name="Freeform 14">
              <a:extLst>
                <a:ext uri="{FF2B5EF4-FFF2-40B4-BE49-F238E27FC236}">
                  <a16:creationId xmlns:a16="http://schemas.microsoft.com/office/drawing/2014/main" id="{45F97523-04F0-2995-32B5-7EAB033C495E}"/>
                </a:ext>
              </a:extLst>
            </p:cNvPr>
            <p:cNvSpPr/>
            <p:nvPr/>
          </p:nvSpPr>
          <p:spPr>
            <a:xfrm>
              <a:off x="0" y="0"/>
              <a:ext cx="798537" cy="812800"/>
            </a:xfrm>
            <a:custGeom>
              <a:avLst/>
              <a:gdLst/>
              <a:ahLst/>
              <a:cxnLst/>
              <a:rect l="l" t="t" r="r" b="b"/>
              <a:pathLst>
                <a:path w="798537" h="812800">
                  <a:moveTo>
                    <a:pt x="0" y="0"/>
                  </a:moveTo>
                  <a:lnTo>
                    <a:pt x="798537" y="0"/>
                  </a:lnTo>
                  <a:lnTo>
                    <a:pt x="798537" y="812800"/>
                  </a:lnTo>
                  <a:lnTo>
                    <a:pt x="0" y="812800"/>
                  </a:lnTo>
                  <a:close/>
                </a:path>
              </a:pathLst>
            </a:custGeom>
            <a:solidFill>
              <a:srgbClr val="345C7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Box 15">
              <a:extLst>
                <a:ext uri="{FF2B5EF4-FFF2-40B4-BE49-F238E27FC236}">
                  <a16:creationId xmlns:a16="http://schemas.microsoft.com/office/drawing/2014/main" id="{8D832A14-DD4A-F624-816F-A03E37854BBD}"/>
                </a:ext>
              </a:extLst>
            </p:cNvPr>
            <p:cNvSpPr txBox="1"/>
            <p:nvPr/>
          </p:nvSpPr>
          <p:spPr>
            <a:xfrm>
              <a:off x="0" y="-19050"/>
              <a:ext cx="798538" cy="831850"/>
            </a:xfrm>
            <a:prstGeom prst="rect">
              <a:avLst/>
            </a:prstGeom>
          </p:spPr>
          <p:txBody>
            <a:bodyPr lIns="50800" tIns="50800" rIns="50800" bIns="50800" rtlCol="0" anchor="ctr"/>
            <a:lstStyle/>
            <a:p>
              <a:pPr marL="0" marR="0" lvl="0" indent="0" algn="ctr" defTabSz="914400" rtl="0" eaLnBrk="1" fontAlgn="auto" latinLnBrk="0" hangingPunct="1">
                <a:lnSpc>
                  <a:spcPts val="3494"/>
                </a:lnSpc>
                <a:spcBef>
                  <a:spcPts val="0"/>
                </a:spcBef>
                <a:spcAft>
                  <a:spcPts val="0"/>
                </a:spcAft>
                <a:buClrTx/>
                <a:buSzTx/>
                <a:buFontTx/>
                <a:buNone/>
                <a:tabLst/>
                <a:defRPr/>
              </a:pPr>
              <a:r>
                <a:rPr kumimoji="0" lang="de-DE" sz="2800" b="1" i="0" u="none" strike="noStrike" kern="1200" cap="none" spc="395" normalizeH="0" baseline="0" noProof="0" dirty="0">
                  <a:ln>
                    <a:noFill/>
                  </a:ln>
                  <a:solidFill>
                    <a:srgbClr val="FEFEFE"/>
                  </a:solidFill>
                  <a:effectLst/>
                  <a:uLnTx/>
                  <a:uFillTx/>
                  <a:latin typeface="Montserrat"/>
                  <a:ea typeface="+mn-ea"/>
                  <a:cs typeface="+mn-cs"/>
                  <a:sym typeface="Montserrat Medium"/>
                </a:rPr>
                <a:t>SEXUELLER ÜBERGRIFF/ BELÄSTIGUNG</a:t>
              </a:r>
            </a:p>
          </p:txBody>
        </p:sp>
      </p:grpSp>
      <p:grpSp>
        <p:nvGrpSpPr>
          <p:cNvPr id="16" name="Group 16">
            <a:extLst>
              <a:ext uri="{FF2B5EF4-FFF2-40B4-BE49-F238E27FC236}">
                <a16:creationId xmlns:a16="http://schemas.microsoft.com/office/drawing/2014/main" id="{CEAFAA30-CAFE-C0BE-DBF2-43B056C059BE}"/>
              </a:ext>
            </a:extLst>
          </p:cNvPr>
          <p:cNvGrpSpPr/>
          <p:nvPr/>
        </p:nvGrpSpPr>
        <p:grpSpPr>
          <a:xfrm>
            <a:off x="13947455" y="3079636"/>
            <a:ext cx="3578546" cy="3086100"/>
            <a:chOff x="0" y="0"/>
            <a:chExt cx="843953" cy="812800"/>
          </a:xfrm>
        </p:grpSpPr>
        <p:sp>
          <p:nvSpPr>
            <p:cNvPr id="17" name="Freeform 17">
              <a:extLst>
                <a:ext uri="{FF2B5EF4-FFF2-40B4-BE49-F238E27FC236}">
                  <a16:creationId xmlns:a16="http://schemas.microsoft.com/office/drawing/2014/main" id="{02311F3B-DC4F-4027-2ABC-ABDE225EF9EB}"/>
                </a:ext>
              </a:extLst>
            </p:cNvPr>
            <p:cNvSpPr/>
            <p:nvPr/>
          </p:nvSpPr>
          <p:spPr>
            <a:xfrm>
              <a:off x="0" y="0"/>
              <a:ext cx="843953" cy="812800"/>
            </a:xfrm>
            <a:custGeom>
              <a:avLst/>
              <a:gdLst/>
              <a:ahLst/>
              <a:cxnLst/>
              <a:rect l="l" t="t" r="r" b="b"/>
              <a:pathLst>
                <a:path w="843953" h="812800">
                  <a:moveTo>
                    <a:pt x="0" y="0"/>
                  </a:moveTo>
                  <a:lnTo>
                    <a:pt x="843953" y="0"/>
                  </a:lnTo>
                  <a:lnTo>
                    <a:pt x="843953" y="812800"/>
                  </a:lnTo>
                  <a:lnTo>
                    <a:pt x="0" y="812800"/>
                  </a:lnTo>
                  <a:close/>
                </a:path>
              </a:pathLst>
            </a:custGeom>
            <a:solidFill>
              <a:srgbClr val="345C7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TextBox 18">
              <a:extLst>
                <a:ext uri="{FF2B5EF4-FFF2-40B4-BE49-F238E27FC236}">
                  <a16:creationId xmlns:a16="http://schemas.microsoft.com/office/drawing/2014/main" id="{A4EF18CC-EB83-E230-C513-8F5D340BE52D}"/>
                </a:ext>
              </a:extLst>
            </p:cNvPr>
            <p:cNvSpPr txBox="1"/>
            <p:nvPr/>
          </p:nvSpPr>
          <p:spPr>
            <a:xfrm>
              <a:off x="0" y="-19050"/>
              <a:ext cx="843953" cy="831850"/>
            </a:xfrm>
            <a:prstGeom prst="rect">
              <a:avLst/>
            </a:prstGeom>
          </p:spPr>
          <p:txBody>
            <a:bodyPr lIns="50800" tIns="50800" rIns="50800" bIns="50800" rtlCol="0" anchor="ctr"/>
            <a:lstStyle/>
            <a:p>
              <a:pPr marL="0" marR="0" lvl="0" indent="0" algn="ctr" defTabSz="914400" rtl="0" eaLnBrk="1" fontAlgn="auto" latinLnBrk="0" hangingPunct="1">
                <a:lnSpc>
                  <a:spcPts val="3494"/>
                </a:lnSpc>
                <a:spcBef>
                  <a:spcPts val="0"/>
                </a:spcBef>
                <a:spcAft>
                  <a:spcPts val="0"/>
                </a:spcAft>
                <a:buClrTx/>
                <a:buSzTx/>
                <a:buFontTx/>
                <a:buNone/>
                <a:tabLst/>
                <a:defRPr/>
              </a:pPr>
              <a:r>
                <a:rPr kumimoji="0" lang="de-DE" sz="2800" b="1" i="0" u="none" strike="noStrike" kern="1200" cap="none" spc="395" normalizeH="0" baseline="0" noProof="0" dirty="0">
                  <a:ln>
                    <a:noFill/>
                  </a:ln>
                  <a:solidFill>
                    <a:srgbClr val="FEFEFE"/>
                  </a:solidFill>
                  <a:effectLst/>
                  <a:uLnTx/>
                  <a:uFillTx/>
                  <a:latin typeface="Montserrat"/>
                  <a:ea typeface="+mn-ea"/>
                  <a:cs typeface="+mn-cs"/>
                  <a:sym typeface="Montserrat Medium"/>
                </a:rPr>
                <a:t>SEXUALISIERTE GEWALT</a:t>
              </a:r>
            </a:p>
          </p:txBody>
        </p:sp>
      </p:grpSp>
      <p:sp>
        <p:nvSpPr>
          <p:cNvPr id="19" name="TextBox 19">
            <a:extLst>
              <a:ext uri="{FF2B5EF4-FFF2-40B4-BE49-F238E27FC236}">
                <a16:creationId xmlns:a16="http://schemas.microsoft.com/office/drawing/2014/main" id="{CA171727-37F0-1EEB-BBB7-E65B327E0BA4}"/>
              </a:ext>
            </a:extLst>
          </p:cNvPr>
          <p:cNvSpPr txBox="1"/>
          <p:nvPr/>
        </p:nvSpPr>
        <p:spPr>
          <a:xfrm>
            <a:off x="2109256" y="716069"/>
            <a:ext cx="14291343" cy="691936"/>
          </a:xfrm>
          <a:prstGeom prst="rect">
            <a:avLst/>
          </a:prstGeom>
        </p:spPr>
        <p:txBody>
          <a:bodyPr lIns="0" tIns="0" rIns="0" bIns="0" rtlCol="0" anchor="t">
            <a:spAutoFit/>
          </a:bodyPr>
          <a:lstStyle/>
          <a:p>
            <a:pPr marL="0" marR="0" lvl="0" indent="0" algn="ctr" defTabSz="914400" rtl="0" eaLnBrk="1" fontAlgn="auto" latinLnBrk="0" hangingPunct="1">
              <a:lnSpc>
                <a:spcPts val="5336"/>
              </a:lnSpc>
              <a:spcBef>
                <a:spcPts val="0"/>
              </a:spcBef>
              <a:spcAft>
                <a:spcPts val="0"/>
              </a:spcAft>
              <a:buClrTx/>
              <a:buSzTx/>
              <a:buFontTx/>
              <a:buNone/>
              <a:tabLst/>
              <a:defRPr/>
            </a:pPr>
            <a:r>
              <a:rPr kumimoji="0" lang="de-DE" sz="4987" b="0" i="0" u="none" strike="noStrike" kern="1200" cap="none" spc="19" normalizeH="0" baseline="0" noProof="0" dirty="0">
                <a:ln>
                  <a:noFill/>
                </a:ln>
                <a:solidFill>
                  <a:srgbClr val="053055"/>
                </a:solidFill>
                <a:effectLst/>
                <a:uLnTx/>
                <a:uFillTx/>
                <a:latin typeface="Montserrat"/>
                <a:ea typeface="Montserrat"/>
                <a:cs typeface="Montserrat"/>
                <a:sym typeface="Montserrat"/>
              </a:rPr>
              <a:t>BEGRIFFSERKLÄRUNGEN</a:t>
            </a:r>
          </a:p>
        </p:txBody>
      </p:sp>
      <p:grpSp>
        <p:nvGrpSpPr>
          <p:cNvPr id="20" name="Group 16">
            <a:extLst>
              <a:ext uri="{FF2B5EF4-FFF2-40B4-BE49-F238E27FC236}">
                <a16:creationId xmlns:a16="http://schemas.microsoft.com/office/drawing/2014/main" id="{DF2BACC0-C053-06B5-E7D7-83281FF3A6CF}"/>
              </a:ext>
            </a:extLst>
          </p:cNvPr>
          <p:cNvGrpSpPr/>
          <p:nvPr/>
        </p:nvGrpSpPr>
        <p:grpSpPr>
          <a:xfrm>
            <a:off x="1295400" y="571500"/>
            <a:ext cx="16239327" cy="8610600"/>
            <a:chOff x="0" y="0"/>
            <a:chExt cx="4277024" cy="2023458"/>
          </a:xfrm>
        </p:grpSpPr>
        <p:sp>
          <p:nvSpPr>
            <p:cNvPr id="21" name="Freeform 17">
              <a:extLst>
                <a:ext uri="{FF2B5EF4-FFF2-40B4-BE49-F238E27FC236}">
                  <a16:creationId xmlns:a16="http://schemas.microsoft.com/office/drawing/2014/main" id="{B0D04320-E734-8706-E420-EE4665D10BBD}"/>
                </a:ext>
              </a:extLst>
            </p:cNvPr>
            <p:cNvSpPr/>
            <p:nvPr/>
          </p:nvSpPr>
          <p:spPr>
            <a:xfrm>
              <a:off x="0" y="0"/>
              <a:ext cx="4277024" cy="2023458"/>
            </a:xfrm>
            <a:custGeom>
              <a:avLst/>
              <a:gdLst/>
              <a:ahLst/>
              <a:cxnLst/>
              <a:rect l="l" t="t" r="r" b="b"/>
              <a:pathLst>
                <a:path w="4277024" h="2023458">
                  <a:moveTo>
                    <a:pt x="0" y="0"/>
                  </a:moveTo>
                  <a:lnTo>
                    <a:pt x="4277024" y="0"/>
                  </a:lnTo>
                  <a:lnTo>
                    <a:pt x="4277024" y="2023458"/>
                  </a:lnTo>
                  <a:lnTo>
                    <a:pt x="0" y="2023458"/>
                  </a:lnTo>
                  <a:close/>
                </a:path>
              </a:pathLst>
            </a:custGeom>
            <a:solidFill>
              <a:srgbClr val="345C7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extBox 18">
              <a:extLst>
                <a:ext uri="{FF2B5EF4-FFF2-40B4-BE49-F238E27FC236}">
                  <a16:creationId xmlns:a16="http://schemas.microsoft.com/office/drawing/2014/main" id="{86EFAC5C-149A-6135-EA8E-4050149B153A}"/>
                </a:ext>
              </a:extLst>
            </p:cNvPr>
            <p:cNvSpPr txBox="1"/>
            <p:nvPr/>
          </p:nvSpPr>
          <p:spPr>
            <a:xfrm>
              <a:off x="0" y="-28575"/>
              <a:ext cx="4277024" cy="2052033"/>
            </a:xfrm>
            <a:prstGeom prst="rect">
              <a:avLst/>
            </a:prstGeom>
          </p:spPr>
          <p:txBody>
            <a:bodyPr lIns="50800" tIns="50800" rIns="50800" bIns="50800" rtlCol="0" anchor="ctr"/>
            <a:lstStyle/>
            <a:p>
              <a:pPr marL="0" marR="0" lvl="0" indent="0" algn="r" defTabSz="914400" rtl="0" eaLnBrk="1" fontAlgn="auto" latinLnBrk="0" hangingPunct="1">
                <a:lnSpc>
                  <a:spcPts val="3884"/>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ts val="3884"/>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3" name="Group 19">
            <a:extLst>
              <a:ext uri="{FF2B5EF4-FFF2-40B4-BE49-F238E27FC236}">
                <a16:creationId xmlns:a16="http://schemas.microsoft.com/office/drawing/2014/main" id="{B9AD52FA-3D24-6080-B043-76A5224B00DB}"/>
              </a:ext>
            </a:extLst>
          </p:cNvPr>
          <p:cNvGrpSpPr/>
          <p:nvPr/>
        </p:nvGrpSpPr>
        <p:grpSpPr>
          <a:xfrm>
            <a:off x="3029593" y="2781300"/>
            <a:ext cx="12286609" cy="5715000"/>
            <a:chOff x="0" y="0"/>
            <a:chExt cx="3235979" cy="1434507"/>
          </a:xfrm>
        </p:grpSpPr>
        <p:sp>
          <p:nvSpPr>
            <p:cNvPr id="24" name="Freeform 20">
              <a:extLst>
                <a:ext uri="{FF2B5EF4-FFF2-40B4-BE49-F238E27FC236}">
                  <a16:creationId xmlns:a16="http://schemas.microsoft.com/office/drawing/2014/main" id="{EACB28EF-4866-580A-D246-14D3D6600BFB}"/>
                </a:ext>
              </a:extLst>
            </p:cNvPr>
            <p:cNvSpPr/>
            <p:nvPr/>
          </p:nvSpPr>
          <p:spPr>
            <a:xfrm>
              <a:off x="0" y="0"/>
              <a:ext cx="3235979" cy="1434507"/>
            </a:xfrm>
            <a:custGeom>
              <a:avLst/>
              <a:gdLst/>
              <a:ahLst/>
              <a:cxnLst/>
              <a:rect l="l" t="t" r="r" b="b"/>
              <a:pathLst>
                <a:path w="3270085" h="1130248">
                  <a:moveTo>
                    <a:pt x="0" y="0"/>
                  </a:moveTo>
                  <a:lnTo>
                    <a:pt x="3270085" y="0"/>
                  </a:lnTo>
                  <a:lnTo>
                    <a:pt x="3270085" y="1130248"/>
                  </a:lnTo>
                  <a:lnTo>
                    <a:pt x="0" y="1130248"/>
                  </a:lnTo>
                  <a:close/>
                </a:path>
              </a:pathLst>
            </a:custGeom>
            <a:solidFill>
              <a:srgbClr val="EC9F1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extBox 21">
              <a:extLst>
                <a:ext uri="{FF2B5EF4-FFF2-40B4-BE49-F238E27FC236}">
                  <a16:creationId xmlns:a16="http://schemas.microsoft.com/office/drawing/2014/main" id="{683D4C88-A9F5-DE9D-57F4-6A279768A26D}"/>
                </a:ext>
              </a:extLst>
            </p:cNvPr>
            <p:cNvSpPr txBox="1"/>
            <p:nvPr/>
          </p:nvSpPr>
          <p:spPr>
            <a:xfrm>
              <a:off x="24917" y="113251"/>
              <a:ext cx="3170923" cy="1168348"/>
            </a:xfrm>
            <a:prstGeom prst="rect">
              <a:avLst/>
            </a:prstGeom>
          </p:spPr>
          <p:txBody>
            <a:bodyPr lIns="50800" tIns="50800" rIns="50800" bIns="50800" rtlCol="0" anchor="ctr"/>
            <a:lstStyle/>
            <a:p>
              <a:pPr marL="0" marR="0" lvl="0" indent="0" algn="l" defTabSz="914400" rtl="0" eaLnBrk="1" fontAlgn="auto" latinLnBrk="0" hangingPunct="1">
                <a:lnSpc>
                  <a:spcPts val="3494"/>
                </a:lnSpc>
                <a:spcBef>
                  <a:spcPts val="0"/>
                </a:spcBef>
                <a:spcAft>
                  <a:spcPts val="0"/>
                </a:spcAft>
                <a:buClrTx/>
                <a:buSzTx/>
                <a:buFontTx/>
                <a:buNone/>
                <a:tabLst/>
                <a:defRPr/>
              </a:pPr>
              <a:r>
                <a:rPr kumimoji="0" lang="de-DE" sz="2800" b="0" i="0" u="none" strike="noStrike" kern="1200" cap="none" spc="204" normalizeH="0" baseline="0" noProof="0" dirty="0">
                  <a:ln>
                    <a:noFill/>
                  </a:ln>
                  <a:solidFill>
                    <a:srgbClr val="053055"/>
                  </a:solidFill>
                  <a:effectLst/>
                  <a:uLnTx/>
                  <a:uFillTx/>
                  <a:latin typeface="Montserrat Medium"/>
                  <a:ea typeface="Montserrat Medium"/>
                  <a:cs typeface="Montserrat Medium"/>
                  <a:sym typeface="Montserrat Medium"/>
                </a:rPr>
                <a:t>Umfasst alle sexuellen Handlungen, die</a:t>
              </a:r>
            </a:p>
            <a:p>
              <a:pPr marL="580274" marR="0" lvl="1" indent="-290137" algn="l" defTabSz="914400" rtl="0" eaLnBrk="1" fontAlgn="auto" latinLnBrk="0" hangingPunct="1">
                <a:lnSpc>
                  <a:spcPts val="3494"/>
                </a:lnSpc>
                <a:spcBef>
                  <a:spcPts val="0"/>
                </a:spcBef>
                <a:spcAft>
                  <a:spcPts val="0"/>
                </a:spcAft>
                <a:buClrTx/>
                <a:buSzTx/>
                <a:buFont typeface="Arial"/>
                <a:buChar char="•"/>
                <a:tabLst/>
                <a:defRPr/>
              </a:pPr>
              <a:r>
                <a:rPr kumimoji="0" lang="de-DE" sz="2800" b="0" i="0" u="none" strike="noStrike" kern="1200" cap="none" spc="204" normalizeH="0" baseline="0" noProof="0" dirty="0">
                  <a:ln>
                    <a:noFill/>
                  </a:ln>
                  <a:solidFill>
                    <a:srgbClr val="053055"/>
                  </a:solidFill>
                  <a:effectLst/>
                  <a:uLnTx/>
                  <a:uFillTx/>
                  <a:latin typeface="Montserrat Medium"/>
                  <a:ea typeface="Montserrat Medium"/>
                  <a:cs typeface="Montserrat Medium"/>
                  <a:sym typeface="Montserrat Medium"/>
                </a:rPr>
                <a:t>gegen den Willen eines anderen Menschen geschehen,</a:t>
              </a:r>
            </a:p>
            <a:p>
              <a:pPr marL="580274" marR="0" lvl="1" indent="-290137" algn="l" defTabSz="914400" rtl="0" eaLnBrk="1" fontAlgn="auto" latinLnBrk="0" hangingPunct="1">
                <a:lnSpc>
                  <a:spcPts val="3494"/>
                </a:lnSpc>
                <a:spcBef>
                  <a:spcPts val="0"/>
                </a:spcBef>
                <a:spcAft>
                  <a:spcPts val="0"/>
                </a:spcAft>
                <a:buClrTx/>
                <a:buSzTx/>
                <a:buFont typeface="Arial"/>
                <a:buChar char="•"/>
                <a:tabLst/>
                <a:defRPr/>
              </a:pPr>
              <a:r>
                <a:rPr kumimoji="0" lang="de-DE" sz="2800" b="0" i="0" u="none" strike="noStrike" kern="1200" cap="none" spc="204" normalizeH="0" baseline="0" noProof="0" dirty="0">
                  <a:ln>
                    <a:noFill/>
                  </a:ln>
                  <a:solidFill>
                    <a:srgbClr val="053055"/>
                  </a:solidFill>
                  <a:effectLst/>
                  <a:uLnTx/>
                  <a:uFillTx/>
                  <a:latin typeface="Montserrat Medium"/>
                  <a:ea typeface="Montserrat Medium"/>
                  <a:cs typeface="Montserrat Medium"/>
                  <a:sym typeface="Montserrat Medium"/>
                </a:rPr>
                <a:t>an/mit Kindern (Personen unter 14 Jahren) durchgeführt werden – auch wenn das Kind scheinbar „einverstanden“ ist,</a:t>
              </a:r>
            </a:p>
            <a:p>
              <a:pPr marL="580274" marR="0" lvl="1" indent="-290137" algn="l" defTabSz="914400" rtl="0" eaLnBrk="1" fontAlgn="auto" latinLnBrk="0" hangingPunct="1">
                <a:lnSpc>
                  <a:spcPts val="3494"/>
                </a:lnSpc>
                <a:spcBef>
                  <a:spcPts val="0"/>
                </a:spcBef>
                <a:spcAft>
                  <a:spcPts val="0"/>
                </a:spcAft>
                <a:buClrTx/>
                <a:buSzTx/>
                <a:buFont typeface="Arial"/>
                <a:buChar char="•"/>
                <a:tabLst/>
                <a:defRPr/>
              </a:pPr>
              <a:r>
                <a:rPr kumimoji="0" lang="de-DE" sz="2800" b="0" i="0" u="none" strike="noStrike" kern="1200" cap="none" spc="204" normalizeH="0" baseline="0" noProof="0" dirty="0">
                  <a:ln>
                    <a:noFill/>
                  </a:ln>
                  <a:solidFill>
                    <a:srgbClr val="053055"/>
                  </a:solidFill>
                  <a:effectLst/>
                  <a:uLnTx/>
                  <a:uFillTx/>
                  <a:latin typeface="Montserrat Medium"/>
                  <a:ea typeface="Montserrat Medium"/>
                  <a:cs typeface="Montserrat Medium"/>
                  <a:sym typeface="Montserrat Medium"/>
                </a:rPr>
                <a:t>an Menschen, die nicht zustimmen oder ablehnen können (weil sie zum Beispiel bewusstlos sind oder die Handlung nicht begreifen und bewerten können) durchgeführt werden.</a:t>
              </a:r>
            </a:p>
            <a:p>
              <a:pPr marL="580274" marR="0" lvl="1" indent="-290137" algn="l" defTabSz="914400" rtl="0" eaLnBrk="1" fontAlgn="auto" latinLnBrk="0" hangingPunct="1">
                <a:lnSpc>
                  <a:spcPts val="3494"/>
                </a:lnSpc>
                <a:spcBef>
                  <a:spcPts val="0"/>
                </a:spcBef>
                <a:spcAft>
                  <a:spcPts val="0"/>
                </a:spcAft>
                <a:buClrTx/>
                <a:buSzTx/>
                <a:buFont typeface="Arial"/>
                <a:buChar char="•"/>
                <a:tabLst/>
                <a:defRPr/>
              </a:pPr>
              <a:r>
                <a:rPr kumimoji="0" lang="de-DE" sz="2800" b="0" i="0" u="none" strike="noStrike" kern="1200" cap="none" spc="204" normalizeH="0" baseline="0" noProof="0" dirty="0">
                  <a:ln>
                    <a:noFill/>
                  </a:ln>
                  <a:solidFill>
                    <a:srgbClr val="053055"/>
                  </a:solidFill>
                  <a:effectLst/>
                  <a:uLnTx/>
                  <a:uFillTx/>
                  <a:latin typeface="Montserrat Medium"/>
                  <a:ea typeface="Montserrat Medium"/>
                  <a:cs typeface="Montserrat Medium"/>
                  <a:sym typeface="Montserrat Medium"/>
                </a:rPr>
                <a:t>Der*die Täter*in nutzt oftmals seine Macht- und Autoritätsposition aus, um seine eigenen Bedürfnisse auf Kosten der anderen Person zu befriedigen.</a:t>
              </a:r>
            </a:p>
          </p:txBody>
        </p:sp>
      </p:grpSp>
      <p:grpSp>
        <p:nvGrpSpPr>
          <p:cNvPr id="27" name="Group 19">
            <a:extLst>
              <a:ext uri="{FF2B5EF4-FFF2-40B4-BE49-F238E27FC236}">
                <a16:creationId xmlns:a16="http://schemas.microsoft.com/office/drawing/2014/main" id="{C66529F3-B181-51A5-BCC3-E9E8AA75FE55}"/>
              </a:ext>
            </a:extLst>
          </p:cNvPr>
          <p:cNvGrpSpPr/>
          <p:nvPr/>
        </p:nvGrpSpPr>
        <p:grpSpPr>
          <a:xfrm>
            <a:off x="1143000" y="419100"/>
            <a:ext cx="16535399" cy="8991600"/>
            <a:chOff x="0" y="-12157"/>
            <a:chExt cx="3235979" cy="1434507"/>
          </a:xfrm>
        </p:grpSpPr>
        <p:sp>
          <p:nvSpPr>
            <p:cNvPr id="28" name="Freeform 20">
              <a:extLst>
                <a:ext uri="{FF2B5EF4-FFF2-40B4-BE49-F238E27FC236}">
                  <a16:creationId xmlns:a16="http://schemas.microsoft.com/office/drawing/2014/main" id="{E70CDB2C-2333-D9E2-B59F-E773A28BF2A0}"/>
                </a:ext>
              </a:extLst>
            </p:cNvPr>
            <p:cNvSpPr/>
            <p:nvPr/>
          </p:nvSpPr>
          <p:spPr>
            <a:xfrm>
              <a:off x="0" y="-12157"/>
              <a:ext cx="3235979" cy="1434507"/>
            </a:xfrm>
            <a:custGeom>
              <a:avLst/>
              <a:gdLst/>
              <a:ahLst/>
              <a:cxnLst/>
              <a:rect l="l" t="t" r="r" b="b"/>
              <a:pathLst>
                <a:path w="3270085" h="1130248">
                  <a:moveTo>
                    <a:pt x="0" y="0"/>
                  </a:moveTo>
                  <a:lnTo>
                    <a:pt x="3270085" y="0"/>
                  </a:lnTo>
                  <a:lnTo>
                    <a:pt x="3270085" y="1130248"/>
                  </a:lnTo>
                  <a:lnTo>
                    <a:pt x="0" y="1130248"/>
                  </a:lnTo>
                  <a:close/>
                </a:path>
              </a:pathLst>
            </a:custGeom>
            <a:solidFill>
              <a:srgbClr val="EC9F1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TextBox 21">
              <a:extLst>
                <a:ext uri="{FF2B5EF4-FFF2-40B4-BE49-F238E27FC236}">
                  <a16:creationId xmlns:a16="http://schemas.microsoft.com/office/drawing/2014/main" id="{DFDA65B0-BEE4-B4C6-D98D-74C273261442}"/>
                </a:ext>
              </a:extLst>
            </p:cNvPr>
            <p:cNvSpPr txBox="1"/>
            <p:nvPr/>
          </p:nvSpPr>
          <p:spPr>
            <a:xfrm>
              <a:off x="104386" y="145882"/>
              <a:ext cx="3091454" cy="1135717"/>
            </a:xfrm>
            <a:prstGeom prst="rect">
              <a:avLst/>
            </a:prstGeom>
          </p:spPr>
          <p:txBody>
            <a:bodyPr lIns="50800" tIns="50800" rIns="50800" bIns="50800" rtlCol="0" anchor="ctr"/>
            <a:lstStyle/>
            <a:p>
              <a:pPr marL="457200" marR="0" lvl="0" indent="-457200" algn="l" defTabSz="914400" rtl="0" eaLnBrk="1" fontAlgn="auto" latinLnBrk="0" hangingPunct="1">
                <a:lnSpc>
                  <a:spcPts val="3494"/>
                </a:lnSpc>
                <a:spcBef>
                  <a:spcPts val="0"/>
                </a:spcBef>
                <a:spcAft>
                  <a:spcPts val="0"/>
                </a:spcAft>
                <a:buClrTx/>
                <a:buSzTx/>
                <a:buFont typeface="Arial" panose="020B0604020202020204" pitchFamily="34" charset="0"/>
                <a:buChar char="•"/>
                <a:tabLst/>
                <a:defRPr/>
              </a:pPr>
              <a:r>
                <a:rPr kumimoji="0" lang="de-DE" sz="3600" b="0" i="0" u="none" strike="noStrike" kern="1200" cap="none" spc="204" normalizeH="0" baseline="0" noProof="0" dirty="0">
                  <a:ln>
                    <a:noFill/>
                  </a:ln>
                  <a:solidFill>
                    <a:srgbClr val="053055"/>
                  </a:solidFill>
                  <a:effectLst/>
                  <a:uLnTx/>
                  <a:uFillTx/>
                  <a:latin typeface="Montserrat Medium"/>
                  <a:ea typeface="Montserrat Medium"/>
                  <a:cs typeface="Montserrat Medium"/>
                  <a:sym typeface="Montserrat Medium"/>
                </a:rPr>
                <a:t>Sexuelle Nötigung</a:t>
              </a:r>
            </a:p>
            <a:p>
              <a:pPr marL="457200" marR="0" lvl="0" indent="-457200" algn="l" defTabSz="914400" rtl="0" eaLnBrk="1" fontAlgn="auto" latinLnBrk="0" hangingPunct="1">
                <a:lnSpc>
                  <a:spcPts val="3494"/>
                </a:lnSpc>
                <a:spcBef>
                  <a:spcPts val="0"/>
                </a:spcBef>
                <a:spcAft>
                  <a:spcPts val="0"/>
                </a:spcAft>
                <a:buClrTx/>
                <a:buSzTx/>
                <a:buFont typeface="Arial" panose="020B0604020202020204" pitchFamily="34" charset="0"/>
                <a:buChar char="•"/>
                <a:tabLst/>
                <a:defRPr/>
              </a:pPr>
              <a:r>
                <a:rPr kumimoji="0" lang="de-DE" sz="3600" b="0" i="0" u="none" strike="noStrike" kern="1200" cap="none" spc="204" normalizeH="0" baseline="0" noProof="0" dirty="0">
                  <a:ln>
                    <a:noFill/>
                  </a:ln>
                  <a:solidFill>
                    <a:srgbClr val="053055"/>
                  </a:solidFill>
                  <a:effectLst/>
                  <a:uLnTx/>
                  <a:uFillTx/>
                  <a:latin typeface="Montserrat Medium"/>
                  <a:ea typeface="Montserrat Medium"/>
                  <a:cs typeface="Montserrat Medium"/>
                  <a:sym typeface="Montserrat Medium"/>
                </a:rPr>
                <a:t>Exhibitionistische Handlungen (auch digital!)</a:t>
              </a:r>
            </a:p>
            <a:p>
              <a:pPr marL="457200" marR="0" lvl="0" indent="-457200" algn="l" defTabSz="914400" rtl="0" eaLnBrk="1" fontAlgn="auto" latinLnBrk="0" hangingPunct="1">
                <a:lnSpc>
                  <a:spcPts val="3494"/>
                </a:lnSpc>
                <a:spcBef>
                  <a:spcPts val="0"/>
                </a:spcBef>
                <a:spcAft>
                  <a:spcPts val="0"/>
                </a:spcAft>
                <a:buClrTx/>
                <a:buSzTx/>
                <a:buFont typeface="Arial" panose="020B0604020202020204" pitchFamily="34" charset="0"/>
                <a:buChar char="•"/>
                <a:tabLst/>
                <a:defRPr/>
              </a:pPr>
              <a:r>
                <a:rPr kumimoji="0" lang="de-DE" sz="3600" b="0" i="0" u="none" strike="noStrike" kern="1200" cap="none" spc="204" normalizeH="0" baseline="0" noProof="0" dirty="0">
                  <a:ln>
                    <a:noFill/>
                  </a:ln>
                  <a:solidFill>
                    <a:srgbClr val="053055"/>
                  </a:solidFill>
                  <a:effectLst/>
                  <a:uLnTx/>
                  <a:uFillTx/>
                  <a:latin typeface="Montserrat Medium"/>
                  <a:ea typeface="Montserrat Medium"/>
                  <a:cs typeface="Montserrat Medium"/>
                  <a:sym typeface="Montserrat Medium"/>
                </a:rPr>
                <a:t>Vergewaltigung</a:t>
              </a:r>
            </a:p>
            <a:p>
              <a:pPr marL="457200" marR="0" lvl="0" indent="-457200" algn="l" defTabSz="914400" rtl="0" eaLnBrk="1" fontAlgn="auto" latinLnBrk="0" hangingPunct="1">
                <a:lnSpc>
                  <a:spcPts val="3494"/>
                </a:lnSpc>
                <a:spcBef>
                  <a:spcPts val="0"/>
                </a:spcBef>
                <a:spcAft>
                  <a:spcPts val="0"/>
                </a:spcAft>
                <a:buClrTx/>
                <a:buSzTx/>
                <a:buFont typeface="Arial" panose="020B0604020202020204" pitchFamily="34" charset="0"/>
                <a:buChar char="•"/>
                <a:tabLst/>
                <a:defRPr/>
              </a:pPr>
              <a:r>
                <a:rPr kumimoji="0" lang="de-DE" sz="3600" b="0" i="0" u="none" strike="noStrike" kern="1200" cap="none" spc="204" normalizeH="0" baseline="0" noProof="0" dirty="0">
                  <a:ln>
                    <a:noFill/>
                  </a:ln>
                  <a:solidFill>
                    <a:srgbClr val="053055"/>
                  </a:solidFill>
                  <a:effectLst/>
                  <a:uLnTx/>
                  <a:uFillTx/>
                  <a:latin typeface="Montserrat Medium"/>
                  <a:ea typeface="Montserrat Medium"/>
                  <a:cs typeface="Montserrat Medium"/>
                  <a:sym typeface="Montserrat Medium"/>
                </a:rPr>
                <a:t>Förderung sexueller Handlungen Minderjähriger</a:t>
              </a:r>
            </a:p>
            <a:p>
              <a:pPr marL="457200" marR="0" lvl="0" indent="-457200" algn="l" defTabSz="914400" rtl="0" eaLnBrk="1" fontAlgn="auto" latinLnBrk="0" hangingPunct="1">
                <a:lnSpc>
                  <a:spcPts val="3494"/>
                </a:lnSpc>
                <a:spcBef>
                  <a:spcPts val="0"/>
                </a:spcBef>
                <a:spcAft>
                  <a:spcPts val="0"/>
                </a:spcAft>
                <a:buClrTx/>
                <a:buSzTx/>
                <a:buFont typeface="Arial" panose="020B0604020202020204" pitchFamily="34" charset="0"/>
                <a:buChar char="•"/>
                <a:tabLst/>
                <a:defRPr/>
              </a:pPr>
              <a:r>
                <a:rPr kumimoji="0" lang="de-DE" sz="3600" b="0" i="0" u="none" strike="noStrike" kern="1200" cap="none" spc="204" normalizeH="0" baseline="0" noProof="0" dirty="0">
                  <a:ln>
                    <a:noFill/>
                  </a:ln>
                  <a:solidFill>
                    <a:srgbClr val="053055"/>
                  </a:solidFill>
                  <a:effectLst/>
                  <a:uLnTx/>
                  <a:uFillTx/>
                  <a:latin typeface="Montserrat Medium"/>
                  <a:ea typeface="Montserrat Medium"/>
                  <a:cs typeface="Montserrat Medium"/>
                  <a:sym typeface="Montserrat Medium"/>
                </a:rPr>
                <a:t>Herstellen, Anbieten, Eigenbesitz kinderpornografischer Materialien</a:t>
              </a:r>
            </a:p>
          </p:txBody>
        </p:sp>
      </p:grpSp>
      <p:sp>
        <p:nvSpPr>
          <p:cNvPr id="26" name="TextBox 22">
            <a:extLst>
              <a:ext uri="{FF2B5EF4-FFF2-40B4-BE49-F238E27FC236}">
                <a16:creationId xmlns:a16="http://schemas.microsoft.com/office/drawing/2014/main" id="{5EC9E4EB-5065-7AD1-08D6-B991366DD28D}"/>
              </a:ext>
            </a:extLst>
          </p:cNvPr>
          <p:cNvSpPr txBox="1"/>
          <p:nvPr/>
        </p:nvSpPr>
        <p:spPr>
          <a:xfrm>
            <a:off x="3124200" y="1257300"/>
            <a:ext cx="12801600" cy="1418209"/>
          </a:xfrm>
          <a:prstGeom prst="rect">
            <a:avLst/>
          </a:prstGeom>
        </p:spPr>
        <p:txBody>
          <a:bodyPr wrap="square" lIns="0" tIns="0" rIns="0" bIns="0" rtlCol="0" anchor="t">
            <a:spAutoFit/>
          </a:bodyPr>
          <a:lstStyle/>
          <a:p>
            <a:pPr marL="0" marR="0" lvl="0" indent="0" algn="ctr" defTabSz="914400" rtl="0" eaLnBrk="1" fontAlgn="auto" latinLnBrk="0" hangingPunct="1">
              <a:lnSpc>
                <a:spcPts val="5703"/>
              </a:lnSpc>
              <a:spcBef>
                <a:spcPct val="0"/>
              </a:spcBef>
              <a:spcAft>
                <a:spcPts val="0"/>
              </a:spcAft>
              <a:buClrTx/>
              <a:buSzTx/>
              <a:buFontTx/>
              <a:buNone/>
              <a:tabLst/>
              <a:defRPr/>
            </a:pPr>
            <a:r>
              <a:rPr kumimoji="0" lang="de-DE" sz="4387" b="0" i="0" u="none" strike="noStrike" kern="1200" cap="none" spc="333" normalizeH="0" baseline="0" noProof="0" dirty="0">
                <a:ln>
                  <a:noFill/>
                </a:ln>
                <a:solidFill>
                  <a:srgbClr val="FFFFFF"/>
                </a:solidFill>
                <a:effectLst/>
                <a:uLnTx/>
                <a:uFillTx/>
                <a:latin typeface="Montserrat Medium"/>
                <a:ea typeface="Montserrat Medium"/>
                <a:cs typeface="Montserrat Medium"/>
                <a:sym typeface="Montserrat Medium"/>
              </a:rPr>
              <a:t>MÖGLICHE STRAFTATEN GEGEN DIE SEXUELLE SELBSTBESTIMMUNG</a:t>
            </a:r>
          </a:p>
        </p:txBody>
      </p:sp>
    </p:spTree>
    <p:extLst>
      <p:ext uri="{BB962C8B-B14F-4D97-AF65-F5344CB8AC3E}">
        <p14:creationId xmlns:p14="http://schemas.microsoft.com/office/powerpoint/2010/main" val="953062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6173532" y="9517289"/>
            <a:ext cx="1956616" cy="567847"/>
            <a:chOff x="0" y="0"/>
            <a:chExt cx="2608822" cy="757130"/>
          </a:xfrm>
        </p:grpSpPr>
        <p:pic>
          <p:nvPicPr>
            <p:cNvPr id="3" name="Picture 3"/>
            <p:cNvPicPr>
              <a:picLocks noChangeAspect="1"/>
            </p:cNvPicPr>
            <p:nvPr/>
          </p:nvPicPr>
          <p:blipFill>
            <a:blip r:embed="rId3"/>
            <a:srcRect r="2273" b="16626"/>
            <a:stretch>
              <a:fillRect/>
            </a:stretch>
          </p:blipFill>
          <p:spPr>
            <a:xfrm>
              <a:off x="0" y="0"/>
              <a:ext cx="2608822" cy="757130"/>
            </a:xfrm>
            <a:prstGeom prst="rect">
              <a:avLst/>
            </a:prstGeom>
          </p:spPr>
        </p:pic>
      </p:grpSp>
      <p:grpSp>
        <p:nvGrpSpPr>
          <p:cNvPr id="4" name="Group 4"/>
          <p:cNvGrpSpPr/>
          <p:nvPr/>
        </p:nvGrpSpPr>
        <p:grpSpPr>
          <a:xfrm>
            <a:off x="666501" y="3362364"/>
            <a:ext cx="16977236" cy="2520645"/>
            <a:chOff x="0" y="0"/>
            <a:chExt cx="4471371" cy="663874"/>
          </a:xfrm>
        </p:grpSpPr>
        <p:sp>
          <p:nvSpPr>
            <p:cNvPr id="5" name="Freeform 5"/>
            <p:cNvSpPr/>
            <p:nvPr/>
          </p:nvSpPr>
          <p:spPr>
            <a:xfrm>
              <a:off x="0" y="0"/>
              <a:ext cx="4471371" cy="663874"/>
            </a:xfrm>
            <a:custGeom>
              <a:avLst/>
              <a:gdLst/>
              <a:ahLst/>
              <a:cxnLst/>
              <a:rect l="l" t="t" r="r" b="b"/>
              <a:pathLst>
                <a:path w="4471371" h="663874">
                  <a:moveTo>
                    <a:pt x="0" y="0"/>
                  </a:moveTo>
                  <a:lnTo>
                    <a:pt x="4471371" y="0"/>
                  </a:lnTo>
                  <a:lnTo>
                    <a:pt x="4471371" y="663874"/>
                  </a:lnTo>
                  <a:lnTo>
                    <a:pt x="0" y="663874"/>
                  </a:lnTo>
                  <a:close/>
                </a:path>
              </a:pathLst>
            </a:custGeom>
            <a:solidFill>
              <a:srgbClr val="345C7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6"/>
            <p:cNvSpPr txBox="1"/>
            <p:nvPr/>
          </p:nvSpPr>
          <p:spPr>
            <a:xfrm>
              <a:off x="0" y="-19050"/>
              <a:ext cx="4471371" cy="682924"/>
            </a:xfrm>
            <a:prstGeom prst="rect">
              <a:avLst/>
            </a:prstGeom>
          </p:spPr>
          <p:txBody>
            <a:bodyPr lIns="50800" tIns="50800" rIns="50800" bIns="50800" rtlCol="0" anchor="ctr"/>
            <a:lstStyle/>
            <a:p>
              <a:pPr marL="0" marR="0" lvl="0" indent="0" algn="ctr" defTabSz="914400" rtl="0" eaLnBrk="1" fontAlgn="auto" latinLnBrk="0" hangingPunct="1">
                <a:lnSpc>
                  <a:spcPts val="3234"/>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7" name="Group 7"/>
          <p:cNvGrpSpPr/>
          <p:nvPr/>
        </p:nvGrpSpPr>
        <p:grpSpPr>
          <a:xfrm>
            <a:off x="1461094" y="3079636"/>
            <a:ext cx="3088515" cy="3086100"/>
            <a:chOff x="0" y="0"/>
            <a:chExt cx="813436" cy="812800"/>
          </a:xfrm>
        </p:grpSpPr>
        <p:sp>
          <p:nvSpPr>
            <p:cNvPr id="8" name="Freeform 8"/>
            <p:cNvSpPr/>
            <p:nvPr/>
          </p:nvSpPr>
          <p:spPr>
            <a:xfrm>
              <a:off x="0" y="0"/>
              <a:ext cx="813436" cy="812800"/>
            </a:xfrm>
            <a:custGeom>
              <a:avLst/>
              <a:gdLst/>
              <a:ahLst/>
              <a:cxnLst/>
              <a:rect l="l" t="t" r="r" b="b"/>
              <a:pathLst>
                <a:path w="813436" h="812800">
                  <a:moveTo>
                    <a:pt x="0" y="0"/>
                  </a:moveTo>
                  <a:lnTo>
                    <a:pt x="813436" y="0"/>
                  </a:lnTo>
                  <a:lnTo>
                    <a:pt x="813436" y="812800"/>
                  </a:lnTo>
                  <a:lnTo>
                    <a:pt x="0" y="812800"/>
                  </a:lnTo>
                  <a:close/>
                </a:path>
              </a:pathLst>
            </a:custGeom>
            <a:solidFill>
              <a:srgbClr val="345C7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9"/>
            <p:cNvSpPr txBox="1"/>
            <p:nvPr/>
          </p:nvSpPr>
          <p:spPr>
            <a:xfrm>
              <a:off x="0" y="-19050"/>
              <a:ext cx="813436" cy="831850"/>
            </a:xfrm>
            <a:prstGeom prst="rect">
              <a:avLst/>
            </a:prstGeom>
          </p:spPr>
          <p:txBody>
            <a:bodyPr lIns="50800" tIns="50800" rIns="50800" bIns="50800" rtlCol="0" anchor="ctr"/>
            <a:lstStyle/>
            <a:p>
              <a:pPr marL="0" marR="0" lvl="0" indent="0" algn="ctr" defTabSz="914400" rtl="0" eaLnBrk="1" fontAlgn="auto" latinLnBrk="0" hangingPunct="1">
                <a:lnSpc>
                  <a:spcPts val="3494"/>
                </a:lnSpc>
                <a:spcBef>
                  <a:spcPts val="0"/>
                </a:spcBef>
                <a:spcAft>
                  <a:spcPts val="0"/>
                </a:spcAft>
                <a:buClrTx/>
                <a:buSzTx/>
                <a:buFontTx/>
                <a:buNone/>
                <a:tabLst/>
                <a:defRPr/>
              </a:pPr>
              <a:r>
                <a:rPr kumimoji="0" lang="de-DE" sz="2687" b="1" i="0" u="none" strike="noStrike" kern="1200" cap="none" spc="204" normalizeH="0" baseline="0" noProof="0" dirty="0">
                  <a:ln>
                    <a:noFill/>
                  </a:ln>
                  <a:solidFill>
                    <a:srgbClr val="FFFFFF"/>
                  </a:solidFill>
                  <a:effectLst/>
                  <a:uLnTx/>
                  <a:uFillTx/>
                  <a:latin typeface="Montserrat Medium"/>
                  <a:ea typeface="Montserrat Medium"/>
                  <a:cs typeface="Montserrat Medium"/>
                  <a:sym typeface="Montserrat Medium"/>
                </a:rPr>
                <a:t>ALLTÄGLICHE SITUATION</a:t>
              </a:r>
            </a:p>
          </p:txBody>
        </p:sp>
      </p:grpSp>
      <p:grpSp>
        <p:nvGrpSpPr>
          <p:cNvPr id="10" name="Group 10"/>
          <p:cNvGrpSpPr/>
          <p:nvPr/>
        </p:nvGrpSpPr>
        <p:grpSpPr>
          <a:xfrm>
            <a:off x="5561039" y="3079636"/>
            <a:ext cx="3046089" cy="3086100"/>
            <a:chOff x="0" y="0"/>
            <a:chExt cx="802262" cy="812800"/>
          </a:xfrm>
        </p:grpSpPr>
        <p:sp>
          <p:nvSpPr>
            <p:cNvPr id="11" name="Freeform 11"/>
            <p:cNvSpPr/>
            <p:nvPr/>
          </p:nvSpPr>
          <p:spPr>
            <a:xfrm>
              <a:off x="0" y="0"/>
              <a:ext cx="802262" cy="812800"/>
            </a:xfrm>
            <a:custGeom>
              <a:avLst/>
              <a:gdLst/>
              <a:ahLst/>
              <a:cxnLst/>
              <a:rect l="l" t="t" r="r" b="b"/>
              <a:pathLst>
                <a:path w="802262" h="812800">
                  <a:moveTo>
                    <a:pt x="0" y="0"/>
                  </a:moveTo>
                  <a:lnTo>
                    <a:pt x="802262" y="0"/>
                  </a:lnTo>
                  <a:lnTo>
                    <a:pt x="802262" y="812800"/>
                  </a:lnTo>
                  <a:lnTo>
                    <a:pt x="0" y="812800"/>
                  </a:lnTo>
                  <a:close/>
                </a:path>
              </a:pathLst>
            </a:custGeom>
            <a:solidFill>
              <a:srgbClr val="345C7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Box 12"/>
            <p:cNvSpPr txBox="1"/>
            <p:nvPr/>
          </p:nvSpPr>
          <p:spPr>
            <a:xfrm>
              <a:off x="0" y="-19050"/>
              <a:ext cx="802262" cy="831850"/>
            </a:xfrm>
            <a:prstGeom prst="rect">
              <a:avLst/>
            </a:prstGeom>
          </p:spPr>
          <p:txBody>
            <a:bodyPr lIns="50800" tIns="50800" rIns="50800" bIns="50800" rtlCol="0" anchor="ctr"/>
            <a:lstStyle/>
            <a:p>
              <a:pPr marL="0" marR="0" lvl="0" indent="0" algn="ctr" defTabSz="914400" rtl="0" eaLnBrk="1" fontAlgn="auto" latinLnBrk="0" hangingPunct="1">
                <a:lnSpc>
                  <a:spcPts val="3494"/>
                </a:lnSpc>
                <a:spcBef>
                  <a:spcPts val="0"/>
                </a:spcBef>
                <a:spcAft>
                  <a:spcPts val="0"/>
                </a:spcAft>
                <a:buClrTx/>
                <a:buSzTx/>
                <a:buFontTx/>
                <a:buNone/>
                <a:tabLst/>
                <a:defRPr/>
              </a:pPr>
              <a:r>
                <a:rPr kumimoji="0" lang="de-DE" sz="2687" b="1" i="0" u="none" strike="noStrike" kern="1200" cap="none" spc="204" normalizeH="0" baseline="0" noProof="0" dirty="0">
                  <a:ln>
                    <a:noFill/>
                  </a:ln>
                  <a:solidFill>
                    <a:srgbClr val="FFFFFF"/>
                  </a:solidFill>
                  <a:effectLst/>
                  <a:uLnTx/>
                  <a:uFillTx/>
                  <a:latin typeface="Montserrat Medium"/>
                  <a:ea typeface="Montserrat Medium"/>
                  <a:cs typeface="Montserrat Medium"/>
                  <a:sym typeface="Montserrat Medium"/>
                </a:rPr>
                <a:t>GRENZ-VERLETZUNG</a:t>
              </a:r>
            </a:p>
          </p:txBody>
        </p:sp>
      </p:grpSp>
      <p:grpSp>
        <p:nvGrpSpPr>
          <p:cNvPr id="13" name="Group 13"/>
          <p:cNvGrpSpPr/>
          <p:nvPr/>
        </p:nvGrpSpPr>
        <p:grpSpPr>
          <a:xfrm>
            <a:off x="9874571" y="3079636"/>
            <a:ext cx="3031947" cy="3086100"/>
            <a:chOff x="0" y="0"/>
            <a:chExt cx="798538" cy="812800"/>
          </a:xfrm>
        </p:grpSpPr>
        <p:sp>
          <p:nvSpPr>
            <p:cNvPr id="14" name="Freeform 14"/>
            <p:cNvSpPr/>
            <p:nvPr/>
          </p:nvSpPr>
          <p:spPr>
            <a:xfrm>
              <a:off x="0" y="0"/>
              <a:ext cx="798537" cy="812800"/>
            </a:xfrm>
            <a:custGeom>
              <a:avLst/>
              <a:gdLst/>
              <a:ahLst/>
              <a:cxnLst/>
              <a:rect l="l" t="t" r="r" b="b"/>
              <a:pathLst>
                <a:path w="798537" h="812800">
                  <a:moveTo>
                    <a:pt x="0" y="0"/>
                  </a:moveTo>
                  <a:lnTo>
                    <a:pt x="798537" y="0"/>
                  </a:lnTo>
                  <a:lnTo>
                    <a:pt x="798537" y="812800"/>
                  </a:lnTo>
                  <a:lnTo>
                    <a:pt x="0" y="812800"/>
                  </a:lnTo>
                  <a:close/>
                </a:path>
              </a:pathLst>
            </a:custGeom>
            <a:solidFill>
              <a:srgbClr val="345C7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Box 15"/>
            <p:cNvSpPr txBox="1"/>
            <p:nvPr/>
          </p:nvSpPr>
          <p:spPr>
            <a:xfrm>
              <a:off x="0" y="-19050"/>
              <a:ext cx="798538" cy="831850"/>
            </a:xfrm>
            <a:prstGeom prst="rect">
              <a:avLst/>
            </a:prstGeom>
          </p:spPr>
          <p:txBody>
            <a:bodyPr lIns="50800" tIns="50800" rIns="50800" bIns="50800" rtlCol="0" anchor="ctr"/>
            <a:lstStyle/>
            <a:p>
              <a:pPr marL="0" marR="0" lvl="0" indent="0" algn="ctr" defTabSz="914400" rtl="0" eaLnBrk="1" fontAlgn="auto" latinLnBrk="0" hangingPunct="1">
                <a:lnSpc>
                  <a:spcPts val="3494"/>
                </a:lnSpc>
                <a:spcBef>
                  <a:spcPts val="0"/>
                </a:spcBef>
                <a:spcAft>
                  <a:spcPts val="0"/>
                </a:spcAft>
                <a:buClrTx/>
                <a:buSzTx/>
                <a:buFontTx/>
                <a:buNone/>
                <a:tabLst/>
                <a:defRPr/>
              </a:pPr>
              <a:r>
                <a:rPr kumimoji="0" lang="de-DE" sz="2687" b="1" i="0" u="none" strike="noStrike" kern="1200" cap="none" spc="204" normalizeH="0" baseline="0" noProof="0" dirty="0">
                  <a:ln>
                    <a:noFill/>
                  </a:ln>
                  <a:solidFill>
                    <a:srgbClr val="FFFFFF"/>
                  </a:solidFill>
                  <a:effectLst/>
                  <a:uLnTx/>
                  <a:uFillTx/>
                  <a:latin typeface="Montserrat Medium"/>
                  <a:ea typeface="Montserrat Medium"/>
                  <a:cs typeface="Montserrat Medium"/>
                  <a:sym typeface="Montserrat Medium"/>
                </a:rPr>
                <a:t>SEXUELLER ÜBERGRIFF/ BELÄSTIGUNG</a:t>
              </a:r>
            </a:p>
          </p:txBody>
        </p:sp>
      </p:grpSp>
      <p:grpSp>
        <p:nvGrpSpPr>
          <p:cNvPr id="16" name="Group 16"/>
          <p:cNvGrpSpPr/>
          <p:nvPr/>
        </p:nvGrpSpPr>
        <p:grpSpPr>
          <a:xfrm>
            <a:off x="13947455" y="3079636"/>
            <a:ext cx="3204386" cy="3086100"/>
            <a:chOff x="0" y="0"/>
            <a:chExt cx="843953" cy="812800"/>
          </a:xfrm>
        </p:grpSpPr>
        <p:sp>
          <p:nvSpPr>
            <p:cNvPr id="17" name="Freeform 17"/>
            <p:cNvSpPr/>
            <p:nvPr/>
          </p:nvSpPr>
          <p:spPr>
            <a:xfrm>
              <a:off x="0" y="0"/>
              <a:ext cx="843953" cy="812800"/>
            </a:xfrm>
            <a:custGeom>
              <a:avLst/>
              <a:gdLst/>
              <a:ahLst/>
              <a:cxnLst/>
              <a:rect l="l" t="t" r="r" b="b"/>
              <a:pathLst>
                <a:path w="843953" h="812800">
                  <a:moveTo>
                    <a:pt x="0" y="0"/>
                  </a:moveTo>
                  <a:lnTo>
                    <a:pt x="843953" y="0"/>
                  </a:lnTo>
                  <a:lnTo>
                    <a:pt x="843953" y="812800"/>
                  </a:lnTo>
                  <a:lnTo>
                    <a:pt x="0" y="812800"/>
                  </a:lnTo>
                  <a:close/>
                </a:path>
              </a:pathLst>
            </a:custGeom>
            <a:solidFill>
              <a:srgbClr val="345C7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TextBox 18"/>
            <p:cNvSpPr txBox="1"/>
            <p:nvPr/>
          </p:nvSpPr>
          <p:spPr>
            <a:xfrm>
              <a:off x="0" y="-19050"/>
              <a:ext cx="843953" cy="831850"/>
            </a:xfrm>
            <a:prstGeom prst="rect">
              <a:avLst/>
            </a:prstGeom>
          </p:spPr>
          <p:txBody>
            <a:bodyPr lIns="50800" tIns="50800" rIns="50800" bIns="50800" rtlCol="0" anchor="ctr"/>
            <a:lstStyle/>
            <a:p>
              <a:pPr marL="0" marR="0" lvl="0" indent="0" algn="ctr" defTabSz="914400" rtl="0" eaLnBrk="1" fontAlgn="auto" latinLnBrk="0" hangingPunct="1">
                <a:lnSpc>
                  <a:spcPts val="3494"/>
                </a:lnSpc>
                <a:spcBef>
                  <a:spcPts val="0"/>
                </a:spcBef>
                <a:spcAft>
                  <a:spcPts val="0"/>
                </a:spcAft>
                <a:buClrTx/>
                <a:buSzTx/>
                <a:buFontTx/>
                <a:buNone/>
                <a:tabLst/>
                <a:defRPr/>
              </a:pPr>
              <a:r>
                <a:rPr kumimoji="0" lang="de-DE" sz="2687" b="1" i="0" u="none" strike="noStrike" kern="1200" cap="none" spc="204" normalizeH="0" baseline="0" noProof="0" dirty="0">
                  <a:ln>
                    <a:noFill/>
                  </a:ln>
                  <a:solidFill>
                    <a:srgbClr val="FFFFFF"/>
                  </a:solidFill>
                  <a:effectLst/>
                  <a:uLnTx/>
                  <a:uFillTx/>
                  <a:latin typeface="Montserrat Medium"/>
                  <a:ea typeface="Montserrat Medium"/>
                  <a:cs typeface="Montserrat Medium"/>
                  <a:sym typeface="Montserrat Medium"/>
                </a:rPr>
                <a:t>SEXUALISIERTE GEWALT</a:t>
              </a:r>
            </a:p>
          </p:txBody>
        </p:sp>
      </p:grpSp>
      <p:sp>
        <p:nvSpPr>
          <p:cNvPr id="19" name="TextBox 19"/>
          <p:cNvSpPr txBox="1"/>
          <p:nvPr/>
        </p:nvSpPr>
        <p:spPr>
          <a:xfrm>
            <a:off x="2109256" y="716069"/>
            <a:ext cx="14291343" cy="691936"/>
          </a:xfrm>
          <a:prstGeom prst="rect">
            <a:avLst/>
          </a:prstGeom>
        </p:spPr>
        <p:txBody>
          <a:bodyPr lIns="0" tIns="0" rIns="0" bIns="0" rtlCol="0" anchor="t">
            <a:spAutoFit/>
          </a:bodyPr>
          <a:lstStyle/>
          <a:p>
            <a:pPr marL="0" marR="0" lvl="0" indent="0" algn="ctr" defTabSz="914400" rtl="0" eaLnBrk="1" fontAlgn="auto" latinLnBrk="0" hangingPunct="1">
              <a:lnSpc>
                <a:spcPts val="5336"/>
              </a:lnSpc>
              <a:spcBef>
                <a:spcPts val="0"/>
              </a:spcBef>
              <a:spcAft>
                <a:spcPts val="0"/>
              </a:spcAft>
              <a:buClrTx/>
              <a:buSzTx/>
              <a:buFontTx/>
              <a:buNone/>
              <a:tabLst/>
              <a:defRPr/>
            </a:pPr>
            <a:r>
              <a:rPr kumimoji="0" lang="de-DE" sz="4987" b="0" i="0" u="none" strike="noStrike" kern="1200" cap="none" spc="19" normalizeH="0" baseline="0" noProof="0" dirty="0">
                <a:ln>
                  <a:noFill/>
                </a:ln>
                <a:solidFill>
                  <a:srgbClr val="053055"/>
                </a:solidFill>
                <a:effectLst/>
                <a:uLnTx/>
                <a:uFillTx/>
                <a:latin typeface="Montserrat"/>
                <a:ea typeface="Montserrat"/>
                <a:cs typeface="Montserrat"/>
                <a:sym typeface="Montserrat"/>
              </a:rPr>
              <a:t>BEGRIFFSERKLÄRUNGEN</a:t>
            </a:r>
          </a:p>
        </p:txBody>
      </p:sp>
      <p:grpSp>
        <p:nvGrpSpPr>
          <p:cNvPr id="20" name="Group 4">
            <a:extLst>
              <a:ext uri="{FF2B5EF4-FFF2-40B4-BE49-F238E27FC236}">
                <a16:creationId xmlns:a16="http://schemas.microsoft.com/office/drawing/2014/main" id="{3D9BEC59-FA33-09AB-C1F2-32478F2608C2}"/>
              </a:ext>
            </a:extLst>
          </p:cNvPr>
          <p:cNvGrpSpPr/>
          <p:nvPr/>
        </p:nvGrpSpPr>
        <p:grpSpPr>
          <a:xfrm>
            <a:off x="2057400" y="5067300"/>
            <a:ext cx="14220868" cy="2286000"/>
            <a:chOff x="0" y="0"/>
            <a:chExt cx="4668594" cy="1007397"/>
          </a:xfrm>
        </p:grpSpPr>
        <p:sp>
          <p:nvSpPr>
            <p:cNvPr id="21" name="Freeform 5">
              <a:extLst>
                <a:ext uri="{FF2B5EF4-FFF2-40B4-BE49-F238E27FC236}">
                  <a16:creationId xmlns:a16="http://schemas.microsoft.com/office/drawing/2014/main" id="{8D2CDDB4-3FD7-D072-2A95-8AB898B16F96}"/>
                </a:ext>
              </a:extLst>
            </p:cNvPr>
            <p:cNvSpPr/>
            <p:nvPr/>
          </p:nvSpPr>
          <p:spPr>
            <a:xfrm>
              <a:off x="0" y="0"/>
              <a:ext cx="4668594" cy="1007397"/>
            </a:xfrm>
            <a:custGeom>
              <a:avLst/>
              <a:gdLst/>
              <a:ahLst/>
              <a:cxnLst/>
              <a:rect l="l" t="t" r="r" b="b"/>
              <a:pathLst>
                <a:path w="4668594" h="1007397">
                  <a:moveTo>
                    <a:pt x="4668594" y="503699"/>
                  </a:moveTo>
                  <a:lnTo>
                    <a:pt x="4262194" y="0"/>
                  </a:lnTo>
                  <a:lnTo>
                    <a:pt x="4262194" y="203200"/>
                  </a:lnTo>
                  <a:lnTo>
                    <a:pt x="0" y="203200"/>
                  </a:lnTo>
                  <a:lnTo>
                    <a:pt x="0" y="804197"/>
                  </a:lnTo>
                  <a:lnTo>
                    <a:pt x="4262194" y="804197"/>
                  </a:lnTo>
                  <a:lnTo>
                    <a:pt x="4262194" y="1007397"/>
                  </a:lnTo>
                  <a:lnTo>
                    <a:pt x="4668594" y="503699"/>
                  </a:lnTo>
                  <a:close/>
                </a:path>
              </a:pathLst>
            </a:custGeom>
            <a:solidFill>
              <a:srgbClr val="AABFD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extBox 6">
              <a:extLst>
                <a:ext uri="{FF2B5EF4-FFF2-40B4-BE49-F238E27FC236}">
                  <a16:creationId xmlns:a16="http://schemas.microsoft.com/office/drawing/2014/main" id="{B45B3ECB-356A-475E-A2BA-D717D8628FFE}"/>
                </a:ext>
              </a:extLst>
            </p:cNvPr>
            <p:cNvSpPr txBox="1"/>
            <p:nvPr/>
          </p:nvSpPr>
          <p:spPr>
            <a:xfrm>
              <a:off x="0" y="165100"/>
              <a:ext cx="4566994" cy="639097"/>
            </a:xfrm>
            <a:prstGeom prst="rect">
              <a:avLst/>
            </a:prstGeom>
          </p:spPr>
          <p:txBody>
            <a:bodyPr lIns="50800" tIns="50800" rIns="50800" bIns="50800" rtlCol="0" anchor="ctr"/>
            <a:lstStyle/>
            <a:p>
              <a:pPr marL="0" marR="0" lvl="0" indent="0" algn="ctr" defTabSz="914400" rtl="0" eaLnBrk="1" fontAlgn="auto" latinLnBrk="0" hangingPunct="1">
                <a:lnSpc>
                  <a:spcPts val="3079"/>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EC9F1A"/>
        </a:solidFill>
        <a:effectLst/>
      </p:bgPr>
    </p:bg>
    <p:spTree>
      <p:nvGrpSpPr>
        <p:cNvPr id="1" name=""/>
        <p:cNvGrpSpPr/>
        <p:nvPr/>
      </p:nvGrpSpPr>
      <p:grpSpPr>
        <a:xfrm>
          <a:off x="0" y="0"/>
          <a:ext cx="0" cy="0"/>
          <a:chOff x="0" y="0"/>
          <a:chExt cx="0" cy="0"/>
        </a:xfrm>
      </p:grpSpPr>
      <p:grpSp>
        <p:nvGrpSpPr>
          <p:cNvPr id="2" name="Group 2"/>
          <p:cNvGrpSpPr/>
          <p:nvPr/>
        </p:nvGrpSpPr>
        <p:grpSpPr>
          <a:xfrm>
            <a:off x="0" y="-16510"/>
            <a:ext cx="6108000" cy="10303510"/>
            <a:chOff x="0" y="0"/>
            <a:chExt cx="946289" cy="1596283"/>
          </a:xfrm>
        </p:grpSpPr>
        <p:sp>
          <p:nvSpPr>
            <p:cNvPr id="3" name="Freeform 3"/>
            <p:cNvSpPr/>
            <p:nvPr/>
          </p:nvSpPr>
          <p:spPr>
            <a:xfrm>
              <a:off x="0" y="0"/>
              <a:ext cx="946289" cy="1596283"/>
            </a:xfrm>
            <a:custGeom>
              <a:avLst/>
              <a:gdLst/>
              <a:ahLst/>
              <a:cxnLst/>
              <a:rect l="l" t="t" r="r" b="b"/>
              <a:pathLst>
                <a:path w="946289" h="1596283">
                  <a:moveTo>
                    <a:pt x="0" y="0"/>
                  </a:moveTo>
                  <a:lnTo>
                    <a:pt x="946289" y="0"/>
                  </a:lnTo>
                  <a:lnTo>
                    <a:pt x="946289" y="1596283"/>
                  </a:lnTo>
                  <a:lnTo>
                    <a:pt x="0" y="1596283"/>
                  </a:lnTo>
                  <a:close/>
                </a:path>
              </a:pathLst>
            </a:custGeom>
            <a:solidFill>
              <a:srgbClr val="FFFFFF"/>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4" name="Group 4"/>
          <p:cNvGrpSpPr/>
          <p:nvPr/>
        </p:nvGrpSpPr>
        <p:grpSpPr>
          <a:xfrm>
            <a:off x="0" y="2075646"/>
            <a:ext cx="497704" cy="6287595"/>
            <a:chOff x="0" y="0"/>
            <a:chExt cx="154215" cy="974113"/>
          </a:xfrm>
        </p:grpSpPr>
        <p:sp>
          <p:nvSpPr>
            <p:cNvPr id="5" name="Freeform 5"/>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6" name="Group 6"/>
          <p:cNvGrpSpPr/>
          <p:nvPr/>
        </p:nvGrpSpPr>
        <p:grpSpPr>
          <a:xfrm>
            <a:off x="16098321" y="9419516"/>
            <a:ext cx="1956616" cy="567847"/>
            <a:chOff x="0" y="0"/>
            <a:chExt cx="2608822" cy="757130"/>
          </a:xfrm>
        </p:grpSpPr>
        <p:pic>
          <p:nvPicPr>
            <p:cNvPr id="7" name="Picture 7"/>
            <p:cNvPicPr>
              <a:picLocks noChangeAspect="1"/>
            </p:cNvPicPr>
            <p:nvPr/>
          </p:nvPicPr>
          <p:blipFill>
            <a:blip r:embed="rId3"/>
            <a:srcRect r="2273" b="16626"/>
            <a:stretch>
              <a:fillRect/>
            </a:stretch>
          </p:blipFill>
          <p:spPr>
            <a:xfrm>
              <a:off x="0" y="0"/>
              <a:ext cx="2608822" cy="757130"/>
            </a:xfrm>
            <a:prstGeom prst="rect">
              <a:avLst/>
            </a:prstGeom>
          </p:spPr>
        </p:pic>
      </p:grpSp>
      <p:grpSp>
        <p:nvGrpSpPr>
          <p:cNvPr id="8" name="Group 8"/>
          <p:cNvGrpSpPr/>
          <p:nvPr/>
        </p:nvGrpSpPr>
        <p:grpSpPr>
          <a:xfrm>
            <a:off x="3370547" y="2951994"/>
            <a:ext cx="13430515" cy="3981587"/>
            <a:chOff x="0" y="0"/>
            <a:chExt cx="3537255" cy="1048648"/>
          </a:xfrm>
        </p:grpSpPr>
        <p:sp>
          <p:nvSpPr>
            <p:cNvPr id="9" name="Freeform 9"/>
            <p:cNvSpPr/>
            <p:nvPr/>
          </p:nvSpPr>
          <p:spPr>
            <a:xfrm>
              <a:off x="0" y="0"/>
              <a:ext cx="3537255" cy="1048648"/>
            </a:xfrm>
            <a:custGeom>
              <a:avLst/>
              <a:gdLst/>
              <a:ahLst/>
              <a:cxnLst/>
              <a:rect l="l" t="t" r="r" b="b"/>
              <a:pathLst>
                <a:path w="3537255" h="1048648">
                  <a:moveTo>
                    <a:pt x="0" y="0"/>
                  </a:moveTo>
                  <a:lnTo>
                    <a:pt x="3537255" y="0"/>
                  </a:lnTo>
                  <a:lnTo>
                    <a:pt x="3537255" y="1048648"/>
                  </a:lnTo>
                  <a:lnTo>
                    <a:pt x="0" y="1048648"/>
                  </a:lnTo>
                  <a:close/>
                </a:path>
              </a:pathLst>
            </a:custGeom>
            <a:solidFill>
              <a:srgbClr val="345C7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10"/>
            <p:cNvSpPr txBox="1"/>
            <p:nvPr/>
          </p:nvSpPr>
          <p:spPr>
            <a:xfrm>
              <a:off x="0" y="-38100"/>
              <a:ext cx="3537255" cy="1086748"/>
            </a:xfrm>
            <a:prstGeom prst="rect">
              <a:avLst/>
            </a:prstGeom>
          </p:spPr>
          <p:txBody>
            <a:bodyPr lIns="50800" tIns="50800" rIns="50800" bIns="50800" rtlCol="0" anchor="ctr"/>
            <a:lstStyle/>
            <a:p>
              <a:pPr marL="0" marR="0" lvl="0" indent="0" algn="ctr" defTabSz="914400" rtl="0" eaLnBrk="1" fontAlgn="auto" latinLnBrk="0" hangingPunct="1">
                <a:lnSpc>
                  <a:spcPts val="6759"/>
                </a:lnSpc>
                <a:spcBef>
                  <a:spcPts val="0"/>
                </a:spcBef>
                <a:spcAft>
                  <a:spcPts val="0"/>
                </a:spcAft>
                <a:buClrTx/>
                <a:buSzTx/>
                <a:buFontTx/>
                <a:buNone/>
                <a:tabLst/>
                <a:defRPr/>
              </a:pPr>
              <a:r>
                <a:rPr kumimoji="0" lang="de-DE" sz="5199" b="0" i="0" u="none" strike="noStrike" kern="1200" cap="none" spc="395" normalizeH="0" baseline="0" noProof="0" dirty="0">
                  <a:ln>
                    <a:noFill/>
                  </a:ln>
                  <a:solidFill>
                    <a:srgbClr val="FEFEFE"/>
                  </a:solidFill>
                  <a:effectLst/>
                  <a:uLnTx/>
                  <a:uFillTx/>
                  <a:latin typeface="Montserrat"/>
                  <a:ea typeface="Montserrat"/>
                  <a:cs typeface="Montserrat"/>
                  <a:sym typeface="Montserrat"/>
                </a:rPr>
                <a:t>06</a:t>
              </a:r>
            </a:p>
            <a:p>
              <a:pPr marL="0" marR="0" lvl="0" indent="0" algn="ctr" defTabSz="914400" rtl="0" eaLnBrk="1" fontAlgn="auto" latinLnBrk="0" hangingPunct="1">
                <a:lnSpc>
                  <a:spcPts val="6759"/>
                </a:lnSpc>
                <a:spcBef>
                  <a:spcPts val="0"/>
                </a:spcBef>
                <a:spcAft>
                  <a:spcPts val="0"/>
                </a:spcAft>
                <a:buClrTx/>
                <a:buSzTx/>
                <a:buFontTx/>
                <a:buNone/>
                <a:tabLst/>
                <a:defRPr/>
              </a:pPr>
              <a:r>
                <a:rPr kumimoji="0" lang="de-DE" sz="5199" b="0" i="0" u="none" strike="noStrike" kern="1200" cap="none" spc="395" normalizeH="0" baseline="0" noProof="0" dirty="0">
                  <a:ln>
                    <a:noFill/>
                  </a:ln>
                  <a:solidFill>
                    <a:srgbClr val="FEFEFE"/>
                  </a:solidFill>
                  <a:effectLst/>
                  <a:uLnTx/>
                  <a:uFillTx/>
                  <a:latin typeface="Montserrat"/>
                  <a:ea typeface="Montserrat"/>
                  <a:cs typeface="Montserrat"/>
                  <a:sym typeface="Montserrat"/>
                </a:rPr>
                <a:t>ASPEKTE ZU TÄTER*INNEN</a:t>
              </a: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7867363" y="1942553"/>
            <a:ext cx="420637" cy="6287595"/>
            <a:chOff x="0" y="0"/>
            <a:chExt cx="154215" cy="974113"/>
          </a:xfrm>
        </p:grpSpPr>
        <p:sp>
          <p:nvSpPr>
            <p:cNvPr id="3" name="Freeform 3"/>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4" name="Group 4"/>
          <p:cNvGrpSpPr/>
          <p:nvPr/>
        </p:nvGrpSpPr>
        <p:grpSpPr>
          <a:xfrm>
            <a:off x="0" y="1999703"/>
            <a:ext cx="420637" cy="6287595"/>
            <a:chOff x="0" y="0"/>
            <a:chExt cx="65168" cy="974113"/>
          </a:xfrm>
        </p:grpSpPr>
        <p:sp>
          <p:nvSpPr>
            <p:cNvPr id="5" name="Freeform 5"/>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AABFD1"/>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6" name="Group 6"/>
          <p:cNvGrpSpPr/>
          <p:nvPr/>
        </p:nvGrpSpPr>
        <p:grpSpPr>
          <a:xfrm>
            <a:off x="16173532" y="9517289"/>
            <a:ext cx="1956616" cy="567847"/>
            <a:chOff x="0" y="0"/>
            <a:chExt cx="2608822" cy="757130"/>
          </a:xfrm>
        </p:grpSpPr>
        <p:pic>
          <p:nvPicPr>
            <p:cNvPr id="7" name="Picture 7"/>
            <p:cNvPicPr>
              <a:picLocks noChangeAspect="1"/>
            </p:cNvPicPr>
            <p:nvPr/>
          </p:nvPicPr>
          <p:blipFill>
            <a:blip r:embed="rId2"/>
            <a:srcRect r="2273" b="16626"/>
            <a:stretch>
              <a:fillRect/>
            </a:stretch>
          </p:blipFill>
          <p:spPr>
            <a:xfrm>
              <a:off x="0" y="0"/>
              <a:ext cx="2608822" cy="757130"/>
            </a:xfrm>
            <a:prstGeom prst="rect">
              <a:avLst/>
            </a:prstGeom>
          </p:spPr>
        </p:pic>
      </p:grpSp>
      <p:sp>
        <p:nvSpPr>
          <p:cNvPr id="8" name="Freeform 8"/>
          <p:cNvSpPr/>
          <p:nvPr/>
        </p:nvSpPr>
        <p:spPr>
          <a:xfrm>
            <a:off x="3577127" y="2878792"/>
            <a:ext cx="11133747" cy="6638497"/>
          </a:xfrm>
          <a:custGeom>
            <a:avLst/>
            <a:gdLst/>
            <a:ahLst/>
            <a:cxnLst/>
            <a:rect l="l" t="t" r="r" b="b"/>
            <a:pathLst>
              <a:path w="11133747" h="6638497">
                <a:moveTo>
                  <a:pt x="0" y="0"/>
                </a:moveTo>
                <a:lnTo>
                  <a:pt x="11133746" y="0"/>
                </a:lnTo>
                <a:lnTo>
                  <a:pt x="11133746" y="6638497"/>
                </a:lnTo>
                <a:lnTo>
                  <a:pt x="0" y="663849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9"/>
          <p:cNvSpPr txBox="1"/>
          <p:nvPr/>
        </p:nvSpPr>
        <p:spPr>
          <a:xfrm>
            <a:off x="2962955" y="972804"/>
            <a:ext cx="12362090" cy="1368211"/>
          </a:xfrm>
          <a:prstGeom prst="rect">
            <a:avLst/>
          </a:prstGeom>
        </p:spPr>
        <p:txBody>
          <a:bodyPr lIns="0" tIns="0" rIns="0" bIns="0" rtlCol="0" anchor="t">
            <a:spAutoFit/>
          </a:bodyPr>
          <a:lstStyle/>
          <a:p>
            <a:pPr marL="0" marR="0" lvl="0" indent="0" algn="ctr" defTabSz="914400" rtl="0" eaLnBrk="1" fontAlgn="auto" latinLnBrk="0" hangingPunct="1">
              <a:lnSpc>
                <a:spcPts val="5336"/>
              </a:lnSpc>
              <a:spcBef>
                <a:spcPts val="0"/>
              </a:spcBef>
              <a:spcAft>
                <a:spcPts val="0"/>
              </a:spcAft>
              <a:buClrTx/>
              <a:buSzTx/>
              <a:buFontTx/>
              <a:buNone/>
              <a:tabLst/>
              <a:defRPr/>
            </a:pPr>
            <a:r>
              <a:rPr kumimoji="0" lang="de-DE" sz="4987" b="0" i="0" u="none" strike="noStrike" kern="1200" cap="none" spc="134" normalizeH="0" baseline="0" noProof="0" dirty="0">
                <a:ln>
                  <a:noFill/>
                </a:ln>
                <a:solidFill>
                  <a:srgbClr val="053055"/>
                </a:solidFill>
                <a:effectLst/>
                <a:uLnTx/>
                <a:uFillTx/>
                <a:latin typeface="Montserrat"/>
                <a:ea typeface="Montserrat"/>
                <a:cs typeface="Montserrat"/>
                <a:sym typeface="Montserrat"/>
              </a:rPr>
              <a:t>DAS UMFELD ÄUSSERT OFTMALS ÜBER EINE*N TÄTER*IN...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7867363" y="1942553"/>
            <a:ext cx="420637" cy="6287595"/>
            <a:chOff x="0" y="0"/>
            <a:chExt cx="154215" cy="974113"/>
          </a:xfrm>
        </p:grpSpPr>
        <p:sp>
          <p:nvSpPr>
            <p:cNvPr id="3" name="Freeform 3"/>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4" name="Group 4"/>
          <p:cNvGrpSpPr/>
          <p:nvPr/>
        </p:nvGrpSpPr>
        <p:grpSpPr>
          <a:xfrm>
            <a:off x="0" y="1999703"/>
            <a:ext cx="420637" cy="6287595"/>
            <a:chOff x="0" y="0"/>
            <a:chExt cx="65168" cy="974113"/>
          </a:xfrm>
        </p:grpSpPr>
        <p:sp>
          <p:nvSpPr>
            <p:cNvPr id="5" name="Freeform 5"/>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AABFD1"/>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6" name="Group 6"/>
          <p:cNvGrpSpPr/>
          <p:nvPr/>
        </p:nvGrpSpPr>
        <p:grpSpPr>
          <a:xfrm>
            <a:off x="16173532" y="9517289"/>
            <a:ext cx="1956616" cy="567847"/>
            <a:chOff x="0" y="0"/>
            <a:chExt cx="2608822" cy="757130"/>
          </a:xfrm>
        </p:grpSpPr>
        <p:pic>
          <p:nvPicPr>
            <p:cNvPr id="7" name="Picture 7"/>
            <p:cNvPicPr>
              <a:picLocks noChangeAspect="1"/>
            </p:cNvPicPr>
            <p:nvPr/>
          </p:nvPicPr>
          <p:blipFill>
            <a:blip r:embed="rId2"/>
            <a:srcRect r="2273" b="16626"/>
            <a:stretch>
              <a:fillRect/>
            </a:stretch>
          </p:blipFill>
          <p:spPr>
            <a:xfrm>
              <a:off x="0" y="0"/>
              <a:ext cx="2608822" cy="757130"/>
            </a:xfrm>
            <a:prstGeom prst="rect">
              <a:avLst/>
            </a:prstGeom>
          </p:spPr>
        </p:pic>
      </p:grpSp>
      <p:sp>
        <p:nvSpPr>
          <p:cNvPr id="8" name="Freeform 8"/>
          <p:cNvSpPr/>
          <p:nvPr/>
        </p:nvSpPr>
        <p:spPr>
          <a:xfrm>
            <a:off x="1905000" y="3086100"/>
            <a:ext cx="6858911" cy="3277147"/>
          </a:xfrm>
          <a:custGeom>
            <a:avLst/>
            <a:gdLst/>
            <a:ahLst/>
            <a:cxnLst/>
            <a:rect l="l" t="t" r="r" b="b"/>
            <a:pathLst>
              <a:path w="3665042" h="1084553">
                <a:moveTo>
                  <a:pt x="0" y="0"/>
                </a:moveTo>
                <a:lnTo>
                  <a:pt x="3665042" y="0"/>
                </a:lnTo>
                <a:lnTo>
                  <a:pt x="3665042" y="1084553"/>
                </a:lnTo>
                <a:lnTo>
                  <a:pt x="0" y="108455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Freeform 9"/>
          <p:cNvSpPr/>
          <p:nvPr/>
        </p:nvSpPr>
        <p:spPr>
          <a:xfrm>
            <a:off x="9601200" y="2705100"/>
            <a:ext cx="6150163" cy="4572000"/>
          </a:xfrm>
          <a:custGeom>
            <a:avLst/>
            <a:gdLst/>
            <a:ahLst/>
            <a:cxnLst/>
            <a:rect l="l" t="t" r="r" b="b"/>
            <a:pathLst>
              <a:path w="3483163" h="2064096">
                <a:moveTo>
                  <a:pt x="0" y="0"/>
                </a:moveTo>
                <a:lnTo>
                  <a:pt x="3483163" y="0"/>
                </a:lnTo>
                <a:lnTo>
                  <a:pt x="3483163" y="2064097"/>
                </a:lnTo>
                <a:lnTo>
                  <a:pt x="0" y="2064097"/>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TextBox 20"/>
          <p:cNvSpPr txBox="1"/>
          <p:nvPr/>
        </p:nvSpPr>
        <p:spPr>
          <a:xfrm>
            <a:off x="2962955" y="336764"/>
            <a:ext cx="12362090" cy="691936"/>
          </a:xfrm>
          <a:prstGeom prst="rect">
            <a:avLst/>
          </a:prstGeom>
        </p:spPr>
        <p:txBody>
          <a:bodyPr lIns="0" tIns="0" rIns="0" bIns="0" rtlCol="0" anchor="t">
            <a:spAutoFit/>
          </a:bodyPr>
          <a:lstStyle/>
          <a:p>
            <a:pPr marL="0" marR="0" lvl="0" indent="0" algn="ctr" defTabSz="914400" rtl="0" eaLnBrk="1" fontAlgn="auto" latinLnBrk="0" hangingPunct="1">
              <a:lnSpc>
                <a:spcPts val="5336"/>
              </a:lnSpc>
              <a:spcBef>
                <a:spcPts val="0"/>
              </a:spcBef>
              <a:spcAft>
                <a:spcPts val="0"/>
              </a:spcAft>
              <a:buClrTx/>
              <a:buSzTx/>
              <a:buFontTx/>
              <a:buNone/>
              <a:tabLst/>
              <a:defRPr/>
            </a:pPr>
            <a:r>
              <a:rPr kumimoji="0" lang="de-DE" sz="4987" b="0" i="0" u="none" strike="noStrike" kern="1200" cap="none" spc="134" normalizeH="0" baseline="0" noProof="0" dirty="0">
                <a:ln>
                  <a:noFill/>
                </a:ln>
                <a:solidFill>
                  <a:srgbClr val="053055"/>
                </a:solidFill>
                <a:effectLst/>
                <a:uLnTx/>
                <a:uFillTx/>
                <a:latin typeface="Montserrat"/>
                <a:ea typeface="Montserrat"/>
                <a:cs typeface="Montserrat"/>
                <a:sym typeface="Montserrat"/>
              </a:rPr>
              <a:t>DER GROOMING-PROZESS</a:t>
            </a:r>
          </a:p>
        </p:txBody>
      </p:sp>
      <p:sp>
        <p:nvSpPr>
          <p:cNvPr id="21" name="Freeform 10">
            <a:extLst>
              <a:ext uri="{FF2B5EF4-FFF2-40B4-BE49-F238E27FC236}">
                <a16:creationId xmlns:a16="http://schemas.microsoft.com/office/drawing/2014/main" id="{C48DA864-4FF7-790E-0575-2D46785C7C18}"/>
              </a:ext>
            </a:extLst>
          </p:cNvPr>
          <p:cNvSpPr/>
          <p:nvPr/>
        </p:nvSpPr>
        <p:spPr>
          <a:xfrm>
            <a:off x="1828800" y="3543300"/>
            <a:ext cx="6781800" cy="2667000"/>
          </a:xfrm>
          <a:custGeom>
            <a:avLst/>
            <a:gdLst/>
            <a:ahLst/>
            <a:cxnLst/>
            <a:rect l="l" t="t" r="r" b="b"/>
            <a:pathLst>
              <a:path w="3665042" h="964485">
                <a:moveTo>
                  <a:pt x="0" y="0"/>
                </a:moveTo>
                <a:lnTo>
                  <a:pt x="3665042" y="0"/>
                </a:lnTo>
                <a:lnTo>
                  <a:pt x="3665042" y="964485"/>
                </a:lnTo>
                <a:lnTo>
                  <a:pt x="0" y="964485"/>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Freeform 11">
            <a:extLst>
              <a:ext uri="{FF2B5EF4-FFF2-40B4-BE49-F238E27FC236}">
                <a16:creationId xmlns:a16="http://schemas.microsoft.com/office/drawing/2014/main" id="{B4677BB0-A608-80DC-44F3-A13DA17263A6}"/>
              </a:ext>
            </a:extLst>
          </p:cNvPr>
          <p:cNvSpPr/>
          <p:nvPr/>
        </p:nvSpPr>
        <p:spPr>
          <a:xfrm>
            <a:off x="9372600" y="2628900"/>
            <a:ext cx="6553200" cy="4419600"/>
          </a:xfrm>
          <a:custGeom>
            <a:avLst/>
            <a:gdLst/>
            <a:ahLst/>
            <a:cxnLst/>
            <a:rect l="l" t="t" r="r" b="b"/>
            <a:pathLst>
              <a:path w="3208310" h="2506187">
                <a:moveTo>
                  <a:pt x="0" y="0"/>
                </a:moveTo>
                <a:lnTo>
                  <a:pt x="3208310" y="0"/>
                </a:lnTo>
                <a:lnTo>
                  <a:pt x="3208310" y="2506187"/>
                </a:lnTo>
                <a:lnTo>
                  <a:pt x="0" y="2506187"/>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Freeform 12">
            <a:extLst>
              <a:ext uri="{FF2B5EF4-FFF2-40B4-BE49-F238E27FC236}">
                <a16:creationId xmlns:a16="http://schemas.microsoft.com/office/drawing/2014/main" id="{B3D47727-2B94-84FE-C4CF-2237EF3A570D}"/>
              </a:ext>
            </a:extLst>
          </p:cNvPr>
          <p:cNvSpPr/>
          <p:nvPr/>
        </p:nvSpPr>
        <p:spPr>
          <a:xfrm>
            <a:off x="1676400" y="3619500"/>
            <a:ext cx="7391400" cy="2590800"/>
          </a:xfrm>
          <a:custGeom>
            <a:avLst/>
            <a:gdLst/>
            <a:ahLst/>
            <a:cxnLst/>
            <a:rect l="l" t="t" r="r" b="b"/>
            <a:pathLst>
              <a:path w="3665042" h="1169694">
                <a:moveTo>
                  <a:pt x="0" y="0"/>
                </a:moveTo>
                <a:lnTo>
                  <a:pt x="3665042" y="0"/>
                </a:lnTo>
                <a:lnTo>
                  <a:pt x="3665042" y="1169694"/>
                </a:lnTo>
                <a:lnTo>
                  <a:pt x="0" y="1169694"/>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Freeform 13">
            <a:extLst>
              <a:ext uri="{FF2B5EF4-FFF2-40B4-BE49-F238E27FC236}">
                <a16:creationId xmlns:a16="http://schemas.microsoft.com/office/drawing/2014/main" id="{675FED75-BAD0-D30C-4730-ACF0143CD7BB}"/>
              </a:ext>
            </a:extLst>
          </p:cNvPr>
          <p:cNvSpPr/>
          <p:nvPr/>
        </p:nvSpPr>
        <p:spPr>
          <a:xfrm>
            <a:off x="9525000" y="2933700"/>
            <a:ext cx="6477000" cy="4038600"/>
          </a:xfrm>
          <a:custGeom>
            <a:avLst/>
            <a:gdLst/>
            <a:ahLst/>
            <a:cxnLst/>
            <a:rect l="l" t="t" r="r" b="b"/>
            <a:pathLst>
              <a:path w="3483163" h="1966165">
                <a:moveTo>
                  <a:pt x="0" y="0"/>
                </a:moveTo>
                <a:lnTo>
                  <a:pt x="3483163" y="0"/>
                </a:lnTo>
                <a:lnTo>
                  <a:pt x="3483163" y="1966165"/>
                </a:lnTo>
                <a:lnTo>
                  <a:pt x="0" y="1966165"/>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Freeform 14">
            <a:extLst>
              <a:ext uri="{FF2B5EF4-FFF2-40B4-BE49-F238E27FC236}">
                <a16:creationId xmlns:a16="http://schemas.microsoft.com/office/drawing/2014/main" id="{0816DE47-DC39-A5C4-6B0A-7E4A5F1CE780}"/>
              </a:ext>
            </a:extLst>
          </p:cNvPr>
          <p:cNvSpPr/>
          <p:nvPr/>
        </p:nvSpPr>
        <p:spPr>
          <a:xfrm>
            <a:off x="1981200" y="3086100"/>
            <a:ext cx="6248400" cy="3505200"/>
          </a:xfrm>
          <a:custGeom>
            <a:avLst/>
            <a:gdLst/>
            <a:ahLst/>
            <a:cxnLst/>
            <a:rect l="l" t="t" r="r" b="b"/>
            <a:pathLst>
              <a:path w="2713367" h="1168255">
                <a:moveTo>
                  <a:pt x="0" y="0"/>
                </a:moveTo>
                <a:lnTo>
                  <a:pt x="2713367" y="0"/>
                </a:lnTo>
                <a:lnTo>
                  <a:pt x="2713367" y="1168255"/>
                </a:lnTo>
                <a:lnTo>
                  <a:pt x="0" y="1168255"/>
                </a:lnTo>
                <a:lnTo>
                  <a:pt x="0" y="0"/>
                </a:lnTo>
                <a:close/>
              </a:path>
            </a:pathLst>
          </a:custGeom>
          <a:blipFill>
            <a:blip r:embed="rId9"/>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Freeform 15">
            <a:extLst>
              <a:ext uri="{FF2B5EF4-FFF2-40B4-BE49-F238E27FC236}">
                <a16:creationId xmlns:a16="http://schemas.microsoft.com/office/drawing/2014/main" id="{64EFCCF4-1042-0912-D468-BDAF67B91BCE}"/>
              </a:ext>
            </a:extLst>
          </p:cNvPr>
          <p:cNvSpPr/>
          <p:nvPr/>
        </p:nvSpPr>
        <p:spPr>
          <a:xfrm>
            <a:off x="9753600" y="2247900"/>
            <a:ext cx="5912332" cy="5017232"/>
          </a:xfrm>
          <a:custGeom>
            <a:avLst/>
            <a:gdLst/>
            <a:ahLst/>
            <a:cxnLst/>
            <a:rect l="l" t="t" r="r" b="b"/>
            <a:pathLst>
              <a:path w="3003154" h="2171924">
                <a:moveTo>
                  <a:pt x="0" y="0"/>
                </a:moveTo>
                <a:lnTo>
                  <a:pt x="3003154" y="0"/>
                </a:lnTo>
                <a:lnTo>
                  <a:pt x="3003154" y="2171924"/>
                </a:lnTo>
                <a:lnTo>
                  <a:pt x="0" y="2171924"/>
                </a:lnTo>
                <a:lnTo>
                  <a:pt x="0" y="0"/>
                </a:lnTo>
                <a:close/>
              </a:path>
            </a:pathLst>
          </a:custGeom>
          <a:blipFill>
            <a:blip r:embed="rId10"/>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Freeform 16">
            <a:extLst>
              <a:ext uri="{FF2B5EF4-FFF2-40B4-BE49-F238E27FC236}">
                <a16:creationId xmlns:a16="http://schemas.microsoft.com/office/drawing/2014/main" id="{1073171E-4428-3AFC-535A-670F725A67A1}"/>
              </a:ext>
            </a:extLst>
          </p:cNvPr>
          <p:cNvSpPr/>
          <p:nvPr/>
        </p:nvSpPr>
        <p:spPr>
          <a:xfrm>
            <a:off x="1219200" y="2857500"/>
            <a:ext cx="8153400" cy="4648200"/>
          </a:xfrm>
          <a:custGeom>
            <a:avLst/>
            <a:gdLst/>
            <a:ahLst/>
            <a:cxnLst/>
            <a:rect l="l" t="t" r="r" b="b"/>
            <a:pathLst>
              <a:path w="3127770" h="2008268">
                <a:moveTo>
                  <a:pt x="0" y="0"/>
                </a:moveTo>
                <a:lnTo>
                  <a:pt x="3127771" y="0"/>
                </a:lnTo>
                <a:lnTo>
                  <a:pt x="3127771" y="2008268"/>
                </a:lnTo>
                <a:lnTo>
                  <a:pt x="0" y="2008268"/>
                </a:lnTo>
                <a:lnTo>
                  <a:pt x="0" y="0"/>
                </a:lnTo>
                <a:close/>
              </a:path>
            </a:pathLst>
          </a:custGeom>
          <a:blipFill>
            <a:blip r:embed="rId11"/>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Freeform 17">
            <a:extLst>
              <a:ext uri="{FF2B5EF4-FFF2-40B4-BE49-F238E27FC236}">
                <a16:creationId xmlns:a16="http://schemas.microsoft.com/office/drawing/2014/main" id="{654EC779-81D9-EEB8-0C5A-0EED764A9C31}"/>
              </a:ext>
            </a:extLst>
          </p:cNvPr>
          <p:cNvSpPr/>
          <p:nvPr/>
        </p:nvSpPr>
        <p:spPr>
          <a:xfrm>
            <a:off x="10058400" y="3009900"/>
            <a:ext cx="6157633" cy="4127189"/>
          </a:xfrm>
          <a:custGeom>
            <a:avLst/>
            <a:gdLst/>
            <a:ahLst/>
            <a:cxnLst/>
            <a:rect l="l" t="t" r="r" b="b"/>
            <a:pathLst>
              <a:path w="3316845" h="2056619">
                <a:moveTo>
                  <a:pt x="0" y="0"/>
                </a:moveTo>
                <a:lnTo>
                  <a:pt x="3316845" y="0"/>
                </a:lnTo>
                <a:lnTo>
                  <a:pt x="3316845" y="2056619"/>
                </a:lnTo>
                <a:lnTo>
                  <a:pt x="0" y="2056619"/>
                </a:lnTo>
                <a:lnTo>
                  <a:pt x="0" y="0"/>
                </a:lnTo>
                <a:close/>
              </a:path>
            </a:pathLst>
          </a:custGeom>
          <a:blipFill>
            <a:blip r:embed="rId1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Freeform 18">
            <a:extLst>
              <a:ext uri="{FF2B5EF4-FFF2-40B4-BE49-F238E27FC236}">
                <a16:creationId xmlns:a16="http://schemas.microsoft.com/office/drawing/2014/main" id="{CDD143B6-0626-2D20-2DAB-575D1A8A6973}"/>
              </a:ext>
            </a:extLst>
          </p:cNvPr>
          <p:cNvSpPr/>
          <p:nvPr/>
        </p:nvSpPr>
        <p:spPr>
          <a:xfrm>
            <a:off x="1981200" y="2628900"/>
            <a:ext cx="6927984" cy="4814519"/>
          </a:xfrm>
          <a:custGeom>
            <a:avLst/>
            <a:gdLst/>
            <a:ahLst/>
            <a:cxnLst/>
            <a:rect l="l" t="t" r="r" b="b"/>
            <a:pathLst>
              <a:path w="3467204" h="2427043">
                <a:moveTo>
                  <a:pt x="0" y="0"/>
                </a:moveTo>
                <a:lnTo>
                  <a:pt x="3467203" y="0"/>
                </a:lnTo>
                <a:lnTo>
                  <a:pt x="3467203" y="2427043"/>
                </a:lnTo>
                <a:lnTo>
                  <a:pt x="0" y="2427043"/>
                </a:lnTo>
                <a:lnTo>
                  <a:pt x="0" y="0"/>
                </a:lnTo>
                <a:close/>
              </a:path>
            </a:pathLst>
          </a:custGeom>
          <a:blipFill>
            <a:blip r:embed="rId1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Freeform 19">
            <a:extLst>
              <a:ext uri="{FF2B5EF4-FFF2-40B4-BE49-F238E27FC236}">
                <a16:creationId xmlns:a16="http://schemas.microsoft.com/office/drawing/2014/main" id="{B2435C54-FD98-4BFD-69CD-6FD080D0E6EB}"/>
              </a:ext>
            </a:extLst>
          </p:cNvPr>
          <p:cNvSpPr/>
          <p:nvPr/>
        </p:nvSpPr>
        <p:spPr>
          <a:xfrm>
            <a:off x="10363200" y="2324100"/>
            <a:ext cx="5205506" cy="5594963"/>
          </a:xfrm>
          <a:custGeom>
            <a:avLst/>
            <a:gdLst/>
            <a:ahLst/>
            <a:cxnLst/>
            <a:rect l="l" t="t" r="r" b="b"/>
            <a:pathLst>
              <a:path w="2032524" h="2398208">
                <a:moveTo>
                  <a:pt x="0" y="0"/>
                </a:moveTo>
                <a:lnTo>
                  <a:pt x="2032524" y="0"/>
                </a:lnTo>
                <a:lnTo>
                  <a:pt x="2032524" y="2398208"/>
                </a:lnTo>
                <a:lnTo>
                  <a:pt x="0" y="2398208"/>
                </a:lnTo>
                <a:lnTo>
                  <a:pt x="0" y="0"/>
                </a:lnTo>
                <a:close/>
              </a:path>
            </a:pathLst>
          </a:custGeom>
          <a:blipFill>
            <a:blip r:embed="rId1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8"/>
                                        </p:tgtEl>
                                        <p:attrNameLst>
                                          <p:attrName>ppt_x</p:attrName>
                                        </p:attrNameLst>
                                      </p:cBhvr>
                                      <p:tavLst>
                                        <p:tav tm="0">
                                          <p:val>
                                            <p:strVal val="ppt_x"/>
                                          </p:val>
                                        </p:tav>
                                        <p:tav tm="100000">
                                          <p:val>
                                            <p:strVal val="ppt_x"/>
                                          </p:val>
                                        </p:tav>
                                      </p:tavLst>
                                    </p:anim>
                                    <p:anim calcmode="lin" valueType="num">
                                      <p:cBhvr additive="base">
                                        <p:cTn id="17" dur="500"/>
                                        <p:tgtEl>
                                          <p:spTgt spid="8"/>
                                        </p:tgtEl>
                                        <p:attrNameLst>
                                          <p:attrName>ppt_y</p:attrName>
                                        </p:attrNameLst>
                                      </p:cBhvr>
                                      <p:tavLst>
                                        <p:tav tm="0">
                                          <p:val>
                                            <p:strVal val="ppt_y"/>
                                          </p:val>
                                        </p:tav>
                                        <p:tav tm="100000">
                                          <p:val>
                                            <p:strVal val="1+ppt_h/2"/>
                                          </p:val>
                                        </p:tav>
                                      </p:tavLst>
                                    </p:anim>
                                    <p:set>
                                      <p:cBhvr>
                                        <p:cTn id="18" dur="1" fill="hold">
                                          <p:stCondLst>
                                            <p:cond delay="499"/>
                                          </p:stCondLst>
                                        </p:cTn>
                                        <p:tgtEl>
                                          <p:spTgt spid="8"/>
                                        </p:tgtEl>
                                        <p:attrNameLst>
                                          <p:attrName>style.visibility</p:attrName>
                                        </p:attrNameLst>
                                      </p:cBhvr>
                                      <p:to>
                                        <p:strVal val="hidden"/>
                                      </p:to>
                                    </p:set>
                                  </p:childTnLst>
                                </p:cTn>
                              </p:par>
                              <p:par>
                                <p:cTn id="19" presetID="2" presetClass="exit" presetSubtype="4" fill="hold" grpId="1" nodeType="withEffect">
                                  <p:stCondLst>
                                    <p:cond delay="0"/>
                                  </p:stCondLst>
                                  <p:childTnLst>
                                    <p:anim calcmode="lin" valueType="num">
                                      <p:cBhvr additive="base">
                                        <p:cTn id="20" dur="500"/>
                                        <p:tgtEl>
                                          <p:spTgt spid="9"/>
                                        </p:tgtEl>
                                        <p:attrNameLst>
                                          <p:attrName>ppt_x</p:attrName>
                                        </p:attrNameLst>
                                      </p:cBhvr>
                                      <p:tavLst>
                                        <p:tav tm="0">
                                          <p:val>
                                            <p:strVal val="ppt_x"/>
                                          </p:val>
                                        </p:tav>
                                        <p:tav tm="100000">
                                          <p:val>
                                            <p:strVal val="ppt_x"/>
                                          </p:val>
                                        </p:tav>
                                      </p:tavLst>
                                    </p:anim>
                                    <p:anim calcmode="lin" valueType="num">
                                      <p:cBhvr additive="base">
                                        <p:cTn id="21" dur="500"/>
                                        <p:tgtEl>
                                          <p:spTgt spid="9"/>
                                        </p:tgtEl>
                                        <p:attrNameLst>
                                          <p:attrName>ppt_y</p:attrName>
                                        </p:attrNameLst>
                                      </p:cBhvr>
                                      <p:tavLst>
                                        <p:tav tm="0">
                                          <p:val>
                                            <p:strVal val="ppt_y"/>
                                          </p:val>
                                        </p:tav>
                                        <p:tav tm="100000">
                                          <p:val>
                                            <p:strVal val="1+ppt_h/2"/>
                                          </p:val>
                                        </p:tav>
                                      </p:tavLst>
                                    </p:anim>
                                    <p:set>
                                      <p:cBhvr>
                                        <p:cTn id="22" dur="1" fill="hold">
                                          <p:stCondLst>
                                            <p:cond delay="499"/>
                                          </p:stCondLst>
                                        </p:cTn>
                                        <p:tgtEl>
                                          <p:spTgt spid="9"/>
                                        </p:tgtEl>
                                        <p:attrNameLst>
                                          <p:attrName>style.visibility</p:attrName>
                                        </p:attrNameLst>
                                      </p:cBhvr>
                                      <p:to>
                                        <p:strVal val="hidden"/>
                                      </p:to>
                                    </p:set>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ppt_x"/>
                                          </p:val>
                                        </p:tav>
                                        <p:tav tm="100000">
                                          <p:val>
                                            <p:strVal val="#ppt_x"/>
                                          </p:val>
                                        </p:tav>
                                      </p:tavLst>
                                    </p:anim>
                                    <p:anim calcmode="lin" valueType="num">
                                      <p:cBhvr additive="base">
                                        <p:cTn id="3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grpId="1" nodeType="clickEffect">
                                  <p:stCondLst>
                                    <p:cond delay="0"/>
                                  </p:stCondLst>
                                  <p:childTnLst>
                                    <p:anim calcmode="lin" valueType="num">
                                      <p:cBhvr additive="base">
                                        <p:cTn id="35" dur="500"/>
                                        <p:tgtEl>
                                          <p:spTgt spid="21"/>
                                        </p:tgtEl>
                                        <p:attrNameLst>
                                          <p:attrName>ppt_x</p:attrName>
                                        </p:attrNameLst>
                                      </p:cBhvr>
                                      <p:tavLst>
                                        <p:tav tm="0">
                                          <p:val>
                                            <p:strVal val="ppt_x"/>
                                          </p:val>
                                        </p:tav>
                                        <p:tav tm="100000">
                                          <p:val>
                                            <p:strVal val="ppt_x"/>
                                          </p:val>
                                        </p:tav>
                                      </p:tavLst>
                                    </p:anim>
                                    <p:anim calcmode="lin" valueType="num">
                                      <p:cBhvr additive="base">
                                        <p:cTn id="36" dur="500"/>
                                        <p:tgtEl>
                                          <p:spTgt spid="21"/>
                                        </p:tgtEl>
                                        <p:attrNameLst>
                                          <p:attrName>ppt_y</p:attrName>
                                        </p:attrNameLst>
                                      </p:cBhvr>
                                      <p:tavLst>
                                        <p:tav tm="0">
                                          <p:val>
                                            <p:strVal val="ppt_y"/>
                                          </p:val>
                                        </p:tav>
                                        <p:tav tm="100000">
                                          <p:val>
                                            <p:strVal val="1+ppt_h/2"/>
                                          </p:val>
                                        </p:tav>
                                      </p:tavLst>
                                    </p:anim>
                                    <p:set>
                                      <p:cBhvr>
                                        <p:cTn id="37" dur="1" fill="hold">
                                          <p:stCondLst>
                                            <p:cond delay="499"/>
                                          </p:stCondLst>
                                        </p:cTn>
                                        <p:tgtEl>
                                          <p:spTgt spid="21"/>
                                        </p:tgtEl>
                                        <p:attrNameLst>
                                          <p:attrName>style.visibility</p:attrName>
                                        </p:attrNameLst>
                                      </p:cBhvr>
                                      <p:to>
                                        <p:strVal val="hidden"/>
                                      </p:to>
                                    </p:set>
                                  </p:childTnLst>
                                </p:cTn>
                              </p:par>
                              <p:par>
                                <p:cTn id="38" presetID="2" presetClass="exit" presetSubtype="4" fill="hold" grpId="1" nodeType="withEffect">
                                  <p:stCondLst>
                                    <p:cond delay="0"/>
                                  </p:stCondLst>
                                  <p:childTnLst>
                                    <p:anim calcmode="lin" valueType="num">
                                      <p:cBhvr additive="base">
                                        <p:cTn id="39" dur="500"/>
                                        <p:tgtEl>
                                          <p:spTgt spid="22"/>
                                        </p:tgtEl>
                                        <p:attrNameLst>
                                          <p:attrName>ppt_x</p:attrName>
                                        </p:attrNameLst>
                                      </p:cBhvr>
                                      <p:tavLst>
                                        <p:tav tm="0">
                                          <p:val>
                                            <p:strVal val="ppt_x"/>
                                          </p:val>
                                        </p:tav>
                                        <p:tav tm="100000">
                                          <p:val>
                                            <p:strVal val="ppt_x"/>
                                          </p:val>
                                        </p:tav>
                                      </p:tavLst>
                                    </p:anim>
                                    <p:anim calcmode="lin" valueType="num">
                                      <p:cBhvr additive="base">
                                        <p:cTn id="40" dur="500"/>
                                        <p:tgtEl>
                                          <p:spTgt spid="22"/>
                                        </p:tgtEl>
                                        <p:attrNameLst>
                                          <p:attrName>ppt_y</p:attrName>
                                        </p:attrNameLst>
                                      </p:cBhvr>
                                      <p:tavLst>
                                        <p:tav tm="0">
                                          <p:val>
                                            <p:strVal val="ppt_y"/>
                                          </p:val>
                                        </p:tav>
                                        <p:tav tm="100000">
                                          <p:val>
                                            <p:strVal val="1+ppt_h/2"/>
                                          </p:val>
                                        </p:tav>
                                      </p:tavLst>
                                    </p:anim>
                                    <p:set>
                                      <p:cBhvr>
                                        <p:cTn id="41" dur="1" fill="hold">
                                          <p:stCondLst>
                                            <p:cond delay="499"/>
                                          </p:stCondLst>
                                        </p:cTn>
                                        <p:tgtEl>
                                          <p:spTgt spid="22"/>
                                        </p:tgtEl>
                                        <p:attrNameLst>
                                          <p:attrName>style.visibility</p:attrName>
                                        </p:attrNameLst>
                                      </p:cBhvr>
                                      <p:to>
                                        <p:strVal val="hidden"/>
                                      </p:to>
                                    </p:set>
                                  </p:childTnLst>
                                </p:cTn>
                              </p:par>
                            </p:childTnLst>
                          </p:cTn>
                        </p:par>
                        <p:par>
                          <p:cTn id="42" fill="hold">
                            <p:stCondLst>
                              <p:cond delay="500"/>
                            </p:stCondLst>
                            <p:childTnLst>
                              <p:par>
                                <p:cTn id="43" presetID="2" presetClass="entr" presetSubtype="4"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ppt_x"/>
                                          </p:val>
                                        </p:tav>
                                        <p:tav tm="100000">
                                          <p:val>
                                            <p:strVal val="#ppt_x"/>
                                          </p:val>
                                        </p:tav>
                                      </p:tavLst>
                                    </p:anim>
                                    <p:anim calcmode="lin" valueType="num">
                                      <p:cBhvr additive="base">
                                        <p:cTn id="46" dur="500" fill="hold"/>
                                        <p:tgtEl>
                                          <p:spTgt spid="2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1" nodeType="clickEffect">
                                  <p:stCondLst>
                                    <p:cond delay="0"/>
                                  </p:stCondLst>
                                  <p:childTnLst>
                                    <p:anim calcmode="lin" valueType="num">
                                      <p:cBhvr additive="base">
                                        <p:cTn id="54" dur="500"/>
                                        <p:tgtEl>
                                          <p:spTgt spid="23"/>
                                        </p:tgtEl>
                                        <p:attrNameLst>
                                          <p:attrName>ppt_x</p:attrName>
                                        </p:attrNameLst>
                                      </p:cBhvr>
                                      <p:tavLst>
                                        <p:tav tm="0">
                                          <p:val>
                                            <p:strVal val="ppt_x"/>
                                          </p:val>
                                        </p:tav>
                                        <p:tav tm="100000">
                                          <p:val>
                                            <p:strVal val="ppt_x"/>
                                          </p:val>
                                        </p:tav>
                                      </p:tavLst>
                                    </p:anim>
                                    <p:anim calcmode="lin" valueType="num">
                                      <p:cBhvr additive="base">
                                        <p:cTn id="55" dur="500"/>
                                        <p:tgtEl>
                                          <p:spTgt spid="23"/>
                                        </p:tgtEl>
                                        <p:attrNameLst>
                                          <p:attrName>ppt_y</p:attrName>
                                        </p:attrNameLst>
                                      </p:cBhvr>
                                      <p:tavLst>
                                        <p:tav tm="0">
                                          <p:val>
                                            <p:strVal val="ppt_y"/>
                                          </p:val>
                                        </p:tav>
                                        <p:tav tm="100000">
                                          <p:val>
                                            <p:strVal val="1+ppt_h/2"/>
                                          </p:val>
                                        </p:tav>
                                      </p:tavLst>
                                    </p:anim>
                                    <p:set>
                                      <p:cBhvr>
                                        <p:cTn id="56" dur="1" fill="hold">
                                          <p:stCondLst>
                                            <p:cond delay="499"/>
                                          </p:stCondLst>
                                        </p:cTn>
                                        <p:tgtEl>
                                          <p:spTgt spid="23"/>
                                        </p:tgtEl>
                                        <p:attrNameLst>
                                          <p:attrName>style.visibility</p:attrName>
                                        </p:attrNameLst>
                                      </p:cBhvr>
                                      <p:to>
                                        <p:strVal val="hidden"/>
                                      </p:to>
                                    </p:set>
                                  </p:childTnLst>
                                </p:cTn>
                              </p:par>
                              <p:par>
                                <p:cTn id="57" presetID="2" presetClass="exit" presetSubtype="4" fill="hold" grpId="1" nodeType="withEffect">
                                  <p:stCondLst>
                                    <p:cond delay="0"/>
                                  </p:stCondLst>
                                  <p:childTnLst>
                                    <p:anim calcmode="lin" valueType="num">
                                      <p:cBhvr additive="base">
                                        <p:cTn id="58" dur="500"/>
                                        <p:tgtEl>
                                          <p:spTgt spid="24"/>
                                        </p:tgtEl>
                                        <p:attrNameLst>
                                          <p:attrName>ppt_x</p:attrName>
                                        </p:attrNameLst>
                                      </p:cBhvr>
                                      <p:tavLst>
                                        <p:tav tm="0">
                                          <p:val>
                                            <p:strVal val="ppt_x"/>
                                          </p:val>
                                        </p:tav>
                                        <p:tav tm="100000">
                                          <p:val>
                                            <p:strVal val="ppt_x"/>
                                          </p:val>
                                        </p:tav>
                                      </p:tavLst>
                                    </p:anim>
                                    <p:anim calcmode="lin" valueType="num">
                                      <p:cBhvr additive="base">
                                        <p:cTn id="59" dur="500"/>
                                        <p:tgtEl>
                                          <p:spTgt spid="24"/>
                                        </p:tgtEl>
                                        <p:attrNameLst>
                                          <p:attrName>ppt_y</p:attrName>
                                        </p:attrNameLst>
                                      </p:cBhvr>
                                      <p:tavLst>
                                        <p:tav tm="0">
                                          <p:val>
                                            <p:strVal val="ppt_y"/>
                                          </p:val>
                                        </p:tav>
                                        <p:tav tm="100000">
                                          <p:val>
                                            <p:strVal val="1+ppt_h/2"/>
                                          </p:val>
                                        </p:tav>
                                      </p:tavLst>
                                    </p:anim>
                                    <p:set>
                                      <p:cBhvr>
                                        <p:cTn id="60" dur="1" fill="hold">
                                          <p:stCondLst>
                                            <p:cond delay="499"/>
                                          </p:stCondLst>
                                        </p:cTn>
                                        <p:tgtEl>
                                          <p:spTgt spid="24"/>
                                        </p:tgtEl>
                                        <p:attrNameLst>
                                          <p:attrName>style.visibility</p:attrName>
                                        </p:attrNameLst>
                                      </p:cBhvr>
                                      <p:to>
                                        <p:strVal val="hidden"/>
                                      </p:to>
                                    </p:set>
                                  </p:childTnLst>
                                </p:cTn>
                              </p:par>
                            </p:childTnLst>
                          </p:cTn>
                        </p:par>
                        <p:par>
                          <p:cTn id="61" fill="hold">
                            <p:stCondLst>
                              <p:cond delay="500"/>
                            </p:stCondLst>
                            <p:childTnLst>
                              <p:par>
                                <p:cTn id="62" presetID="2" presetClass="entr" presetSubtype="4"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additive="base">
                                        <p:cTn id="64" dur="500" fill="hold"/>
                                        <p:tgtEl>
                                          <p:spTgt spid="25"/>
                                        </p:tgtEl>
                                        <p:attrNameLst>
                                          <p:attrName>ppt_x</p:attrName>
                                        </p:attrNameLst>
                                      </p:cBhvr>
                                      <p:tavLst>
                                        <p:tav tm="0">
                                          <p:val>
                                            <p:strVal val="#ppt_x"/>
                                          </p:val>
                                        </p:tav>
                                        <p:tav tm="100000">
                                          <p:val>
                                            <p:strVal val="#ppt_x"/>
                                          </p:val>
                                        </p:tav>
                                      </p:tavLst>
                                    </p:anim>
                                    <p:anim calcmode="lin" valueType="num">
                                      <p:cBhvr additive="base">
                                        <p:cTn id="65" dur="500" fill="hold"/>
                                        <p:tgtEl>
                                          <p:spTgt spid="25"/>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 calcmode="lin" valueType="num">
                                      <p:cBhvr additive="base">
                                        <p:cTn id="68" dur="500" fill="hold"/>
                                        <p:tgtEl>
                                          <p:spTgt spid="26"/>
                                        </p:tgtEl>
                                        <p:attrNameLst>
                                          <p:attrName>ppt_x</p:attrName>
                                        </p:attrNameLst>
                                      </p:cBhvr>
                                      <p:tavLst>
                                        <p:tav tm="0">
                                          <p:val>
                                            <p:strVal val="#ppt_x"/>
                                          </p:val>
                                        </p:tav>
                                        <p:tav tm="100000">
                                          <p:val>
                                            <p:strVal val="#ppt_x"/>
                                          </p:val>
                                        </p:tav>
                                      </p:tavLst>
                                    </p:anim>
                                    <p:anim calcmode="lin" valueType="num">
                                      <p:cBhvr additive="base">
                                        <p:cTn id="6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xit" presetSubtype="4" fill="hold" grpId="1" nodeType="clickEffect">
                                  <p:stCondLst>
                                    <p:cond delay="0"/>
                                  </p:stCondLst>
                                  <p:childTnLst>
                                    <p:anim calcmode="lin" valueType="num">
                                      <p:cBhvr additive="base">
                                        <p:cTn id="73" dur="500"/>
                                        <p:tgtEl>
                                          <p:spTgt spid="25"/>
                                        </p:tgtEl>
                                        <p:attrNameLst>
                                          <p:attrName>ppt_x</p:attrName>
                                        </p:attrNameLst>
                                      </p:cBhvr>
                                      <p:tavLst>
                                        <p:tav tm="0">
                                          <p:val>
                                            <p:strVal val="ppt_x"/>
                                          </p:val>
                                        </p:tav>
                                        <p:tav tm="100000">
                                          <p:val>
                                            <p:strVal val="ppt_x"/>
                                          </p:val>
                                        </p:tav>
                                      </p:tavLst>
                                    </p:anim>
                                    <p:anim calcmode="lin" valueType="num">
                                      <p:cBhvr additive="base">
                                        <p:cTn id="74" dur="500"/>
                                        <p:tgtEl>
                                          <p:spTgt spid="25"/>
                                        </p:tgtEl>
                                        <p:attrNameLst>
                                          <p:attrName>ppt_y</p:attrName>
                                        </p:attrNameLst>
                                      </p:cBhvr>
                                      <p:tavLst>
                                        <p:tav tm="0">
                                          <p:val>
                                            <p:strVal val="ppt_y"/>
                                          </p:val>
                                        </p:tav>
                                        <p:tav tm="100000">
                                          <p:val>
                                            <p:strVal val="1+ppt_h/2"/>
                                          </p:val>
                                        </p:tav>
                                      </p:tavLst>
                                    </p:anim>
                                    <p:set>
                                      <p:cBhvr>
                                        <p:cTn id="75" dur="1" fill="hold">
                                          <p:stCondLst>
                                            <p:cond delay="499"/>
                                          </p:stCondLst>
                                        </p:cTn>
                                        <p:tgtEl>
                                          <p:spTgt spid="25"/>
                                        </p:tgtEl>
                                        <p:attrNameLst>
                                          <p:attrName>style.visibility</p:attrName>
                                        </p:attrNameLst>
                                      </p:cBhvr>
                                      <p:to>
                                        <p:strVal val="hidden"/>
                                      </p:to>
                                    </p:set>
                                  </p:childTnLst>
                                </p:cTn>
                              </p:par>
                              <p:par>
                                <p:cTn id="76" presetID="2" presetClass="exit" presetSubtype="4" fill="hold" grpId="1" nodeType="withEffect">
                                  <p:stCondLst>
                                    <p:cond delay="0"/>
                                  </p:stCondLst>
                                  <p:childTnLst>
                                    <p:anim calcmode="lin" valueType="num">
                                      <p:cBhvr additive="base">
                                        <p:cTn id="77" dur="500"/>
                                        <p:tgtEl>
                                          <p:spTgt spid="26"/>
                                        </p:tgtEl>
                                        <p:attrNameLst>
                                          <p:attrName>ppt_x</p:attrName>
                                        </p:attrNameLst>
                                      </p:cBhvr>
                                      <p:tavLst>
                                        <p:tav tm="0">
                                          <p:val>
                                            <p:strVal val="ppt_x"/>
                                          </p:val>
                                        </p:tav>
                                        <p:tav tm="100000">
                                          <p:val>
                                            <p:strVal val="ppt_x"/>
                                          </p:val>
                                        </p:tav>
                                      </p:tavLst>
                                    </p:anim>
                                    <p:anim calcmode="lin" valueType="num">
                                      <p:cBhvr additive="base">
                                        <p:cTn id="78" dur="500"/>
                                        <p:tgtEl>
                                          <p:spTgt spid="26"/>
                                        </p:tgtEl>
                                        <p:attrNameLst>
                                          <p:attrName>ppt_y</p:attrName>
                                        </p:attrNameLst>
                                      </p:cBhvr>
                                      <p:tavLst>
                                        <p:tav tm="0">
                                          <p:val>
                                            <p:strVal val="ppt_y"/>
                                          </p:val>
                                        </p:tav>
                                        <p:tav tm="100000">
                                          <p:val>
                                            <p:strVal val="1+ppt_h/2"/>
                                          </p:val>
                                        </p:tav>
                                      </p:tavLst>
                                    </p:anim>
                                    <p:set>
                                      <p:cBhvr>
                                        <p:cTn id="79" dur="1" fill="hold">
                                          <p:stCondLst>
                                            <p:cond delay="499"/>
                                          </p:stCondLst>
                                        </p:cTn>
                                        <p:tgtEl>
                                          <p:spTgt spid="26"/>
                                        </p:tgtEl>
                                        <p:attrNameLst>
                                          <p:attrName>style.visibility</p:attrName>
                                        </p:attrNameLst>
                                      </p:cBhvr>
                                      <p:to>
                                        <p:strVal val="hidden"/>
                                      </p:to>
                                    </p:set>
                                  </p:childTnLst>
                                </p:cTn>
                              </p:par>
                            </p:childTnLst>
                          </p:cTn>
                        </p:par>
                        <p:par>
                          <p:cTn id="80" fill="hold">
                            <p:stCondLst>
                              <p:cond delay="500"/>
                            </p:stCondLst>
                            <p:childTnLst>
                              <p:par>
                                <p:cTn id="81" presetID="2" presetClass="entr" presetSubtype="4" fill="hold" grpId="0"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additive="base">
                                        <p:cTn id="83" dur="500" fill="hold"/>
                                        <p:tgtEl>
                                          <p:spTgt spid="27"/>
                                        </p:tgtEl>
                                        <p:attrNameLst>
                                          <p:attrName>ppt_x</p:attrName>
                                        </p:attrNameLst>
                                      </p:cBhvr>
                                      <p:tavLst>
                                        <p:tav tm="0">
                                          <p:val>
                                            <p:strVal val="#ppt_x"/>
                                          </p:val>
                                        </p:tav>
                                        <p:tav tm="100000">
                                          <p:val>
                                            <p:strVal val="#ppt_x"/>
                                          </p:val>
                                        </p:tav>
                                      </p:tavLst>
                                    </p:anim>
                                    <p:anim calcmode="lin" valueType="num">
                                      <p:cBhvr additive="base">
                                        <p:cTn id="84" dur="500" fill="hold"/>
                                        <p:tgtEl>
                                          <p:spTgt spid="2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additive="base">
                                        <p:cTn id="87" dur="500" fill="hold"/>
                                        <p:tgtEl>
                                          <p:spTgt spid="28"/>
                                        </p:tgtEl>
                                        <p:attrNameLst>
                                          <p:attrName>ppt_x</p:attrName>
                                        </p:attrNameLst>
                                      </p:cBhvr>
                                      <p:tavLst>
                                        <p:tav tm="0">
                                          <p:val>
                                            <p:strVal val="#ppt_x"/>
                                          </p:val>
                                        </p:tav>
                                        <p:tav tm="100000">
                                          <p:val>
                                            <p:strVal val="#ppt_x"/>
                                          </p:val>
                                        </p:tav>
                                      </p:tavLst>
                                    </p:anim>
                                    <p:anim calcmode="lin" valueType="num">
                                      <p:cBhvr additive="base">
                                        <p:cTn id="8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xit" presetSubtype="4" fill="hold" grpId="1" nodeType="clickEffect">
                                  <p:stCondLst>
                                    <p:cond delay="0"/>
                                  </p:stCondLst>
                                  <p:childTnLst>
                                    <p:anim calcmode="lin" valueType="num">
                                      <p:cBhvr additive="base">
                                        <p:cTn id="92" dur="500"/>
                                        <p:tgtEl>
                                          <p:spTgt spid="27"/>
                                        </p:tgtEl>
                                        <p:attrNameLst>
                                          <p:attrName>ppt_x</p:attrName>
                                        </p:attrNameLst>
                                      </p:cBhvr>
                                      <p:tavLst>
                                        <p:tav tm="0">
                                          <p:val>
                                            <p:strVal val="ppt_x"/>
                                          </p:val>
                                        </p:tav>
                                        <p:tav tm="100000">
                                          <p:val>
                                            <p:strVal val="ppt_x"/>
                                          </p:val>
                                        </p:tav>
                                      </p:tavLst>
                                    </p:anim>
                                    <p:anim calcmode="lin" valueType="num">
                                      <p:cBhvr additive="base">
                                        <p:cTn id="93" dur="500"/>
                                        <p:tgtEl>
                                          <p:spTgt spid="27"/>
                                        </p:tgtEl>
                                        <p:attrNameLst>
                                          <p:attrName>ppt_y</p:attrName>
                                        </p:attrNameLst>
                                      </p:cBhvr>
                                      <p:tavLst>
                                        <p:tav tm="0">
                                          <p:val>
                                            <p:strVal val="ppt_y"/>
                                          </p:val>
                                        </p:tav>
                                        <p:tav tm="100000">
                                          <p:val>
                                            <p:strVal val="1+ppt_h/2"/>
                                          </p:val>
                                        </p:tav>
                                      </p:tavLst>
                                    </p:anim>
                                    <p:set>
                                      <p:cBhvr>
                                        <p:cTn id="94" dur="1" fill="hold">
                                          <p:stCondLst>
                                            <p:cond delay="499"/>
                                          </p:stCondLst>
                                        </p:cTn>
                                        <p:tgtEl>
                                          <p:spTgt spid="27"/>
                                        </p:tgtEl>
                                        <p:attrNameLst>
                                          <p:attrName>style.visibility</p:attrName>
                                        </p:attrNameLst>
                                      </p:cBhvr>
                                      <p:to>
                                        <p:strVal val="hidden"/>
                                      </p:to>
                                    </p:set>
                                  </p:childTnLst>
                                </p:cTn>
                              </p:par>
                              <p:par>
                                <p:cTn id="95" presetID="2" presetClass="exit" presetSubtype="4" fill="hold" grpId="1" nodeType="withEffect">
                                  <p:stCondLst>
                                    <p:cond delay="0"/>
                                  </p:stCondLst>
                                  <p:childTnLst>
                                    <p:anim calcmode="lin" valueType="num">
                                      <p:cBhvr additive="base">
                                        <p:cTn id="96" dur="500"/>
                                        <p:tgtEl>
                                          <p:spTgt spid="28"/>
                                        </p:tgtEl>
                                        <p:attrNameLst>
                                          <p:attrName>ppt_x</p:attrName>
                                        </p:attrNameLst>
                                      </p:cBhvr>
                                      <p:tavLst>
                                        <p:tav tm="0">
                                          <p:val>
                                            <p:strVal val="ppt_x"/>
                                          </p:val>
                                        </p:tav>
                                        <p:tav tm="100000">
                                          <p:val>
                                            <p:strVal val="ppt_x"/>
                                          </p:val>
                                        </p:tav>
                                      </p:tavLst>
                                    </p:anim>
                                    <p:anim calcmode="lin" valueType="num">
                                      <p:cBhvr additive="base">
                                        <p:cTn id="97" dur="500"/>
                                        <p:tgtEl>
                                          <p:spTgt spid="28"/>
                                        </p:tgtEl>
                                        <p:attrNameLst>
                                          <p:attrName>ppt_y</p:attrName>
                                        </p:attrNameLst>
                                      </p:cBhvr>
                                      <p:tavLst>
                                        <p:tav tm="0">
                                          <p:val>
                                            <p:strVal val="ppt_y"/>
                                          </p:val>
                                        </p:tav>
                                        <p:tav tm="100000">
                                          <p:val>
                                            <p:strVal val="1+ppt_h/2"/>
                                          </p:val>
                                        </p:tav>
                                      </p:tavLst>
                                    </p:anim>
                                    <p:set>
                                      <p:cBhvr>
                                        <p:cTn id="98" dur="1" fill="hold">
                                          <p:stCondLst>
                                            <p:cond delay="499"/>
                                          </p:stCondLst>
                                        </p:cTn>
                                        <p:tgtEl>
                                          <p:spTgt spid="28"/>
                                        </p:tgtEl>
                                        <p:attrNameLst>
                                          <p:attrName>style.visibility</p:attrName>
                                        </p:attrNameLst>
                                      </p:cBhvr>
                                      <p:to>
                                        <p:strVal val="hidden"/>
                                      </p:to>
                                    </p:set>
                                  </p:childTnLst>
                                </p:cTn>
                              </p:par>
                            </p:childTnLst>
                          </p:cTn>
                        </p:par>
                        <p:par>
                          <p:cTn id="99" fill="hold">
                            <p:stCondLst>
                              <p:cond delay="500"/>
                            </p:stCondLst>
                            <p:childTnLst>
                              <p:par>
                                <p:cTn id="100" presetID="2" presetClass="entr" presetSubtype="4" fill="hold" grpId="0" nodeType="afterEffect">
                                  <p:stCondLst>
                                    <p:cond delay="0"/>
                                  </p:stCondLst>
                                  <p:childTnLst>
                                    <p:set>
                                      <p:cBhvr>
                                        <p:cTn id="101" dur="1" fill="hold">
                                          <p:stCondLst>
                                            <p:cond delay="0"/>
                                          </p:stCondLst>
                                        </p:cTn>
                                        <p:tgtEl>
                                          <p:spTgt spid="29"/>
                                        </p:tgtEl>
                                        <p:attrNameLst>
                                          <p:attrName>style.visibility</p:attrName>
                                        </p:attrNameLst>
                                      </p:cBhvr>
                                      <p:to>
                                        <p:strVal val="visible"/>
                                      </p:to>
                                    </p:set>
                                    <p:anim calcmode="lin" valueType="num">
                                      <p:cBhvr additive="base">
                                        <p:cTn id="102" dur="500" fill="hold"/>
                                        <p:tgtEl>
                                          <p:spTgt spid="29"/>
                                        </p:tgtEl>
                                        <p:attrNameLst>
                                          <p:attrName>ppt_x</p:attrName>
                                        </p:attrNameLst>
                                      </p:cBhvr>
                                      <p:tavLst>
                                        <p:tav tm="0">
                                          <p:val>
                                            <p:strVal val="#ppt_x"/>
                                          </p:val>
                                        </p:tav>
                                        <p:tav tm="100000">
                                          <p:val>
                                            <p:strVal val="#ppt_x"/>
                                          </p:val>
                                        </p:tav>
                                      </p:tavLst>
                                    </p:anim>
                                    <p:anim calcmode="lin" valueType="num">
                                      <p:cBhvr additive="base">
                                        <p:cTn id="103" dur="500" fill="hold"/>
                                        <p:tgtEl>
                                          <p:spTgt spid="29"/>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
                                        </p:tgtEl>
                                        <p:attrNameLst>
                                          <p:attrName>style.visibility</p:attrName>
                                        </p:attrNameLst>
                                      </p:cBhvr>
                                      <p:to>
                                        <p:strVal val="visible"/>
                                      </p:to>
                                    </p:set>
                                    <p:anim calcmode="lin" valueType="num">
                                      <p:cBhvr additive="base">
                                        <p:cTn id="106" dur="500" fill="hold"/>
                                        <p:tgtEl>
                                          <p:spTgt spid="30"/>
                                        </p:tgtEl>
                                        <p:attrNameLst>
                                          <p:attrName>ppt_x</p:attrName>
                                        </p:attrNameLst>
                                      </p:cBhvr>
                                      <p:tavLst>
                                        <p:tav tm="0">
                                          <p:val>
                                            <p:strVal val="#ppt_x"/>
                                          </p:val>
                                        </p:tav>
                                        <p:tav tm="100000">
                                          <p:val>
                                            <p:strVal val="#ppt_x"/>
                                          </p:val>
                                        </p:tav>
                                      </p:tavLst>
                                    </p:anim>
                                    <p:anim calcmode="lin" valueType="num">
                                      <p:cBhvr additive="base">
                                        <p:cTn id="10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3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8CDF8CDF-F24B-71ED-E7A3-4E3D500B3DB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A6DA1D3-8660-4F14-FF87-DA9BBA98ABD2}"/>
              </a:ext>
            </a:extLst>
          </p:cNvPr>
          <p:cNvGrpSpPr/>
          <p:nvPr/>
        </p:nvGrpSpPr>
        <p:grpSpPr>
          <a:xfrm>
            <a:off x="17867363" y="1942553"/>
            <a:ext cx="420637" cy="6287595"/>
            <a:chOff x="0" y="0"/>
            <a:chExt cx="154215" cy="974113"/>
          </a:xfrm>
        </p:grpSpPr>
        <p:sp>
          <p:nvSpPr>
            <p:cNvPr id="3" name="Freeform 3">
              <a:extLst>
                <a:ext uri="{FF2B5EF4-FFF2-40B4-BE49-F238E27FC236}">
                  <a16:creationId xmlns:a16="http://schemas.microsoft.com/office/drawing/2014/main" id="{ED068D1F-FC61-4C1A-1064-7D4C218A5022}"/>
                </a:ext>
              </a:extLst>
            </p:cNvPr>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4" name="Group 4">
            <a:extLst>
              <a:ext uri="{FF2B5EF4-FFF2-40B4-BE49-F238E27FC236}">
                <a16:creationId xmlns:a16="http://schemas.microsoft.com/office/drawing/2014/main" id="{B1A78DFD-C4A7-6FD0-330A-0930F090A523}"/>
              </a:ext>
            </a:extLst>
          </p:cNvPr>
          <p:cNvGrpSpPr/>
          <p:nvPr/>
        </p:nvGrpSpPr>
        <p:grpSpPr>
          <a:xfrm>
            <a:off x="0" y="1999703"/>
            <a:ext cx="420637" cy="6287595"/>
            <a:chOff x="0" y="0"/>
            <a:chExt cx="65168" cy="974113"/>
          </a:xfrm>
        </p:grpSpPr>
        <p:sp>
          <p:nvSpPr>
            <p:cNvPr id="5" name="Freeform 5">
              <a:extLst>
                <a:ext uri="{FF2B5EF4-FFF2-40B4-BE49-F238E27FC236}">
                  <a16:creationId xmlns:a16="http://schemas.microsoft.com/office/drawing/2014/main" id="{8C69A41C-7F56-9683-6EF5-3AA091E1C653}"/>
                </a:ext>
              </a:extLst>
            </p:cNvPr>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AABFD1"/>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6" name="Group 6">
            <a:extLst>
              <a:ext uri="{FF2B5EF4-FFF2-40B4-BE49-F238E27FC236}">
                <a16:creationId xmlns:a16="http://schemas.microsoft.com/office/drawing/2014/main" id="{5D0EF0A0-DEF3-B72D-2D78-C54B63CAC063}"/>
              </a:ext>
            </a:extLst>
          </p:cNvPr>
          <p:cNvGrpSpPr/>
          <p:nvPr/>
        </p:nvGrpSpPr>
        <p:grpSpPr>
          <a:xfrm>
            <a:off x="16173532" y="9517289"/>
            <a:ext cx="1956616" cy="567847"/>
            <a:chOff x="0" y="0"/>
            <a:chExt cx="2608822" cy="757130"/>
          </a:xfrm>
        </p:grpSpPr>
        <p:pic>
          <p:nvPicPr>
            <p:cNvPr id="7" name="Picture 7">
              <a:extLst>
                <a:ext uri="{FF2B5EF4-FFF2-40B4-BE49-F238E27FC236}">
                  <a16:creationId xmlns:a16="http://schemas.microsoft.com/office/drawing/2014/main" id="{43FD6C3B-1BD2-421E-F078-DBEACB1B8D75}"/>
                </a:ext>
              </a:extLst>
            </p:cNvPr>
            <p:cNvPicPr>
              <a:picLocks noChangeAspect="1"/>
            </p:cNvPicPr>
            <p:nvPr/>
          </p:nvPicPr>
          <p:blipFill>
            <a:blip r:embed="rId3"/>
            <a:srcRect r="2273" b="16626"/>
            <a:stretch>
              <a:fillRect/>
            </a:stretch>
          </p:blipFill>
          <p:spPr>
            <a:xfrm>
              <a:off x="0" y="0"/>
              <a:ext cx="2608822" cy="757130"/>
            </a:xfrm>
            <a:prstGeom prst="rect">
              <a:avLst/>
            </a:prstGeom>
          </p:spPr>
        </p:pic>
      </p:grpSp>
      <p:sp>
        <p:nvSpPr>
          <p:cNvPr id="8" name="Freeform 8">
            <a:extLst>
              <a:ext uri="{FF2B5EF4-FFF2-40B4-BE49-F238E27FC236}">
                <a16:creationId xmlns:a16="http://schemas.microsoft.com/office/drawing/2014/main" id="{5FF5EEF0-9306-7C0B-D3EE-5DDC99E76B33}"/>
              </a:ext>
            </a:extLst>
          </p:cNvPr>
          <p:cNvSpPr/>
          <p:nvPr/>
        </p:nvSpPr>
        <p:spPr>
          <a:xfrm>
            <a:off x="913489" y="1942553"/>
            <a:ext cx="3665042" cy="1084553"/>
          </a:xfrm>
          <a:custGeom>
            <a:avLst/>
            <a:gdLst/>
            <a:ahLst/>
            <a:cxnLst/>
            <a:rect l="l" t="t" r="r" b="b"/>
            <a:pathLst>
              <a:path w="3665042" h="1084553">
                <a:moveTo>
                  <a:pt x="0" y="0"/>
                </a:moveTo>
                <a:lnTo>
                  <a:pt x="3665042" y="0"/>
                </a:lnTo>
                <a:lnTo>
                  <a:pt x="3665042" y="1084553"/>
                </a:lnTo>
                <a:lnTo>
                  <a:pt x="0" y="1084553"/>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Freeform 9">
            <a:extLst>
              <a:ext uri="{FF2B5EF4-FFF2-40B4-BE49-F238E27FC236}">
                <a16:creationId xmlns:a16="http://schemas.microsoft.com/office/drawing/2014/main" id="{4644101B-F53D-57D0-1A8D-869BEEF2BDA8}"/>
              </a:ext>
            </a:extLst>
          </p:cNvPr>
          <p:cNvSpPr/>
          <p:nvPr/>
        </p:nvSpPr>
        <p:spPr>
          <a:xfrm>
            <a:off x="5071383" y="1464323"/>
            <a:ext cx="3483163" cy="2064096"/>
          </a:xfrm>
          <a:custGeom>
            <a:avLst/>
            <a:gdLst/>
            <a:ahLst/>
            <a:cxnLst/>
            <a:rect l="l" t="t" r="r" b="b"/>
            <a:pathLst>
              <a:path w="3483163" h="2064096">
                <a:moveTo>
                  <a:pt x="0" y="0"/>
                </a:moveTo>
                <a:lnTo>
                  <a:pt x="3483163" y="0"/>
                </a:lnTo>
                <a:lnTo>
                  <a:pt x="3483163" y="2064097"/>
                </a:lnTo>
                <a:lnTo>
                  <a:pt x="0" y="2064097"/>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Freeform 10">
            <a:extLst>
              <a:ext uri="{FF2B5EF4-FFF2-40B4-BE49-F238E27FC236}">
                <a16:creationId xmlns:a16="http://schemas.microsoft.com/office/drawing/2014/main" id="{A755F00B-0E39-BDAD-A9FD-F71859F2F7A8}"/>
              </a:ext>
            </a:extLst>
          </p:cNvPr>
          <p:cNvSpPr/>
          <p:nvPr/>
        </p:nvSpPr>
        <p:spPr>
          <a:xfrm>
            <a:off x="913489" y="4932552"/>
            <a:ext cx="3665042" cy="964485"/>
          </a:xfrm>
          <a:custGeom>
            <a:avLst/>
            <a:gdLst/>
            <a:ahLst/>
            <a:cxnLst/>
            <a:rect l="l" t="t" r="r" b="b"/>
            <a:pathLst>
              <a:path w="3665042" h="964485">
                <a:moveTo>
                  <a:pt x="0" y="0"/>
                </a:moveTo>
                <a:lnTo>
                  <a:pt x="3665042" y="0"/>
                </a:lnTo>
                <a:lnTo>
                  <a:pt x="3665042" y="964485"/>
                </a:lnTo>
                <a:lnTo>
                  <a:pt x="0" y="964485"/>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Freeform 11">
            <a:extLst>
              <a:ext uri="{FF2B5EF4-FFF2-40B4-BE49-F238E27FC236}">
                <a16:creationId xmlns:a16="http://schemas.microsoft.com/office/drawing/2014/main" id="{A5F09A6F-B15D-9EA0-96BB-B50480B75825}"/>
              </a:ext>
            </a:extLst>
          </p:cNvPr>
          <p:cNvSpPr/>
          <p:nvPr/>
        </p:nvSpPr>
        <p:spPr>
          <a:xfrm>
            <a:off x="5346236" y="4317087"/>
            <a:ext cx="3208310" cy="2506187"/>
          </a:xfrm>
          <a:custGeom>
            <a:avLst/>
            <a:gdLst/>
            <a:ahLst/>
            <a:cxnLst/>
            <a:rect l="l" t="t" r="r" b="b"/>
            <a:pathLst>
              <a:path w="3208310" h="2506187">
                <a:moveTo>
                  <a:pt x="0" y="0"/>
                </a:moveTo>
                <a:lnTo>
                  <a:pt x="3208310" y="0"/>
                </a:lnTo>
                <a:lnTo>
                  <a:pt x="3208310" y="2506187"/>
                </a:lnTo>
                <a:lnTo>
                  <a:pt x="0" y="2506187"/>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Freeform 12">
            <a:extLst>
              <a:ext uri="{FF2B5EF4-FFF2-40B4-BE49-F238E27FC236}">
                <a16:creationId xmlns:a16="http://schemas.microsoft.com/office/drawing/2014/main" id="{402B689C-9981-2D8E-BEC5-9891DC22AC4F}"/>
              </a:ext>
            </a:extLst>
          </p:cNvPr>
          <p:cNvSpPr/>
          <p:nvPr/>
        </p:nvSpPr>
        <p:spPr>
          <a:xfrm>
            <a:off x="1028700" y="7802037"/>
            <a:ext cx="3665042" cy="1169694"/>
          </a:xfrm>
          <a:custGeom>
            <a:avLst/>
            <a:gdLst/>
            <a:ahLst/>
            <a:cxnLst/>
            <a:rect l="l" t="t" r="r" b="b"/>
            <a:pathLst>
              <a:path w="3665042" h="1169694">
                <a:moveTo>
                  <a:pt x="0" y="0"/>
                </a:moveTo>
                <a:lnTo>
                  <a:pt x="3665042" y="0"/>
                </a:lnTo>
                <a:lnTo>
                  <a:pt x="3665042" y="1169694"/>
                </a:lnTo>
                <a:lnTo>
                  <a:pt x="0" y="1169694"/>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Freeform 13">
            <a:extLst>
              <a:ext uri="{FF2B5EF4-FFF2-40B4-BE49-F238E27FC236}">
                <a16:creationId xmlns:a16="http://schemas.microsoft.com/office/drawing/2014/main" id="{8C77B642-652E-47D8-3534-67C62ECC9698}"/>
              </a:ext>
            </a:extLst>
          </p:cNvPr>
          <p:cNvSpPr/>
          <p:nvPr/>
        </p:nvSpPr>
        <p:spPr>
          <a:xfrm>
            <a:off x="5071383" y="7451924"/>
            <a:ext cx="3483163" cy="1966165"/>
          </a:xfrm>
          <a:custGeom>
            <a:avLst/>
            <a:gdLst/>
            <a:ahLst/>
            <a:cxnLst/>
            <a:rect l="l" t="t" r="r" b="b"/>
            <a:pathLst>
              <a:path w="3483163" h="1966165">
                <a:moveTo>
                  <a:pt x="0" y="0"/>
                </a:moveTo>
                <a:lnTo>
                  <a:pt x="3483163" y="0"/>
                </a:lnTo>
                <a:lnTo>
                  <a:pt x="3483163" y="1966165"/>
                </a:lnTo>
                <a:lnTo>
                  <a:pt x="0" y="1966165"/>
                </a:lnTo>
                <a:lnTo>
                  <a:pt x="0" y="0"/>
                </a:lnTo>
                <a:close/>
              </a:path>
            </a:pathLst>
          </a:custGeom>
          <a:blipFill>
            <a:blip r:embed="rId9"/>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Freeform 14">
            <a:extLst>
              <a:ext uri="{FF2B5EF4-FFF2-40B4-BE49-F238E27FC236}">
                <a16:creationId xmlns:a16="http://schemas.microsoft.com/office/drawing/2014/main" id="{5A3A8C8D-5CA5-F4F8-C246-431FDC37A909}"/>
              </a:ext>
            </a:extLst>
          </p:cNvPr>
          <p:cNvSpPr/>
          <p:nvPr/>
        </p:nvSpPr>
        <p:spPr>
          <a:xfrm>
            <a:off x="10695698" y="1999703"/>
            <a:ext cx="2713367" cy="1168255"/>
          </a:xfrm>
          <a:custGeom>
            <a:avLst/>
            <a:gdLst/>
            <a:ahLst/>
            <a:cxnLst/>
            <a:rect l="l" t="t" r="r" b="b"/>
            <a:pathLst>
              <a:path w="2713367" h="1168255">
                <a:moveTo>
                  <a:pt x="0" y="0"/>
                </a:moveTo>
                <a:lnTo>
                  <a:pt x="2713367" y="0"/>
                </a:lnTo>
                <a:lnTo>
                  <a:pt x="2713367" y="1168255"/>
                </a:lnTo>
                <a:lnTo>
                  <a:pt x="0" y="1168255"/>
                </a:lnTo>
                <a:lnTo>
                  <a:pt x="0" y="0"/>
                </a:lnTo>
                <a:close/>
              </a:path>
            </a:pathLst>
          </a:custGeom>
          <a:blipFill>
            <a:blip r:embed="rId10"/>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Freeform 15">
            <a:extLst>
              <a:ext uri="{FF2B5EF4-FFF2-40B4-BE49-F238E27FC236}">
                <a16:creationId xmlns:a16="http://schemas.microsoft.com/office/drawing/2014/main" id="{B60D25CF-68C8-CB2F-015E-FBBF3F9649C3}"/>
              </a:ext>
            </a:extLst>
          </p:cNvPr>
          <p:cNvSpPr/>
          <p:nvPr/>
        </p:nvSpPr>
        <p:spPr>
          <a:xfrm>
            <a:off x="13823468" y="1497868"/>
            <a:ext cx="3003154" cy="2171924"/>
          </a:xfrm>
          <a:custGeom>
            <a:avLst/>
            <a:gdLst/>
            <a:ahLst/>
            <a:cxnLst/>
            <a:rect l="l" t="t" r="r" b="b"/>
            <a:pathLst>
              <a:path w="3003154" h="2171924">
                <a:moveTo>
                  <a:pt x="0" y="0"/>
                </a:moveTo>
                <a:lnTo>
                  <a:pt x="3003154" y="0"/>
                </a:lnTo>
                <a:lnTo>
                  <a:pt x="3003154" y="2171924"/>
                </a:lnTo>
                <a:lnTo>
                  <a:pt x="0" y="2171924"/>
                </a:lnTo>
                <a:lnTo>
                  <a:pt x="0" y="0"/>
                </a:lnTo>
                <a:close/>
              </a:path>
            </a:pathLst>
          </a:custGeom>
          <a:blipFill>
            <a:blip r:embed="rId11"/>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Freeform 16">
            <a:extLst>
              <a:ext uri="{FF2B5EF4-FFF2-40B4-BE49-F238E27FC236}">
                <a16:creationId xmlns:a16="http://schemas.microsoft.com/office/drawing/2014/main" id="{481A16D8-13B5-46B9-0C57-8625E5F5E7AA}"/>
              </a:ext>
            </a:extLst>
          </p:cNvPr>
          <p:cNvSpPr/>
          <p:nvPr/>
        </p:nvSpPr>
        <p:spPr>
          <a:xfrm>
            <a:off x="10488496" y="4317087"/>
            <a:ext cx="3127770" cy="2008268"/>
          </a:xfrm>
          <a:custGeom>
            <a:avLst/>
            <a:gdLst/>
            <a:ahLst/>
            <a:cxnLst/>
            <a:rect l="l" t="t" r="r" b="b"/>
            <a:pathLst>
              <a:path w="3127770" h="2008268">
                <a:moveTo>
                  <a:pt x="0" y="0"/>
                </a:moveTo>
                <a:lnTo>
                  <a:pt x="3127771" y="0"/>
                </a:lnTo>
                <a:lnTo>
                  <a:pt x="3127771" y="2008268"/>
                </a:lnTo>
                <a:lnTo>
                  <a:pt x="0" y="2008268"/>
                </a:lnTo>
                <a:lnTo>
                  <a:pt x="0" y="0"/>
                </a:lnTo>
                <a:close/>
              </a:path>
            </a:pathLst>
          </a:custGeom>
          <a:blipFill>
            <a:blip r:embed="rId1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17">
            <a:extLst>
              <a:ext uri="{FF2B5EF4-FFF2-40B4-BE49-F238E27FC236}">
                <a16:creationId xmlns:a16="http://schemas.microsoft.com/office/drawing/2014/main" id="{50EF5060-0739-3A9C-657D-DCD31EC49674}"/>
              </a:ext>
            </a:extLst>
          </p:cNvPr>
          <p:cNvSpPr/>
          <p:nvPr/>
        </p:nvSpPr>
        <p:spPr>
          <a:xfrm>
            <a:off x="14111567" y="4292911"/>
            <a:ext cx="3316845" cy="2056619"/>
          </a:xfrm>
          <a:custGeom>
            <a:avLst/>
            <a:gdLst/>
            <a:ahLst/>
            <a:cxnLst/>
            <a:rect l="l" t="t" r="r" b="b"/>
            <a:pathLst>
              <a:path w="3316845" h="2056619">
                <a:moveTo>
                  <a:pt x="0" y="0"/>
                </a:moveTo>
                <a:lnTo>
                  <a:pt x="3316845" y="0"/>
                </a:lnTo>
                <a:lnTo>
                  <a:pt x="3316845" y="2056619"/>
                </a:lnTo>
                <a:lnTo>
                  <a:pt x="0" y="2056619"/>
                </a:lnTo>
                <a:lnTo>
                  <a:pt x="0" y="0"/>
                </a:lnTo>
                <a:close/>
              </a:path>
            </a:pathLst>
          </a:custGeom>
          <a:blipFill>
            <a:blip r:embed="rId1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Freeform 18">
            <a:extLst>
              <a:ext uri="{FF2B5EF4-FFF2-40B4-BE49-F238E27FC236}">
                <a16:creationId xmlns:a16="http://schemas.microsoft.com/office/drawing/2014/main" id="{67C42BC9-FD61-B0D1-150D-6EA6497EC733}"/>
              </a:ext>
            </a:extLst>
          </p:cNvPr>
          <p:cNvSpPr/>
          <p:nvPr/>
        </p:nvSpPr>
        <p:spPr>
          <a:xfrm>
            <a:off x="10318780" y="7073776"/>
            <a:ext cx="3467204" cy="2427043"/>
          </a:xfrm>
          <a:custGeom>
            <a:avLst/>
            <a:gdLst/>
            <a:ahLst/>
            <a:cxnLst/>
            <a:rect l="l" t="t" r="r" b="b"/>
            <a:pathLst>
              <a:path w="3467204" h="2427043">
                <a:moveTo>
                  <a:pt x="0" y="0"/>
                </a:moveTo>
                <a:lnTo>
                  <a:pt x="3467203" y="0"/>
                </a:lnTo>
                <a:lnTo>
                  <a:pt x="3467203" y="2427043"/>
                </a:lnTo>
                <a:lnTo>
                  <a:pt x="0" y="2427043"/>
                </a:lnTo>
                <a:lnTo>
                  <a:pt x="0" y="0"/>
                </a:lnTo>
                <a:close/>
              </a:path>
            </a:pathLst>
          </a:custGeom>
          <a:blipFill>
            <a:blip r:embed="rId1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Freeform 19">
            <a:extLst>
              <a:ext uri="{FF2B5EF4-FFF2-40B4-BE49-F238E27FC236}">
                <a16:creationId xmlns:a16="http://schemas.microsoft.com/office/drawing/2014/main" id="{21E59674-1BC7-B68D-B997-A03BADEB45FD}"/>
              </a:ext>
            </a:extLst>
          </p:cNvPr>
          <p:cNvSpPr/>
          <p:nvPr/>
        </p:nvSpPr>
        <p:spPr>
          <a:xfrm>
            <a:off x="14602982" y="6968655"/>
            <a:ext cx="2032524" cy="2398208"/>
          </a:xfrm>
          <a:custGeom>
            <a:avLst/>
            <a:gdLst/>
            <a:ahLst/>
            <a:cxnLst/>
            <a:rect l="l" t="t" r="r" b="b"/>
            <a:pathLst>
              <a:path w="2032524" h="2398208">
                <a:moveTo>
                  <a:pt x="0" y="0"/>
                </a:moveTo>
                <a:lnTo>
                  <a:pt x="2032524" y="0"/>
                </a:lnTo>
                <a:lnTo>
                  <a:pt x="2032524" y="2398208"/>
                </a:lnTo>
                <a:lnTo>
                  <a:pt x="0" y="2398208"/>
                </a:lnTo>
                <a:lnTo>
                  <a:pt x="0" y="0"/>
                </a:lnTo>
                <a:close/>
              </a:path>
            </a:pathLst>
          </a:custGeom>
          <a:blipFill>
            <a:blip r:embed="rId1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TextBox 20">
            <a:extLst>
              <a:ext uri="{FF2B5EF4-FFF2-40B4-BE49-F238E27FC236}">
                <a16:creationId xmlns:a16="http://schemas.microsoft.com/office/drawing/2014/main" id="{A76BA46B-84BC-9236-E050-FB85E2908FA3}"/>
              </a:ext>
            </a:extLst>
          </p:cNvPr>
          <p:cNvSpPr txBox="1"/>
          <p:nvPr/>
        </p:nvSpPr>
        <p:spPr>
          <a:xfrm>
            <a:off x="2962955" y="336764"/>
            <a:ext cx="12362090" cy="691936"/>
          </a:xfrm>
          <a:prstGeom prst="rect">
            <a:avLst/>
          </a:prstGeom>
        </p:spPr>
        <p:txBody>
          <a:bodyPr lIns="0" tIns="0" rIns="0" bIns="0" rtlCol="0" anchor="t">
            <a:spAutoFit/>
          </a:bodyPr>
          <a:lstStyle/>
          <a:p>
            <a:pPr marL="0" marR="0" lvl="0" indent="0" algn="ctr" defTabSz="914400" rtl="0" eaLnBrk="1" fontAlgn="auto" latinLnBrk="0" hangingPunct="1">
              <a:lnSpc>
                <a:spcPts val="5336"/>
              </a:lnSpc>
              <a:spcBef>
                <a:spcPts val="0"/>
              </a:spcBef>
              <a:spcAft>
                <a:spcPts val="0"/>
              </a:spcAft>
              <a:buClrTx/>
              <a:buSzTx/>
              <a:buFontTx/>
              <a:buNone/>
              <a:tabLst/>
              <a:defRPr/>
            </a:pPr>
            <a:r>
              <a:rPr kumimoji="0" lang="de-DE" sz="4987" b="0" i="0" u="none" strike="noStrike" kern="1200" cap="none" spc="134" normalizeH="0" baseline="0" noProof="0" dirty="0">
                <a:ln>
                  <a:noFill/>
                </a:ln>
                <a:solidFill>
                  <a:srgbClr val="053055"/>
                </a:solidFill>
                <a:effectLst/>
                <a:uLnTx/>
                <a:uFillTx/>
                <a:latin typeface="Montserrat"/>
                <a:ea typeface="Montserrat"/>
                <a:cs typeface="Montserrat"/>
                <a:sym typeface="Montserrat"/>
              </a:rPr>
              <a:t>DER GROOMING-PROZESS</a:t>
            </a:r>
          </a:p>
        </p:txBody>
      </p:sp>
    </p:spTree>
    <p:extLst>
      <p:ext uri="{BB962C8B-B14F-4D97-AF65-F5344CB8AC3E}">
        <p14:creationId xmlns:p14="http://schemas.microsoft.com/office/powerpoint/2010/main" val="6563923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7867363" y="1942553"/>
            <a:ext cx="420637" cy="6287595"/>
            <a:chOff x="0" y="0"/>
            <a:chExt cx="154215" cy="974113"/>
          </a:xfrm>
        </p:grpSpPr>
        <p:sp>
          <p:nvSpPr>
            <p:cNvPr id="3" name="Freeform 3"/>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4" name="Group 4"/>
          <p:cNvGrpSpPr/>
          <p:nvPr/>
        </p:nvGrpSpPr>
        <p:grpSpPr>
          <a:xfrm>
            <a:off x="0" y="1999703"/>
            <a:ext cx="420637" cy="6287595"/>
            <a:chOff x="0" y="0"/>
            <a:chExt cx="65168" cy="974113"/>
          </a:xfrm>
        </p:grpSpPr>
        <p:sp>
          <p:nvSpPr>
            <p:cNvPr id="5" name="Freeform 5"/>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AABFD1"/>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6" name="Group 6"/>
          <p:cNvGrpSpPr/>
          <p:nvPr/>
        </p:nvGrpSpPr>
        <p:grpSpPr>
          <a:xfrm>
            <a:off x="16173532" y="9517289"/>
            <a:ext cx="1956616" cy="567847"/>
            <a:chOff x="0" y="0"/>
            <a:chExt cx="2608822" cy="757130"/>
          </a:xfrm>
        </p:grpSpPr>
        <p:pic>
          <p:nvPicPr>
            <p:cNvPr id="7" name="Picture 7"/>
            <p:cNvPicPr>
              <a:picLocks noChangeAspect="1"/>
            </p:cNvPicPr>
            <p:nvPr/>
          </p:nvPicPr>
          <p:blipFill>
            <a:blip r:embed="rId3"/>
            <a:srcRect r="2273" b="16626"/>
            <a:stretch>
              <a:fillRect/>
            </a:stretch>
          </p:blipFill>
          <p:spPr>
            <a:xfrm>
              <a:off x="0" y="0"/>
              <a:ext cx="2608822" cy="757130"/>
            </a:xfrm>
            <a:prstGeom prst="rect">
              <a:avLst/>
            </a:prstGeom>
          </p:spPr>
        </p:pic>
      </p:grpSp>
      <p:sp>
        <p:nvSpPr>
          <p:cNvPr id="8" name="Freeform 8"/>
          <p:cNvSpPr/>
          <p:nvPr/>
        </p:nvSpPr>
        <p:spPr>
          <a:xfrm>
            <a:off x="4824364" y="2214160"/>
            <a:ext cx="8639271" cy="7587052"/>
          </a:xfrm>
          <a:custGeom>
            <a:avLst/>
            <a:gdLst/>
            <a:ahLst/>
            <a:cxnLst/>
            <a:rect l="l" t="t" r="r" b="b"/>
            <a:pathLst>
              <a:path w="8639271" h="7587052">
                <a:moveTo>
                  <a:pt x="0" y="0"/>
                </a:moveTo>
                <a:lnTo>
                  <a:pt x="8639272" y="0"/>
                </a:lnTo>
                <a:lnTo>
                  <a:pt x="8639272" y="7587053"/>
                </a:lnTo>
                <a:lnTo>
                  <a:pt x="0" y="7587053"/>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9"/>
          <p:cNvSpPr txBox="1"/>
          <p:nvPr/>
        </p:nvSpPr>
        <p:spPr>
          <a:xfrm>
            <a:off x="3187669" y="377932"/>
            <a:ext cx="12362090" cy="1368211"/>
          </a:xfrm>
          <a:prstGeom prst="rect">
            <a:avLst/>
          </a:prstGeom>
        </p:spPr>
        <p:txBody>
          <a:bodyPr lIns="0" tIns="0" rIns="0" bIns="0" rtlCol="0" anchor="t">
            <a:spAutoFit/>
          </a:bodyPr>
          <a:lstStyle/>
          <a:p>
            <a:pPr marL="0" marR="0" lvl="0" indent="0" algn="ctr" defTabSz="914400" rtl="0" eaLnBrk="1" fontAlgn="auto" latinLnBrk="0" hangingPunct="1">
              <a:lnSpc>
                <a:spcPts val="5336"/>
              </a:lnSpc>
              <a:spcBef>
                <a:spcPts val="0"/>
              </a:spcBef>
              <a:spcAft>
                <a:spcPts val="0"/>
              </a:spcAft>
              <a:buClrTx/>
              <a:buSzTx/>
              <a:buFontTx/>
              <a:buNone/>
              <a:tabLst/>
              <a:defRPr/>
            </a:pPr>
            <a:r>
              <a:rPr kumimoji="0" lang="de-DE" sz="4987" b="0" i="0" u="none" strike="noStrike" kern="1200" cap="none" spc="134" normalizeH="0" baseline="0" noProof="0" dirty="0">
                <a:ln>
                  <a:noFill/>
                </a:ln>
                <a:solidFill>
                  <a:srgbClr val="053055"/>
                </a:solidFill>
                <a:effectLst/>
                <a:uLnTx/>
                <a:uFillTx/>
                <a:latin typeface="Montserrat"/>
                <a:ea typeface="Montserrat"/>
                <a:cs typeface="Montserrat"/>
                <a:sym typeface="Montserrat"/>
              </a:rPr>
              <a:t>SEXUALISIERTE GEWALT IN DER DIGITALEN WELT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EC9F1A"/>
        </a:solidFill>
        <a:effectLst/>
      </p:bgPr>
    </p:bg>
    <p:spTree>
      <p:nvGrpSpPr>
        <p:cNvPr id="1" name=""/>
        <p:cNvGrpSpPr/>
        <p:nvPr/>
      </p:nvGrpSpPr>
      <p:grpSpPr>
        <a:xfrm>
          <a:off x="0" y="0"/>
          <a:ext cx="0" cy="0"/>
          <a:chOff x="0" y="0"/>
          <a:chExt cx="0" cy="0"/>
        </a:xfrm>
      </p:grpSpPr>
      <p:grpSp>
        <p:nvGrpSpPr>
          <p:cNvPr id="2" name="Group 2"/>
          <p:cNvGrpSpPr/>
          <p:nvPr/>
        </p:nvGrpSpPr>
        <p:grpSpPr>
          <a:xfrm>
            <a:off x="0" y="-16510"/>
            <a:ext cx="6108000" cy="10303510"/>
            <a:chOff x="0" y="0"/>
            <a:chExt cx="946289" cy="1596283"/>
          </a:xfrm>
        </p:grpSpPr>
        <p:sp>
          <p:nvSpPr>
            <p:cNvPr id="3" name="Freeform 3"/>
            <p:cNvSpPr/>
            <p:nvPr/>
          </p:nvSpPr>
          <p:spPr>
            <a:xfrm>
              <a:off x="0" y="0"/>
              <a:ext cx="946289" cy="1596283"/>
            </a:xfrm>
            <a:custGeom>
              <a:avLst/>
              <a:gdLst/>
              <a:ahLst/>
              <a:cxnLst/>
              <a:rect l="l" t="t" r="r" b="b"/>
              <a:pathLst>
                <a:path w="946289" h="1596283">
                  <a:moveTo>
                    <a:pt x="0" y="0"/>
                  </a:moveTo>
                  <a:lnTo>
                    <a:pt x="946289" y="0"/>
                  </a:lnTo>
                  <a:lnTo>
                    <a:pt x="946289" y="1596283"/>
                  </a:lnTo>
                  <a:lnTo>
                    <a:pt x="0" y="1596283"/>
                  </a:lnTo>
                  <a:close/>
                </a:path>
              </a:pathLst>
            </a:custGeom>
            <a:solidFill>
              <a:srgbClr val="FFFFFF"/>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4" name="Group 4"/>
          <p:cNvGrpSpPr/>
          <p:nvPr/>
        </p:nvGrpSpPr>
        <p:grpSpPr>
          <a:xfrm>
            <a:off x="0" y="2075646"/>
            <a:ext cx="497704" cy="6287595"/>
            <a:chOff x="0" y="0"/>
            <a:chExt cx="154215" cy="974113"/>
          </a:xfrm>
        </p:grpSpPr>
        <p:sp>
          <p:nvSpPr>
            <p:cNvPr id="5" name="Freeform 5"/>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6" name="Group 6"/>
          <p:cNvGrpSpPr/>
          <p:nvPr/>
        </p:nvGrpSpPr>
        <p:grpSpPr>
          <a:xfrm>
            <a:off x="16098321" y="9419516"/>
            <a:ext cx="1956616" cy="567847"/>
            <a:chOff x="0" y="0"/>
            <a:chExt cx="2608822" cy="757130"/>
          </a:xfrm>
        </p:grpSpPr>
        <p:pic>
          <p:nvPicPr>
            <p:cNvPr id="7" name="Picture 7"/>
            <p:cNvPicPr>
              <a:picLocks noChangeAspect="1"/>
            </p:cNvPicPr>
            <p:nvPr/>
          </p:nvPicPr>
          <p:blipFill>
            <a:blip r:embed="rId2"/>
            <a:srcRect r="2273" b="16626"/>
            <a:stretch>
              <a:fillRect/>
            </a:stretch>
          </p:blipFill>
          <p:spPr>
            <a:xfrm>
              <a:off x="0" y="0"/>
              <a:ext cx="2608822" cy="757130"/>
            </a:xfrm>
            <a:prstGeom prst="rect">
              <a:avLst/>
            </a:prstGeom>
          </p:spPr>
        </p:pic>
      </p:grpSp>
      <p:grpSp>
        <p:nvGrpSpPr>
          <p:cNvPr id="8" name="Group 8"/>
          <p:cNvGrpSpPr/>
          <p:nvPr/>
        </p:nvGrpSpPr>
        <p:grpSpPr>
          <a:xfrm>
            <a:off x="3370547" y="2951994"/>
            <a:ext cx="13430515" cy="3981587"/>
            <a:chOff x="0" y="0"/>
            <a:chExt cx="3537255" cy="1048648"/>
          </a:xfrm>
        </p:grpSpPr>
        <p:sp>
          <p:nvSpPr>
            <p:cNvPr id="9" name="Freeform 9"/>
            <p:cNvSpPr/>
            <p:nvPr/>
          </p:nvSpPr>
          <p:spPr>
            <a:xfrm>
              <a:off x="0" y="0"/>
              <a:ext cx="3537255" cy="1048648"/>
            </a:xfrm>
            <a:custGeom>
              <a:avLst/>
              <a:gdLst/>
              <a:ahLst/>
              <a:cxnLst/>
              <a:rect l="l" t="t" r="r" b="b"/>
              <a:pathLst>
                <a:path w="3537255" h="1048648">
                  <a:moveTo>
                    <a:pt x="0" y="0"/>
                  </a:moveTo>
                  <a:lnTo>
                    <a:pt x="3537255" y="0"/>
                  </a:lnTo>
                  <a:lnTo>
                    <a:pt x="3537255" y="1048648"/>
                  </a:lnTo>
                  <a:lnTo>
                    <a:pt x="0" y="1048648"/>
                  </a:lnTo>
                  <a:close/>
                </a:path>
              </a:pathLst>
            </a:custGeom>
            <a:solidFill>
              <a:srgbClr val="345C7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10"/>
            <p:cNvSpPr txBox="1"/>
            <p:nvPr/>
          </p:nvSpPr>
          <p:spPr>
            <a:xfrm>
              <a:off x="0" y="-38100"/>
              <a:ext cx="3537255" cy="1086748"/>
            </a:xfrm>
            <a:prstGeom prst="rect">
              <a:avLst/>
            </a:prstGeom>
          </p:spPr>
          <p:txBody>
            <a:bodyPr lIns="50800" tIns="50800" rIns="50800" bIns="50800" rtlCol="0" anchor="ctr"/>
            <a:lstStyle/>
            <a:p>
              <a:pPr marL="0" marR="0" lvl="0" indent="0" algn="ctr" defTabSz="914400" rtl="0" eaLnBrk="1" fontAlgn="auto" latinLnBrk="0" hangingPunct="1">
                <a:lnSpc>
                  <a:spcPts val="6759"/>
                </a:lnSpc>
                <a:spcBef>
                  <a:spcPts val="0"/>
                </a:spcBef>
                <a:spcAft>
                  <a:spcPts val="0"/>
                </a:spcAft>
                <a:buClrTx/>
                <a:buSzTx/>
                <a:buFontTx/>
                <a:buNone/>
                <a:tabLst/>
                <a:defRPr/>
              </a:pPr>
              <a:r>
                <a:rPr kumimoji="0" lang="de-DE" sz="5199" b="0" i="0" u="none" strike="noStrike" kern="1200" cap="none" spc="395" normalizeH="0" baseline="0" noProof="0" dirty="0">
                  <a:ln>
                    <a:noFill/>
                  </a:ln>
                  <a:solidFill>
                    <a:srgbClr val="FEFEFE"/>
                  </a:solidFill>
                  <a:effectLst/>
                  <a:uLnTx/>
                  <a:uFillTx/>
                  <a:latin typeface="Montserrat"/>
                  <a:ea typeface="Montserrat"/>
                  <a:cs typeface="Montserrat"/>
                  <a:sym typeface="Montserrat"/>
                </a:rPr>
                <a:t>07</a:t>
              </a:r>
            </a:p>
            <a:p>
              <a:pPr marL="0" marR="0" lvl="0" indent="0" algn="ctr" defTabSz="914400" rtl="0" eaLnBrk="1" fontAlgn="auto" latinLnBrk="0" hangingPunct="1">
                <a:lnSpc>
                  <a:spcPts val="6759"/>
                </a:lnSpc>
                <a:spcBef>
                  <a:spcPts val="0"/>
                </a:spcBef>
                <a:spcAft>
                  <a:spcPts val="0"/>
                </a:spcAft>
                <a:buClrTx/>
                <a:buSzTx/>
                <a:buFontTx/>
                <a:buNone/>
                <a:tabLst/>
                <a:defRPr/>
              </a:pPr>
              <a:r>
                <a:rPr kumimoji="0" lang="de-DE" sz="5199" b="0" i="0" u="none" strike="noStrike" kern="1200" cap="none" spc="395" normalizeH="0" baseline="0" noProof="0" dirty="0">
                  <a:ln>
                    <a:noFill/>
                  </a:ln>
                  <a:solidFill>
                    <a:srgbClr val="FEFEFE"/>
                  </a:solidFill>
                  <a:effectLst/>
                  <a:uLnTx/>
                  <a:uFillTx/>
                  <a:latin typeface="Montserrat"/>
                  <a:ea typeface="Montserrat"/>
                  <a:cs typeface="Montserrat"/>
                  <a:sym typeface="Montserrat"/>
                </a:rPr>
                <a:t>MÖGLICHE REAKTIONEN VON BETROFFENEN</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790296" y="1999703"/>
            <a:ext cx="497704" cy="6287595"/>
            <a:chOff x="0" y="0"/>
            <a:chExt cx="154215" cy="974113"/>
          </a:xfrm>
        </p:grpSpPr>
        <p:sp>
          <p:nvSpPr>
            <p:cNvPr id="3" name="Freeform 3"/>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4" name="Group 4"/>
          <p:cNvGrpSpPr/>
          <p:nvPr/>
        </p:nvGrpSpPr>
        <p:grpSpPr>
          <a:xfrm>
            <a:off x="0" y="2285332"/>
            <a:ext cx="420637" cy="6287595"/>
            <a:chOff x="0" y="0"/>
            <a:chExt cx="65168" cy="974113"/>
          </a:xfrm>
        </p:grpSpPr>
        <p:sp>
          <p:nvSpPr>
            <p:cNvPr id="5" name="Freeform 5"/>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AABFD1"/>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6" name="Group 6"/>
          <p:cNvGrpSpPr/>
          <p:nvPr/>
        </p:nvGrpSpPr>
        <p:grpSpPr>
          <a:xfrm>
            <a:off x="1866926" y="1849874"/>
            <a:ext cx="4212222" cy="7408426"/>
            <a:chOff x="0" y="0"/>
            <a:chExt cx="1109392" cy="1951190"/>
          </a:xfrm>
        </p:grpSpPr>
        <p:sp>
          <p:nvSpPr>
            <p:cNvPr id="7" name="Freeform 7"/>
            <p:cNvSpPr/>
            <p:nvPr/>
          </p:nvSpPr>
          <p:spPr>
            <a:xfrm>
              <a:off x="0" y="0"/>
              <a:ext cx="1109392" cy="1951190"/>
            </a:xfrm>
            <a:custGeom>
              <a:avLst/>
              <a:gdLst/>
              <a:ahLst/>
              <a:cxnLst/>
              <a:rect l="l" t="t" r="r" b="b"/>
              <a:pathLst>
                <a:path w="1109392" h="1951190">
                  <a:moveTo>
                    <a:pt x="0" y="0"/>
                  </a:moveTo>
                  <a:lnTo>
                    <a:pt x="1109392" y="0"/>
                  </a:lnTo>
                  <a:lnTo>
                    <a:pt x="1109392" y="1951190"/>
                  </a:lnTo>
                  <a:lnTo>
                    <a:pt x="0" y="1951190"/>
                  </a:lnTo>
                  <a:close/>
                </a:path>
              </a:pathLst>
            </a:custGeom>
            <a:solidFill>
              <a:srgbClr val="EC9F1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8"/>
            <p:cNvSpPr txBox="1"/>
            <p:nvPr/>
          </p:nvSpPr>
          <p:spPr>
            <a:xfrm>
              <a:off x="0" y="-38100"/>
              <a:ext cx="1109392" cy="1989290"/>
            </a:xfrm>
            <a:prstGeom prst="rect">
              <a:avLst/>
            </a:prstGeom>
          </p:spPr>
          <p:txBody>
            <a:bodyPr lIns="50800" tIns="50800" rIns="50800" bIns="50800" rtlCol="0" anchor="ctr"/>
            <a:lstStyle/>
            <a:p>
              <a:pPr marL="0" marR="0" lvl="0" indent="0" algn="ctr" defTabSz="914400" rtl="0" eaLnBrk="1" fontAlgn="auto" latinLnBrk="0" hangingPunct="1">
                <a:lnSpc>
                  <a:spcPts val="3079"/>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9" name="Freeform 9"/>
          <p:cNvSpPr/>
          <p:nvPr/>
        </p:nvSpPr>
        <p:spPr>
          <a:xfrm>
            <a:off x="3176178" y="3918741"/>
            <a:ext cx="1593719" cy="1635346"/>
          </a:xfrm>
          <a:custGeom>
            <a:avLst/>
            <a:gdLst/>
            <a:ahLst/>
            <a:cxnLst/>
            <a:rect l="l" t="t" r="r" b="b"/>
            <a:pathLst>
              <a:path w="1593719" h="1635346">
                <a:moveTo>
                  <a:pt x="0" y="0"/>
                </a:moveTo>
                <a:lnTo>
                  <a:pt x="1593719" y="0"/>
                </a:lnTo>
                <a:lnTo>
                  <a:pt x="1593719" y="1635346"/>
                </a:lnTo>
                <a:lnTo>
                  <a:pt x="0" y="1635346"/>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0" name="Group 10"/>
          <p:cNvGrpSpPr/>
          <p:nvPr/>
        </p:nvGrpSpPr>
        <p:grpSpPr>
          <a:xfrm>
            <a:off x="7145965" y="2793288"/>
            <a:ext cx="4212222" cy="5642967"/>
            <a:chOff x="0" y="0"/>
            <a:chExt cx="1109392" cy="1486214"/>
          </a:xfrm>
        </p:grpSpPr>
        <p:sp>
          <p:nvSpPr>
            <p:cNvPr id="11" name="Freeform 11"/>
            <p:cNvSpPr/>
            <p:nvPr/>
          </p:nvSpPr>
          <p:spPr>
            <a:xfrm>
              <a:off x="0" y="0"/>
              <a:ext cx="1109392" cy="1486214"/>
            </a:xfrm>
            <a:custGeom>
              <a:avLst/>
              <a:gdLst/>
              <a:ahLst/>
              <a:cxnLst/>
              <a:rect l="l" t="t" r="r" b="b"/>
              <a:pathLst>
                <a:path w="1109392" h="1486214">
                  <a:moveTo>
                    <a:pt x="0" y="0"/>
                  </a:moveTo>
                  <a:lnTo>
                    <a:pt x="1109392" y="0"/>
                  </a:lnTo>
                  <a:lnTo>
                    <a:pt x="1109392" y="1486214"/>
                  </a:lnTo>
                  <a:lnTo>
                    <a:pt x="0" y="1486214"/>
                  </a:lnTo>
                  <a:close/>
                </a:path>
              </a:pathLst>
            </a:custGeom>
            <a:solidFill>
              <a:srgbClr val="EC9F1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Box 12"/>
            <p:cNvSpPr txBox="1"/>
            <p:nvPr/>
          </p:nvSpPr>
          <p:spPr>
            <a:xfrm>
              <a:off x="0" y="-38100"/>
              <a:ext cx="1109392" cy="1524314"/>
            </a:xfrm>
            <a:prstGeom prst="rect">
              <a:avLst/>
            </a:prstGeom>
          </p:spPr>
          <p:txBody>
            <a:bodyPr lIns="50800" tIns="50800" rIns="50800" bIns="50800" rtlCol="0" anchor="ctr"/>
            <a:lstStyle/>
            <a:p>
              <a:pPr marL="0" marR="0" lvl="0" indent="0" algn="ctr" defTabSz="914400" rtl="0" eaLnBrk="1" fontAlgn="auto" latinLnBrk="0" hangingPunct="1">
                <a:lnSpc>
                  <a:spcPts val="3079"/>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3" name="Group 13"/>
          <p:cNvGrpSpPr/>
          <p:nvPr/>
        </p:nvGrpSpPr>
        <p:grpSpPr>
          <a:xfrm>
            <a:off x="12424987" y="1849874"/>
            <a:ext cx="4212222" cy="7408426"/>
            <a:chOff x="0" y="0"/>
            <a:chExt cx="1109392" cy="1951190"/>
          </a:xfrm>
        </p:grpSpPr>
        <p:sp>
          <p:nvSpPr>
            <p:cNvPr id="14" name="Freeform 14"/>
            <p:cNvSpPr/>
            <p:nvPr/>
          </p:nvSpPr>
          <p:spPr>
            <a:xfrm>
              <a:off x="0" y="0"/>
              <a:ext cx="1109392" cy="1951190"/>
            </a:xfrm>
            <a:custGeom>
              <a:avLst/>
              <a:gdLst/>
              <a:ahLst/>
              <a:cxnLst/>
              <a:rect l="l" t="t" r="r" b="b"/>
              <a:pathLst>
                <a:path w="1109392" h="1951190">
                  <a:moveTo>
                    <a:pt x="0" y="0"/>
                  </a:moveTo>
                  <a:lnTo>
                    <a:pt x="1109392" y="0"/>
                  </a:lnTo>
                  <a:lnTo>
                    <a:pt x="1109392" y="1951190"/>
                  </a:lnTo>
                  <a:lnTo>
                    <a:pt x="0" y="1951190"/>
                  </a:lnTo>
                  <a:close/>
                </a:path>
              </a:pathLst>
            </a:custGeom>
            <a:solidFill>
              <a:srgbClr val="EC9F1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Box 15"/>
            <p:cNvSpPr txBox="1"/>
            <p:nvPr/>
          </p:nvSpPr>
          <p:spPr>
            <a:xfrm>
              <a:off x="0" y="-38100"/>
              <a:ext cx="1109392" cy="1989290"/>
            </a:xfrm>
            <a:prstGeom prst="rect">
              <a:avLst/>
            </a:prstGeom>
          </p:spPr>
          <p:txBody>
            <a:bodyPr lIns="50800" tIns="50800" rIns="50800" bIns="50800" rtlCol="0" anchor="ctr"/>
            <a:lstStyle/>
            <a:p>
              <a:pPr marL="0" marR="0" lvl="0" indent="0" algn="ctr" defTabSz="914400" rtl="0" eaLnBrk="1" fontAlgn="auto" latinLnBrk="0" hangingPunct="1">
                <a:lnSpc>
                  <a:spcPts val="3079"/>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6" name="Freeform 16"/>
          <p:cNvSpPr/>
          <p:nvPr/>
        </p:nvSpPr>
        <p:spPr>
          <a:xfrm>
            <a:off x="7957156" y="5429129"/>
            <a:ext cx="2724125" cy="2313030"/>
          </a:xfrm>
          <a:custGeom>
            <a:avLst/>
            <a:gdLst/>
            <a:ahLst/>
            <a:cxnLst/>
            <a:rect l="l" t="t" r="r" b="b"/>
            <a:pathLst>
              <a:path w="2724125" h="2313030">
                <a:moveTo>
                  <a:pt x="0" y="0"/>
                </a:moveTo>
                <a:lnTo>
                  <a:pt x="2724124" y="0"/>
                </a:lnTo>
                <a:lnTo>
                  <a:pt x="2724124" y="2313030"/>
                </a:lnTo>
                <a:lnTo>
                  <a:pt x="0" y="231303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17"/>
          <p:cNvSpPr/>
          <p:nvPr/>
        </p:nvSpPr>
        <p:spPr>
          <a:xfrm>
            <a:off x="12650973" y="2608575"/>
            <a:ext cx="3760250" cy="2620331"/>
          </a:xfrm>
          <a:custGeom>
            <a:avLst/>
            <a:gdLst/>
            <a:ahLst/>
            <a:cxnLst/>
            <a:rect l="l" t="t" r="r" b="b"/>
            <a:pathLst>
              <a:path w="3760250" h="2620331">
                <a:moveTo>
                  <a:pt x="0" y="0"/>
                </a:moveTo>
                <a:lnTo>
                  <a:pt x="3760250" y="0"/>
                </a:lnTo>
                <a:lnTo>
                  <a:pt x="3760250" y="2620332"/>
                </a:lnTo>
                <a:lnTo>
                  <a:pt x="0" y="262033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TextBox 18"/>
          <p:cNvSpPr txBox="1"/>
          <p:nvPr/>
        </p:nvSpPr>
        <p:spPr>
          <a:xfrm>
            <a:off x="2490132" y="2249963"/>
            <a:ext cx="2965810" cy="1029499"/>
          </a:xfrm>
          <a:prstGeom prst="rect">
            <a:avLst/>
          </a:prstGeom>
        </p:spPr>
        <p:txBody>
          <a:bodyPr lIns="0" tIns="0" rIns="0" bIns="0" rtlCol="0" anchor="t">
            <a:spAutoFit/>
          </a:bodyPr>
          <a:lstStyle/>
          <a:p>
            <a:pPr marL="0" marR="0" lvl="0" indent="0" algn="ctr" defTabSz="914400" rtl="0" eaLnBrk="1" fontAlgn="auto" latinLnBrk="0" hangingPunct="1">
              <a:lnSpc>
                <a:spcPts val="4155"/>
              </a:lnSpc>
              <a:spcBef>
                <a:spcPct val="0"/>
              </a:spcBef>
              <a:spcAft>
                <a:spcPts val="0"/>
              </a:spcAft>
              <a:buClrTx/>
              <a:buSzTx/>
              <a:buFontTx/>
              <a:buNone/>
              <a:tabLst/>
              <a:defRPr/>
            </a:pPr>
            <a:r>
              <a:rPr kumimoji="0" lang="de-DE" sz="2968" b="0" i="0" u="none" strike="noStrike" kern="1200" cap="none" spc="0" normalizeH="0" baseline="0" noProof="0" dirty="0">
                <a:ln>
                  <a:noFill/>
                </a:ln>
                <a:solidFill>
                  <a:srgbClr val="053055"/>
                </a:solidFill>
                <a:effectLst/>
                <a:uLnTx/>
                <a:uFillTx/>
                <a:latin typeface="Montserrat"/>
                <a:ea typeface="Montserrat"/>
                <a:cs typeface="Montserrat"/>
                <a:sym typeface="Montserrat"/>
              </a:rPr>
              <a:t>Wir sind zu zweit da!</a:t>
            </a:r>
          </a:p>
        </p:txBody>
      </p:sp>
      <p:sp>
        <p:nvSpPr>
          <p:cNvPr id="19" name="TextBox 19"/>
          <p:cNvSpPr txBox="1"/>
          <p:nvPr/>
        </p:nvSpPr>
        <p:spPr>
          <a:xfrm>
            <a:off x="3138173" y="843315"/>
            <a:ext cx="12362090" cy="691936"/>
          </a:xfrm>
          <a:prstGeom prst="rect">
            <a:avLst/>
          </a:prstGeom>
        </p:spPr>
        <p:txBody>
          <a:bodyPr lIns="0" tIns="0" rIns="0" bIns="0" rtlCol="0" anchor="t">
            <a:spAutoFit/>
          </a:bodyPr>
          <a:lstStyle/>
          <a:p>
            <a:pPr marL="0" marR="0" lvl="0" indent="0" algn="ctr" defTabSz="914400" rtl="0" eaLnBrk="1" fontAlgn="auto" latinLnBrk="0" hangingPunct="1">
              <a:lnSpc>
                <a:spcPts val="5336"/>
              </a:lnSpc>
              <a:spcBef>
                <a:spcPts val="0"/>
              </a:spcBef>
              <a:spcAft>
                <a:spcPts val="0"/>
              </a:spcAft>
              <a:buClrTx/>
              <a:buSzTx/>
              <a:buFontTx/>
              <a:buNone/>
              <a:tabLst/>
              <a:defRPr/>
            </a:pPr>
            <a:r>
              <a:rPr kumimoji="0" lang="de-DE" sz="4987" b="0" i="0" u="none" strike="noStrike" kern="1200" cap="none" spc="134" normalizeH="0" baseline="0" noProof="0" dirty="0">
                <a:ln>
                  <a:noFill/>
                </a:ln>
                <a:solidFill>
                  <a:srgbClr val="053055"/>
                </a:solidFill>
                <a:effectLst/>
                <a:uLnTx/>
                <a:uFillTx/>
                <a:latin typeface="Montserrat"/>
                <a:ea typeface="Montserrat"/>
                <a:cs typeface="Montserrat"/>
                <a:sym typeface="Montserrat"/>
              </a:rPr>
              <a:t>SORGEN SIE GUT FÜR SICH!</a:t>
            </a:r>
          </a:p>
        </p:txBody>
      </p:sp>
      <p:sp>
        <p:nvSpPr>
          <p:cNvPr id="20" name="TextBox 20"/>
          <p:cNvSpPr txBox="1"/>
          <p:nvPr/>
        </p:nvSpPr>
        <p:spPr>
          <a:xfrm>
            <a:off x="2490132" y="6135112"/>
            <a:ext cx="2965810" cy="2601124"/>
          </a:xfrm>
          <a:prstGeom prst="rect">
            <a:avLst/>
          </a:prstGeom>
        </p:spPr>
        <p:txBody>
          <a:bodyPr lIns="0" tIns="0" rIns="0" bIns="0" rtlCol="0" anchor="t">
            <a:spAutoFit/>
          </a:bodyPr>
          <a:lstStyle/>
          <a:p>
            <a:pPr marL="0" marR="0" lvl="0" indent="0" algn="ctr" defTabSz="914400" rtl="0" eaLnBrk="1" fontAlgn="auto" latinLnBrk="0" hangingPunct="1">
              <a:lnSpc>
                <a:spcPts val="4155"/>
              </a:lnSpc>
              <a:spcBef>
                <a:spcPct val="0"/>
              </a:spcBef>
              <a:spcAft>
                <a:spcPts val="0"/>
              </a:spcAft>
              <a:buClrTx/>
              <a:buSzTx/>
              <a:buFontTx/>
              <a:buNone/>
              <a:tabLst/>
              <a:defRPr/>
            </a:pPr>
            <a:r>
              <a:rPr kumimoji="0" lang="de-DE" sz="2968" b="0" i="0" u="none" strike="noStrike" kern="1200" cap="none" spc="0" normalizeH="0" baseline="0" noProof="0" dirty="0">
                <a:ln>
                  <a:noFill/>
                </a:ln>
                <a:solidFill>
                  <a:srgbClr val="053055"/>
                </a:solidFill>
                <a:effectLst/>
                <a:uLnTx/>
                <a:uFillTx/>
                <a:latin typeface="Montserrat"/>
                <a:ea typeface="Montserrat"/>
                <a:cs typeface="Montserrat"/>
                <a:sym typeface="Montserrat"/>
              </a:rPr>
              <a:t>Wenn Sie mit einem von uns alleine reden möchten, ist das möglich</a:t>
            </a:r>
          </a:p>
        </p:txBody>
      </p:sp>
      <p:sp>
        <p:nvSpPr>
          <p:cNvPr id="21" name="TextBox 21"/>
          <p:cNvSpPr txBox="1"/>
          <p:nvPr/>
        </p:nvSpPr>
        <p:spPr>
          <a:xfrm>
            <a:off x="7836313" y="3066251"/>
            <a:ext cx="2965810" cy="2077249"/>
          </a:xfrm>
          <a:prstGeom prst="rect">
            <a:avLst/>
          </a:prstGeom>
        </p:spPr>
        <p:txBody>
          <a:bodyPr lIns="0" tIns="0" rIns="0" bIns="0" rtlCol="0" anchor="t">
            <a:spAutoFit/>
          </a:bodyPr>
          <a:lstStyle/>
          <a:p>
            <a:pPr marL="0" marR="0" lvl="0" indent="0" algn="ctr" defTabSz="914400" rtl="0" eaLnBrk="1" fontAlgn="auto" latinLnBrk="0" hangingPunct="1">
              <a:lnSpc>
                <a:spcPts val="4155"/>
              </a:lnSpc>
              <a:spcBef>
                <a:spcPct val="0"/>
              </a:spcBef>
              <a:spcAft>
                <a:spcPts val="0"/>
              </a:spcAft>
              <a:buClrTx/>
              <a:buSzTx/>
              <a:buFontTx/>
              <a:buNone/>
              <a:tabLst/>
              <a:defRPr/>
            </a:pPr>
            <a:r>
              <a:rPr kumimoji="0" lang="de-DE" sz="2968" b="0" i="0" u="none" strike="noStrike" kern="1200" cap="none" spc="0" normalizeH="0" baseline="0" noProof="0" dirty="0">
                <a:ln>
                  <a:noFill/>
                </a:ln>
                <a:solidFill>
                  <a:srgbClr val="053055"/>
                </a:solidFill>
                <a:effectLst/>
                <a:uLnTx/>
                <a:uFillTx/>
                <a:latin typeface="Montserrat"/>
                <a:ea typeface="Montserrat"/>
                <a:cs typeface="Montserrat"/>
                <a:sym typeface="Montserrat"/>
              </a:rPr>
              <a:t>Es ist erlaubt, mal an etwas anderes zu denken.</a:t>
            </a:r>
          </a:p>
        </p:txBody>
      </p:sp>
      <p:sp>
        <p:nvSpPr>
          <p:cNvPr id="22" name="TextBox 22"/>
          <p:cNvSpPr txBox="1"/>
          <p:nvPr/>
        </p:nvSpPr>
        <p:spPr>
          <a:xfrm>
            <a:off x="13048193" y="6135112"/>
            <a:ext cx="2965810" cy="2077249"/>
          </a:xfrm>
          <a:prstGeom prst="rect">
            <a:avLst/>
          </a:prstGeom>
        </p:spPr>
        <p:txBody>
          <a:bodyPr lIns="0" tIns="0" rIns="0" bIns="0" rtlCol="0" anchor="t">
            <a:spAutoFit/>
          </a:bodyPr>
          <a:lstStyle/>
          <a:p>
            <a:pPr marL="0" marR="0" lvl="0" indent="0" algn="ctr" defTabSz="914400" rtl="0" eaLnBrk="1" fontAlgn="auto" latinLnBrk="0" hangingPunct="1">
              <a:lnSpc>
                <a:spcPts val="4155"/>
              </a:lnSpc>
              <a:spcBef>
                <a:spcPct val="0"/>
              </a:spcBef>
              <a:spcAft>
                <a:spcPts val="0"/>
              </a:spcAft>
              <a:buClrTx/>
              <a:buSzTx/>
              <a:buFontTx/>
              <a:buNone/>
              <a:tabLst/>
              <a:defRPr/>
            </a:pPr>
            <a:r>
              <a:rPr kumimoji="0" lang="de-DE" sz="2968" b="0" i="0" u="none" strike="noStrike" kern="1200" cap="none" spc="0" normalizeH="0" baseline="0" noProof="0" dirty="0">
                <a:ln>
                  <a:noFill/>
                </a:ln>
                <a:solidFill>
                  <a:srgbClr val="053055"/>
                </a:solidFill>
                <a:effectLst/>
                <a:uLnTx/>
                <a:uFillTx/>
                <a:latin typeface="Montserrat"/>
                <a:ea typeface="Montserrat"/>
                <a:cs typeface="Montserrat"/>
                <a:sym typeface="Montserrat"/>
              </a:rPr>
              <a:t>Es ist erlaubt, auch mal den Raum zu verlassen.</a:t>
            </a:r>
          </a:p>
        </p:txBody>
      </p:sp>
      <p:grpSp>
        <p:nvGrpSpPr>
          <p:cNvPr id="23" name="Group 23"/>
          <p:cNvGrpSpPr/>
          <p:nvPr/>
        </p:nvGrpSpPr>
        <p:grpSpPr>
          <a:xfrm>
            <a:off x="16173532" y="9517289"/>
            <a:ext cx="1956616" cy="567847"/>
            <a:chOff x="0" y="0"/>
            <a:chExt cx="2608822" cy="757130"/>
          </a:xfrm>
        </p:grpSpPr>
        <p:pic>
          <p:nvPicPr>
            <p:cNvPr id="24" name="Picture 24"/>
            <p:cNvPicPr>
              <a:picLocks noChangeAspect="1"/>
            </p:cNvPicPr>
            <p:nvPr/>
          </p:nvPicPr>
          <p:blipFill>
            <a:blip r:embed="rId5"/>
            <a:srcRect r="2273" b="16626"/>
            <a:stretch>
              <a:fillRect/>
            </a:stretch>
          </p:blipFill>
          <p:spPr>
            <a:xfrm>
              <a:off x="0" y="0"/>
              <a:ext cx="2608822" cy="757130"/>
            </a:xfrm>
            <a:prstGeom prst="rect">
              <a:avLst/>
            </a:prstGeom>
          </p:spPr>
        </p:pic>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9722091" y="3232299"/>
            <a:ext cx="3588591" cy="3588591"/>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9F1A"/>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4"/>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3234"/>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5" name="Group 5"/>
          <p:cNvGrpSpPr/>
          <p:nvPr/>
        </p:nvGrpSpPr>
        <p:grpSpPr>
          <a:xfrm>
            <a:off x="1058331" y="3267855"/>
            <a:ext cx="3636990" cy="363699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9F1A"/>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7"/>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3234"/>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8" name="Group 8"/>
          <p:cNvGrpSpPr/>
          <p:nvPr/>
        </p:nvGrpSpPr>
        <p:grpSpPr>
          <a:xfrm>
            <a:off x="5389776" y="3267855"/>
            <a:ext cx="3636990" cy="3636990"/>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9F1A"/>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10"/>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3234"/>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1" name="Group 11"/>
          <p:cNvGrpSpPr/>
          <p:nvPr/>
        </p:nvGrpSpPr>
        <p:grpSpPr>
          <a:xfrm>
            <a:off x="17867363" y="1942553"/>
            <a:ext cx="420637" cy="6287595"/>
            <a:chOff x="0" y="0"/>
            <a:chExt cx="154215" cy="974113"/>
          </a:xfrm>
        </p:grpSpPr>
        <p:sp>
          <p:nvSpPr>
            <p:cNvPr id="12" name="Freeform 12"/>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3" name="Group 13"/>
          <p:cNvGrpSpPr/>
          <p:nvPr/>
        </p:nvGrpSpPr>
        <p:grpSpPr>
          <a:xfrm>
            <a:off x="0" y="1999703"/>
            <a:ext cx="420637" cy="6287595"/>
            <a:chOff x="0" y="0"/>
            <a:chExt cx="65168" cy="974113"/>
          </a:xfrm>
        </p:grpSpPr>
        <p:sp>
          <p:nvSpPr>
            <p:cNvPr id="14" name="Freeform 14"/>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AABFD1"/>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5" name="Group 15"/>
          <p:cNvGrpSpPr/>
          <p:nvPr/>
        </p:nvGrpSpPr>
        <p:grpSpPr>
          <a:xfrm>
            <a:off x="14006007" y="3267855"/>
            <a:ext cx="3636990" cy="3636990"/>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9F1A"/>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TextBox 17"/>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3234"/>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8" name="Group 18"/>
          <p:cNvGrpSpPr/>
          <p:nvPr/>
        </p:nvGrpSpPr>
        <p:grpSpPr>
          <a:xfrm>
            <a:off x="16173532" y="9517289"/>
            <a:ext cx="1956616" cy="567847"/>
            <a:chOff x="0" y="0"/>
            <a:chExt cx="2608822" cy="757130"/>
          </a:xfrm>
        </p:grpSpPr>
        <p:pic>
          <p:nvPicPr>
            <p:cNvPr id="19" name="Picture 19"/>
            <p:cNvPicPr>
              <a:picLocks noChangeAspect="1"/>
            </p:cNvPicPr>
            <p:nvPr/>
          </p:nvPicPr>
          <p:blipFill>
            <a:blip r:embed="rId2"/>
            <a:srcRect r="2273" b="16626"/>
            <a:stretch>
              <a:fillRect/>
            </a:stretch>
          </p:blipFill>
          <p:spPr>
            <a:xfrm>
              <a:off x="0" y="0"/>
              <a:ext cx="2608822" cy="757130"/>
            </a:xfrm>
            <a:prstGeom prst="rect">
              <a:avLst/>
            </a:prstGeom>
          </p:spPr>
        </p:pic>
      </p:grpSp>
      <p:sp>
        <p:nvSpPr>
          <p:cNvPr id="20" name="Freeform 20"/>
          <p:cNvSpPr/>
          <p:nvPr/>
        </p:nvSpPr>
        <p:spPr>
          <a:xfrm>
            <a:off x="6004127" y="4148663"/>
            <a:ext cx="2408289" cy="1755862"/>
          </a:xfrm>
          <a:custGeom>
            <a:avLst/>
            <a:gdLst/>
            <a:ahLst/>
            <a:cxnLst/>
            <a:rect l="l" t="t" r="r" b="b"/>
            <a:pathLst>
              <a:path w="2408289" h="1755862">
                <a:moveTo>
                  <a:pt x="0" y="0"/>
                </a:moveTo>
                <a:lnTo>
                  <a:pt x="2408289" y="0"/>
                </a:lnTo>
                <a:lnTo>
                  <a:pt x="2408289" y="1755862"/>
                </a:lnTo>
                <a:lnTo>
                  <a:pt x="0" y="1755862"/>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Freeform 21"/>
          <p:cNvSpPr/>
          <p:nvPr/>
        </p:nvSpPr>
        <p:spPr>
          <a:xfrm>
            <a:off x="1482912" y="3732993"/>
            <a:ext cx="2821014" cy="2821014"/>
          </a:xfrm>
          <a:custGeom>
            <a:avLst/>
            <a:gdLst/>
            <a:ahLst/>
            <a:cxnLst/>
            <a:rect l="l" t="t" r="r" b="b"/>
            <a:pathLst>
              <a:path w="2821014" h="2821014">
                <a:moveTo>
                  <a:pt x="0" y="0"/>
                </a:moveTo>
                <a:lnTo>
                  <a:pt x="2821014" y="0"/>
                </a:lnTo>
                <a:lnTo>
                  <a:pt x="2821014" y="2821014"/>
                </a:lnTo>
                <a:lnTo>
                  <a:pt x="0" y="2821014"/>
                </a:lnTo>
                <a:lnTo>
                  <a:pt x="0" y="0"/>
                </a:lnTo>
                <a:close/>
              </a:path>
            </a:pathLst>
          </a:custGeom>
          <a:blipFill>
            <a:blip>
              <a:alphaModFix amt="70000"/>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Freeform 22"/>
          <p:cNvSpPr/>
          <p:nvPr/>
        </p:nvSpPr>
        <p:spPr>
          <a:xfrm>
            <a:off x="1632195" y="4253661"/>
            <a:ext cx="2489262" cy="1905417"/>
          </a:xfrm>
          <a:custGeom>
            <a:avLst/>
            <a:gdLst/>
            <a:ahLst/>
            <a:cxnLst/>
            <a:rect l="l" t="t" r="r" b="b"/>
            <a:pathLst>
              <a:path w="2489262" h="1905417">
                <a:moveTo>
                  <a:pt x="0" y="0"/>
                </a:moveTo>
                <a:lnTo>
                  <a:pt x="2489262" y="0"/>
                </a:lnTo>
                <a:lnTo>
                  <a:pt x="2489262" y="1905417"/>
                </a:lnTo>
                <a:lnTo>
                  <a:pt x="0" y="190541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Freeform 23"/>
          <p:cNvSpPr/>
          <p:nvPr/>
        </p:nvSpPr>
        <p:spPr>
          <a:xfrm>
            <a:off x="10014149" y="4009273"/>
            <a:ext cx="3004475" cy="1698894"/>
          </a:xfrm>
          <a:custGeom>
            <a:avLst/>
            <a:gdLst/>
            <a:ahLst/>
            <a:cxnLst/>
            <a:rect l="l" t="t" r="r" b="b"/>
            <a:pathLst>
              <a:path w="3004475" h="1698894">
                <a:moveTo>
                  <a:pt x="0" y="0"/>
                </a:moveTo>
                <a:lnTo>
                  <a:pt x="3004475" y="0"/>
                </a:lnTo>
                <a:lnTo>
                  <a:pt x="3004475" y="1698894"/>
                </a:lnTo>
                <a:lnTo>
                  <a:pt x="0" y="1698894"/>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Freeform 24"/>
          <p:cNvSpPr/>
          <p:nvPr/>
        </p:nvSpPr>
        <p:spPr>
          <a:xfrm>
            <a:off x="15257169" y="3717364"/>
            <a:ext cx="1134666" cy="2618460"/>
          </a:xfrm>
          <a:custGeom>
            <a:avLst/>
            <a:gdLst/>
            <a:ahLst/>
            <a:cxnLst/>
            <a:rect l="l" t="t" r="r" b="b"/>
            <a:pathLst>
              <a:path w="1134666" h="2618460">
                <a:moveTo>
                  <a:pt x="0" y="0"/>
                </a:moveTo>
                <a:lnTo>
                  <a:pt x="1134666" y="0"/>
                </a:lnTo>
                <a:lnTo>
                  <a:pt x="1134666" y="2618460"/>
                </a:lnTo>
                <a:lnTo>
                  <a:pt x="0" y="261846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extBox 25"/>
          <p:cNvSpPr txBox="1"/>
          <p:nvPr/>
        </p:nvSpPr>
        <p:spPr>
          <a:xfrm>
            <a:off x="1098941" y="7285299"/>
            <a:ext cx="3596381" cy="505624"/>
          </a:xfrm>
          <a:prstGeom prst="rect">
            <a:avLst/>
          </a:prstGeom>
        </p:spPr>
        <p:txBody>
          <a:bodyPr lIns="0" tIns="0" rIns="0" bIns="0" rtlCol="0" anchor="t">
            <a:spAutoFit/>
          </a:bodyPr>
          <a:lstStyle/>
          <a:p>
            <a:pPr marL="0" marR="0" lvl="0" indent="0" algn="ctr" defTabSz="914400" rtl="0" eaLnBrk="1" fontAlgn="auto" latinLnBrk="0" hangingPunct="1">
              <a:lnSpc>
                <a:spcPts val="4155"/>
              </a:lnSpc>
              <a:spcBef>
                <a:spcPct val="0"/>
              </a:spcBef>
              <a:spcAft>
                <a:spcPts val="0"/>
              </a:spcAft>
              <a:buClrTx/>
              <a:buSzTx/>
              <a:buFontTx/>
              <a:buNone/>
              <a:tabLst/>
              <a:defRPr/>
            </a:pPr>
            <a:r>
              <a:rPr kumimoji="0" lang="de-DE" sz="2968"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rPr>
              <a:t>Vertrauensverlust</a:t>
            </a:r>
          </a:p>
        </p:txBody>
      </p:sp>
      <p:sp>
        <p:nvSpPr>
          <p:cNvPr id="26" name="TextBox 26"/>
          <p:cNvSpPr txBox="1"/>
          <p:nvPr/>
        </p:nvSpPr>
        <p:spPr>
          <a:xfrm>
            <a:off x="5725366" y="7023361"/>
            <a:ext cx="2965810" cy="1029499"/>
          </a:xfrm>
          <a:prstGeom prst="rect">
            <a:avLst/>
          </a:prstGeom>
        </p:spPr>
        <p:txBody>
          <a:bodyPr lIns="0" tIns="0" rIns="0" bIns="0" rtlCol="0" anchor="t">
            <a:spAutoFit/>
          </a:bodyPr>
          <a:lstStyle/>
          <a:p>
            <a:pPr marL="0" marR="0" lvl="0" indent="0" algn="ctr" defTabSz="914400" rtl="0" eaLnBrk="1" fontAlgn="auto" latinLnBrk="0" hangingPunct="1">
              <a:lnSpc>
                <a:spcPts val="4155"/>
              </a:lnSpc>
              <a:spcBef>
                <a:spcPct val="0"/>
              </a:spcBef>
              <a:spcAft>
                <a:spcPts val="0"/>
              </a:spcAft>
              <a:buClrTx/>
              <a:buSzTx/>
              <a:buFontTx/>
              <a:buNone/>
              <a:tabLst/>
              <a:defRPr/>
            </a:pPr>
            <a:r>
              <a:rPr kumimoji="0" lang="de-DE" sz="2968"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rPr>
              <a:t>Scham- und Schuldgefühle</a:t>
            </a:r>
          </a:p>
        </p:txBody>
      </p:sp>
      <p:sp>
        <p:nvSpPr>
          <p:cNvPr id="27" name="TextBox 27"/>
          <p:cNvSpPr txBox="1"/>
          <p:nvPr/>
        </p:nvSpPr>
        <p:spPr>
          <a:xfrm>
            <a:off x="2962955" y="574341"/>
            <a:ext cx="12362090" cy="1368211"/>
          </a:xfrm>
          <a:prstGeom prst="rect">
            <a:avLst/>
          </a:prstGeom>
        </p:spPr>
        <p:txBody>
          <a:bodyPr lIns="0" tIns="0" rIns="0" bIns="0" rtlCol="0" anchor="t">
            <a:spAutoFit/>
          </a:bodyPr>
          <a:lstStyle/>
          <a:p>
            <a:pPr marL="0" marR="0" lvl="0" indent="0" algn="ctr" defTabSz="914400" rtl="0" eaLnBrk="1" fontAlgn="auto" latinLnBrk="0" hangingPunct="1">
              <a:lnSpc>
                <a:spcPts val="5336"/>
              </a:lnSpc>
              <a:spcBef>
                <a:spcPts val="0"/>
              </a:spcBef>
              <a:spcAft>
                <a:spcPts val="0"/>
              </a:spcAft>
              <a:buClrTx/>
              <a:buSzTx/>
              <a:buFontTx/>
              <a:buNone/>
              <a:tabLst/>
              <a:defRPr/>
            </a:pPr>
            <a:r>
              <a:rPr kumimoji="0" lang="de-DE" sz="4987" b="0" i="0" u="none" strike="noStrike" kern="1200" cap="none" spc="134" normalizeH="0" baseline="0" noProof="0" dirty="0">
                <a:ln>
                  <a:noFill/>
                </a:ln>
                <a:solidFill>
                  <a:srgbClr val="053055"/>
                </a:solidFill>
                <a:effectLst/>
                <a:uLnTx/>
                <a:uFillTx/>
                <a:latin typeface="Montserrat"/>
                <a:ea typeface="Montserrat"/>
                <a:cs typeface="Montserrat"/>
                <a:sym typeface="Montserrat"/>
              </a:rPr>
              <a:t>MÖGLICHE REAKTIONEN</a:t>
            </a:r>
          </a:p>
          <a:p>
            <a:pPr marL="0" marR="0" lvl="0" indent="0" algn="ctr" defTabSz="914400" rtl="0" eaLnBrk="1" fontAlgn="auto" latinLnBrk="0" hangingPunct="1">
              <a:lnSpc>
                <a:spcPts val="5336"/>
              </a:lnSpc>
              <a:spcBef>
                <a:spcPts val="0"/>
              </a:spcBef>
              <a:spcAft>
                <a:spcPts val="0"/>
              </a:spcAft>
              <a:buClrTx/>
              <a:buSzTx/>
              <a:buFontTx/>
              <a:buNone/>
              <a:tabLst/>
              <a:defRPr/>
            </a:pPr>
            <a:r>
              <a:rPr kumimoji="0" lang="de-DE" sz="4987" b="0" i="0" u="none" strike="noStrike" kern="1200" cap="none" spc="134" normalizeH="0" baseline="0" noProof="0" dirty="0">
                <a:ln>
                  <a:noFill/>
                </a:ln>
                <a:solidFill>
                  <a:srgbClr val="053055"/>
                </a:solidFill>
                <a:effectLst/>
                <a:uLnTx/>
                <a:uFillTx/>
                <a:latin typeface="Montserrat"/>
                <a:ea typeface="Montserrat"/>
                <a:cs typeface="Montserrat"/>
                <a:sym typeface="Montserrat"/>
              </a:rPr>
              <a:t>VON BETROFFENEN</a:t>
            </a:r>
          </a:p>
        </p:txBody>
      </p:sp>
      <p:sp>
        <p:nvSpPr>
          <p:cNvPr id="28" name="TextBox 28"/>
          <p:cNvSpPr txBox="1"/>
          <p:nvPr/>
        </p:nvSpPr>
        <p:spPr>
          <a:xfrm>
            <a:off x="10014149" y="6985661"/>
            <a:ext cx="3389312" cy="1553374"/>
          </a:xfrm>
          <a:prstGeom prst="rect">
            <a:avLst/>
          </a:prstGeom>
        </p:spPr>
        <p:txBody>
          <a:bodyPr lIns="0" tIns="0" rIns="0" bIns="0" rtlCol="0" anchor="t">
            <a:spAutoFit/>
          </a:bodyPr>
          <a:lstStyle/>
          <a:p>
            <a:pPr marL="0" marR="0" lvl="0" indent="0" algn="ctr" defTabSz="914400" rtl="0" eaLnBrk="1" fontAlgn="auto" latinLnBrk="0" hangingPunct="1">
              <a:lnSpc>
                <a:spcPts val="4155"/>
              </a:lnSpc>
              <a:spcBef>
                <a:spcPct val="0"/>
              </a:spcBef>
              <a:spcAft>
                <a:spcPts val="0"/>
              </a:spcAft>
              <a:buClrTx/>
              <a:buSzTx/>
              <a:buFontTx/>
              <a:buNone/>
              <a:tabLst/>
              <a:defRPr/>
            </a:pPr>
            <a:r>
              <a:rPr kumimoji="0" lang="de-DE" sz="2968"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rPr>
              <a:t>Ohnmacht, Hilflosigkeit, Unsicherheit</a:t>
            </a:r>
          </a:p>
        </p:txBody>
      </p:sp>
      <p:sp>
        <p:nvSpPr>
          <p:cNvPr id="29" name="TextBox 29"/>
          <p:cNvSpPr txBox="1"/>
          <p:nvPr/>
        </p:nvSpPr>
        <p:spPr>
          <a:xfrm>
            <a:off x="14333058" y="7200648"/>
            <a:ext cx="3456095" cy="1029499"/>
          </a:xfrm>
          <a:prstGeom prst="rect">
            <a:avLst/>
          </a:prstGeom>
        </p:spPr>
        <p:txBody>
          <a:bodyPr lIns="0" tIns="0" rIns="0" bIns="0" rtlCol="0" anchor="t">
            <a:spAutoFit/>
          </a:bodyPr>
          <a:lstStyle/>
          <a:p>
            <a:pPr marL="0" marR="0" lvl="0" indent="0" algn="ctr" defTabSz="914400" rtl="0" eaLnBrk="1" fontAlgn="auto" latinLnBrk="0" hangingPunct="1">
              <a:lnSpc>
                <a:spcPts val="4155"/>
              </a:lnSpc>
              <a:spcBef>
                <a:spcPct val="0"/>
              </a:spcBef>
              <a:spcAft>
                <a:spcPts val="0"/>
              </a:spcAft>
              <a:buClrTx/>
              <a:buSzTx/>
              <a:buFontTx/>
              <a:buNone/>
              <a:tabLst/>
              <a:defRPr/>
            </a:pPr>
            <a:r>
              <a:rPr kumimoji="0" lang="de-DE" sz="2968"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rPr>
              <a:t>Mögliche Traumatisierung</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7867363" y="1942553"/>
            <a:ext cx="420637" cy="6287595"/>
            <a:chOff x="0" y="0"/>
            <a:chExt cx="154215" cy="974113"/>
          </a:xfrm>
        </p:grpSpPr>
        <p:sp>
          <p:nvSpPr>
            <p:cNvPr id="3" name="Freeform 3"/>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4" name="Group 4"/>
          <p:cNvGrpSpPr/>
          <p:nvPr/>
        </p:nvGrpSpPr>
        <p:grpSpPr>
          <a:xfrm>
            <a:off x="0" y="1999703"/>
            <a:ext cx="420637" cy="6287595"/>
            <a:chOff x="0" y="0"/>
            <a:chExt cx="65168" cy="974113"/>
          </a:xfrm>
        </p:grpSpPr>
        <p:sp>
          <p:nvSpPr>
            <p:cNvPr id="5" name="Freeform 5"/>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AABFD1"/>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6" name="Group 6"/>
          <p:cNvGrpSpPr/>
          <p:nvPr/>
        </p:nvGrpSpPr>
        <p:grpSpPr>
          <a:xfrm>
            <a:off x="16173532" y="9517289"/>
            <a:ext cx="1956616" cy="567847"/>
            <a:chOff x="0" y="0"/>
            <a:chExt cx="2608822" cy="757130"/>
          </a:xfrm>
        </p:grpSpPr>
        <p:pic>
          <p:nvPicPr>
            <p:cNvPr id="7" name="Picture 7"/>
            <p:cNvPicPr>
              <a:picLocks noChangeAspect="1"/>
            </p:cNvPicPr>
            <p:nvPr/>
          </p:nvPicPr>
          <p:blipFill>
            <a:blip r:embed="rId3"/>
            <a:srcRect r="2273" b="16626"/>
            <a:stretch>
              <a:fillRect/>
            </a:stretch>
          </p:blipFill>
          <p:spPr>
            <a:xfrm>
              <a:off x="0" y="0"/>
              <a:ext cx="2608822" cy="757130"/>
            </a:xfrm>
            <a:prstGeom prst="rect">
              <a:avLst/>
            </a:prstGeom>
          </p:spPr>
        </p:pic>
      </p:grpSp>
      <p:sp>
        <p:nvSpPr>
          <p:cNvPr id="8" name="Freeform 8"/>
          <p:cNvSpPr/>
          <p:nvPr/>
        </p:nvSpPr>
        <p:spPr>
          <a:xfrm>
            <a:off x="7360791" y="2085808"/>
            <a:ext cx="3566418" cy="3566418"/>
          </a:xfrm>
          <a:custGeom>
            <a:avLst/>
            <a:gdLst/>
            <a:ahLst/>
            <a:cxnLst/>
            <a:rect l="l" t="t" r="r" b="b"/>
            <a:pathLst>
              <a:path w="3566418" h="3566418">
                <a:moveTo>
                  <a:pt x="0" y="0"/>
                </a:moveTo>
                <a:lnTo>
                  <a:pt x="3566418" y="0"/>
                </a:lnTo>
                <a:lnTo>
                  <a:pt x="3566418" y="3566418"/>
                </a:lnTo>
                <a:lnTo>
                  <a:pt x="0" y="3566418"/>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Freeform 9"/>
          <p:cNvSpPr/>
          <p:nvPr/>
        </p:nvSpPr>
        <p:spPr>
          <a:xfrm>
            <a:off x="1028700" y="2229820"/>
            <a:ext cx="5351869" cy="2993867"/>
          </a:xfrm>
          <a:custGeom>
            <a:avLst/>
            <a:gdLst/>
            <a:ahLst/>
            <a:cxnLst/>
            <a:rect l="l" t="t" r="r" b="b"/>
            <a:pathLst>
              <a:path w="5351869" h="2993867">
                <a:moveTo>
                  <a:pt x="0" y="0"/>
                </a:moveTo>
                <a:lnTo>
                  <a:pt x="5351869" y="0"/>
                </a:lnTo>
                <a:lnTo>
                  <a:pt x="5351869" y="2993867"/>
                </a:lnTo>
                <a:lnTo>
                  <a:pt x="0" y="2993867"/>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Freeform 10"/>
          <p:cNvSpPr/>
          <p:nvPr/>
        </p:nvSpPr>
        <p:spPr>
          <a:xfrm>
            <a:off x="1028700" y="6191536"/>
            <a:ext cx="5486549" cy="3085088"/>
          </a:xfrm>
          <a:custGeom>
            <a:avLst/>
            <a:gdLst/>
            <a:ahLst/>
            <a:cxnLst/>
            <a:rect l="l" t="t" r="r" b="b"/>
            <a:pathLst>
              <a:path w="5486549" h="3085088">
                <a:moveTo>
                  <a:pt x="0" y="0"/>
                </a:moveTo>
                <a:lnTo>
                  <a:pt x="5486549" y="0"/>
                </a:lnTo>
                <a:lnTo>
                  <a:pt x="5486549" y="3085088"/>
                </a:lnTo>
                <a:lnTo>
                  <a:pt x="0" y="3085088"/>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Freeform 11"/>
          <p:cNvSpPr/>
          <p:nvPr/>
        </p:nvSpPr>
        <p:spPr>
          <a:xfrm>
            <a:off x="11835391" y="6191536"/>
            <a:ext cx="5374980" cy="3027789"/>
          </a:xfrm>
          <a:custGeom>
            <a:avLst/>
            <a:gdLst/>
            <a:ahLst/>
            <a:cxnLst/>
            <a:rect l="l" t="t" r="r" b="b"/>
            <a:pathLst>
              <a:path w="5374980" h="3027789">
                <a:moveTo>
                  <a:pt x="0" y="0"/>
                </a:moveTo>
                <a:lnTo>
                  <a:pt x="5374980" y="0"/>
                </a:lnTo>
                <a:lnTo>
                  <a:pt x="5374980" y="3027789"/>
                </a:lnTo>
                <a:lnTo>
                  <a:pt x="0" y="3027789"/>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Freeform 12"/>
          <p:cNvSpPr/>
          <p:nvPr/>
        </p:nvSpPr>
        <p:spPr>
          <a:xfrm>
            <a:off x="7360791" y="5950871"/>
            <a:ext cx="3566418" cy="3566418"/>
          </a:xfrm>
          <a:custGeom>
            <a:avLst/>
            <a:gdLst/>
            <a:ahLst/>
            <a:cxnLst/>
            <a:rect l="l" t="t" r="r" b="b"/>
            <a:pathLst>
              <a:path w="3566418" h="3566418">
                <a:moveTo>
                  <a:pt x="0" y="0"/>
                </a:moveTo>
                <a:lnTo>
                  <a:pt x="3566418" y="0"/>
                </a:lnTo>
                <a:lnTo>
                  <a:pt x="3566418" y="3566418"/>
                </a:lnTo>
                <a:lnTo>
                  <a:pt x="0" y="3566418"/>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TextBox 13"/>
          <p:cNvSpPr txBox="1"/>
          <p:nvPr/>
        </p:nvSpPr>
        <p:spPr>
          <a:xfrm>
            <a:off x="2166243" y="852550"/>
            <a:ext cx="13955515" cy="691936"/>
          </a:xfrm>
          <a:prstGeom prst="rect">
            <a:avLst/>
          </a:prstGeom>
        </p:spPr>
        <p:txBody>
          <a:bodyPr lIns="0" tIns="0" rIns="0" bIns="0" rtlCol="0" anchor="t">
            <a:spAutoFit/>
          </a:bodyPr>
          <a:lstStyle/>
          <a:p>
            <a:pPr marL="0" marR="0" lvl="0" indent="0" algn="ctr" defTabSz="914400" rtl="0" eaLnBrk="1" fontAlgn="auto" latinLnBrk="0" hangingPunct="1">
              <a:lnSpc>
                <a:spcPts val="5336"/>
              </a:lnSpc>
              <a:spcBef>
                <a:spcPts val="0"/>
              </a:spcBef>
              <a:spcAft>
                <a:spcPts val="0"/>
              </a:spcAft>
              <a:buClrTx/>
              <a:buSzTx/>
              <a:buFontTx/>
              <a:buNone/>
              <a:tabLst/>
              <a:defRPr/>
            </a:pPr>
            <a:r>
              <a:rPr kumimoji="0" lang="de-DE" sz="4987" b="0" i="0" u="none" strike="noStrike" kern="1200" cap="none" spc="134" normalizeH="0" baseline="0" noProof="0" dirty="0">
                <a:ln>
                  <a:noFill/>
                </a:ln>
                <a:solidFill>
                  <a:srgbClr val="053055"/>
                </a:solidFill>
                <a:effectLst/>
                <a:uLnTx/>
                <a:uFillTx/>
                <a:latin typeface="Montserrat"/>
                <a:ea typeface="Montserrat"/>
                <a:cs typeface="Montserrat"/>
                <a:sym typeface="Montserrat"/>
              </a:rPr>
              <a:t>REAKTIONEN KÖNNEN VIELFÄLTIG SEIN</a:t>
            </a:r>
          </a:p>
        </p:txBody>
      </p:sp>
      <p:grpSp>
        <p:nvGrpSpPr>
          <p:cNvPr id="14" name="Group 14"/>
          <p:cNvGrpSpPr/>
          <p:nvPr/>
        </p:nvGrpSpPr>
        <p:grpSpPr>
          <a:xfrm>
            <a:off x="11835391" y="2345405"/>
            <a:ext cx="5465508" cy="2605388"/>
            <a:chOff x="0" y="0"/>
            <a:chExt cx="1439475" cy="686193"/>
          </a:xfrm>
        </p:grpSpPr>
        <p:sp>
          <p:nvSpPr>
            <p:cNvPr id="15" name="Freeform 15"/>
            <p:cNvSpPr/>
            <p:nvPr/>
          </p:nvSpPr>
          <p:spPr>
            <a:xfrm>
              <a:off x="0" y="0"/>
              <a:ext cx="1439475" cy="686193"/>
            </a:xfrm>
            <a:custGeom>
              <a:avLst/>
              <a:gdLst/>
              <a:ahLst/>
              <a:cxnLst/>
              <a:rect l="l" t="t" r="r" b="b"/>
              <a:pathLst>
                <a:path w="1439475" h="686193">
                  <a:moveTo>
                    <a:pt x="0" y="0"/>
                  </a:moveTo>
                  <a:lnTo>
                    <a:pt x="1439475" y="0"/>
                  </a:lnTo>
                  <a:lnTo>
                    <a:pt x="1439475" y="686193"/>
                  </a:lnTo>
                  <a:lnTo>
                    <a:pt x="0" y="686193"/>
                  </a:lnTo>
                  <a:close/>
                </a:path>
              </a:pathLst>
            </a:custGeom>
            <a:solidFill>
              <a:srgbClr val="EC9F1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6"/>
            <p:cNvSpPr txBox="1"/>
            <p:nvPr/>
          </p:nvSpPr>
          <p:spPr>
            <a:xfrm>
              <a:off x="0" y="-38100"/>
              <a:ext cx="1439475" cy="724293"/>
            </a:xfrm>
            <a:prstGeom prst="rect">
              <a:avLst/>
            </a:prstGeom>
          </p:spPr>
          <p:txBody>
            <a:bodyPr lIns="50800" tIns="50800" rIns="50800" bIns="50800" rtlCol="0" anchor="ctr"/>
            <a:lstStyle/>
            <a:p>
              <a:pPr marL="0" marR="0" lvl="0" indent="0" algn="ctr" defTabSz="914400" rtl="0" eaLnBrk="1" fontAlgn="auto" latinLnBrk="0" hangingPunct="1">
                <a:lnSpc>
                  <a:spcPts val="3079"/>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7" name="TextBox 17"/>
          <p:cNvSpPr txBox="1"/>
          <p:nvPr/>
        </p:nvSpPr>
        <p:spPr>
          <a:xfrm>
            <a:off x="12070627" y="2988308"/>
            <a:ext cx="4995035" cy="1304455"/>
          </a:xfrm>
          <a:prstGeom prst="rect">
            <a:avLst/>
          </a:prstGeom>
        </p:spPr>
        <p:txBody>
          <a:bodyPr lIns="0" tIns="0" rIns="0" bIns="0" rtlCol="0" anchor="t">
            <a:spAutoFit/>
          </a:bodyPr>
          <a:lstStyle/>
          <a:p>
            <a:pPr marL="0" marR="0" lvl="0" indent="0" algn="ctr" defTabSz="914400" rtl="0" eaLnBrk="1" fontAlgn="auto" latinLnBrk="0" hangingPunct="1">
              <a:lnSpc>
                <a:spcPts val="5275"/>
              </a:lnSpc>
              <a:spcBef>
                <a:spcPts val="0"/>
              </a:spcBef>
              <a:spcAft>
                <a:spcPts val="0"/>
              </a:spcAft>
              <a:buClrTx/>
              <a:buSzTx/>
              <a:buFontTx/>
              <a:buNone/>
              <a:tabLst/>
              <a:defRPr/>
            </a:pPr>
            <a:r>
              <a:rPr kumimoji="0" lang="de-DE" sz="3768" b="0" i="0" u="none" strike="noStrike" kern="1200" cap="none" spc="0" normalizeH="0" baseline="0" noProof="0" dirty="0">
                <a:ln>
                  <a:noFill/>
                </a:ln>
                <a:solidFill>
                  <a:srgbClr val="053055"/>
                </a:solidFill>
                <a:effectLst/>
                <a:uLnTx/>
                <a:uFillTx/>
                <a:latin typeface="Montserrat"/>
                <a:ea typeface="Montserrat"/>
                <a:cs typeface="Montserrat"/>
                <a:sym typeface="Montserrat"/>
              </a:rPr>
              <a:t>Website für Kinder:</a:t>
            </a:r>
          </a:p>
          <a:p>
            <a:pPr marL="0" marR="0" lvl="0" indent="0" algn="ctr" defTabSz="914400" rtl="0" eaLnBrk="1" fontAlgn="auto" latinLnBrk="0" hangingPunct="1">
              <a:lnSpc>
                <a:spcPts val="5275"/>
              </a:lnSpc>
              <a:spcBef>
                <a:spcPct val="0"/>
              </a:spcBef>
              <a:spcAft>
                <a:spcPts val="0"/>
              </a:spcAft>
              <a:buClrTx/>
              <a:buSzTx/>
              <a:buFontTx/>
              <a:buNone/>
              <a:tabLst/>
              <a:defRPr/>
            </a:pPr>
            <a:r>
              <a:rPr kumimoji="0" lang="de-DE" sz="3768" b="0" i="0" u="none" strike="noStrike" kern="1200" cap="none" spc="0" normalizeH="0" baseline="0" noProof="0" dirty="0">
                <a:ln>
                  <a:noFill/>
                </a:ln>
                <a:solidFill>
                  <a:srgbClr val="053055"/>
                </a:solidFill>
                <a:effectLst/>
                <a:uLnTx/>
                <a:uFillTx/>
                <a:latin typeface="Montserrat"/>
                <a:ea typeface="Montserrat"/>
                <a:cs typeface="Montserrat"/>
                <a:sym typeface="Montserrat"/>
              </a:rPr>
              <a:t>grenzenzeigen.de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EC9F1A"/>
        </a:solidFill>
        <a:effectLst/>
      </p:bgPr>
    </p:bg>
    <p:spTree>
      <p:nvGrpSpPr>
        <p:cNvPr id="1" name=""/>
        <p:cNvGrpSpPr/>
        <p:nvPr/>
      </p:nvGrpSpPr>
      <p:grpSpPr>
        <a:xfrm>
          <a:off x="0" y="0"/>
          <a:ext cx="0" cy="0"/>
          <a:chOff x="0" y="0"/>
          <a:chExt cx="0" cy="0"/>
        </a:xfrm>
      </p:grpSpPr>
      <p:grpSp>
        <p:nvGrpSpPr>
          <p:cNvPr id="2" name="Group 2"/>
          <p:cNvGrpSpPr/>
          <p:nvPr/>
        </p:nvGrpSpPr>
        <p:grpSpPr>
          <a:xfrm>
            <a:off x="0" y="-16510"/>
            <a:ext cx="6108000" cy="10303510"/>
            <a:chOff x="0" y="0"/>
            <a:chExt cx="946289" cy="1596283"/>
          </a:xfrm>
        </p:grpSpPr>
        <p:sp>
          <p:nvSpPr>
            <p:cNvPr id="3" name="Freeform 3"/>
            <p:cNvSpPr/>
            <p:nvPr/>
          </p:nvSpPr>
          <p:spPr>
            <a:xfrm>
              <a:off x="0" y="0"/>
              <a:ext cx="946289" cy="1596283"/>
            </a:xfrm>
            <a:custGeom>
              <a:avLst/>
              <a:gdLst/>
              <a:ahLst/>
              <a:cxnLst/>
              <a:rect l="l" t="t" r="r" b="b"/>
              <a:pathLst>
                <a:path w="946289" h="1596283">
                  <a:moveTo>
                    <a:pt x="0" y="0"/>
                  </a:moveTo>
                  <a:lnTo>
                    <a:pt x="946289" y="0"/>
                  </a:lnTo>
                  <a:lnTo>
                    <a:pt x="946289" y="1596283"/>
                  </a:lnTo>
                  <a:lnTo>
                    <a:pt x="0" y="1596283"/>
                  </a:lnTo>
                  <a:close/>
                </a:path>
              </a:pathLst>
            </a:custGeom>
            <a:solidFill>
              <a:srgbClr val="FFFFFF"/>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4" name="Group 4"/>
          <p:cNvGrpSpPr/>
          <p:nvPr/>
        </p:nvGrpSpPr>
        <p:grpSpPr>
          <a:xfrm>
            <a:off x="0" y="2075646"/>
            <a:ext cx="497704" cy="6287595"/>
            <a:chOff x="0" y="0"/>
            <a:chExt cx="154215" cy="974113"/>
          </a:xfrm>
        </p:grpSpPr>
        <p:sp>
          <p:nvSpPr>
            <p:cNvPr id="5" name="Freeform 5"/>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6" name="Group 6"/>
          <p:cNvGrpSpPr/>
          <p:nvPr/>
        </p:nvGrpSpPr>
        <p:grpSpPr>
          <a:xfrm>
            <a:off x="16098321" y="9419516"/>
            <a:ext cx="1956616" cy="567847"/>
            <a:chOff x="0" y="0"/>
            <a:chExt cx="2608822" cy="757130"/>
          </a:xfrm>
        </p:grpSpPr>
        <p:pic>
          <p:nvPicPr>
            <p:cNvPr id="7" name="Picture 7"/>
            <p:cNvPicPr>
              <a:picLocks noChangeAspect="1"/>
            </p:cNvPicPr>
            <p:nvPr/>
          </p:nvPicPr>
          <p:blipFill>
            <a:blip r:embed="rId2"/>
            <a:srcRect r="2273" b="16626"/>
            <a:stretch>
              <a:fillRect/>
            </a:stretch>
          </p:blipFill>
          <p:spPr>
            <a:xfrm>
              <a:off x="0" y="0"/>
              <a:ext cx="2608822" cy="757130"/>
            </a:xfrm>
            <a:prstGeom prst="rect">
              <a:avLst/>
            </a:prstGeom>
          </p:spPr>
        </p:pic>
      </p:grpSp>
      <p:grpSp>
        <p:nvGrpSpPr>
          <p:cNvPr id="8" name="Group 8"/>
          <p:cNvGrpSpPr/>
          <p:nvPr/>
        </p:nvGrpSpPr>
        <p:grpSpPr>
          <a:xfrm>
            <a:off x="3370547" y="2951994"/>
            <a:ext cx="13430515" cy="3981587"/>
            <a:chOff x="0" y="0"/>
            <a:chExt cx="3537255" cy="1048648"/>
          </a:xfrm>
        </p:grpSpPr>
        <p:sp>
          <p:nvSpPr>
            <p:cNvPr id="9" name="Freeform 9"/>
            <p:cNvSpPr/>
            <p:nvPr/>
          </p:nvSpPr>
          <p:spPr>
            <a:xfrm>
              <a:off x="0" y="0"/>
              <a:ext cx="3537255" cy="1048648"/>
            </a:xfrm>
            <a:custGeom>
              <a:avLst/>
              <a:gdLst/>
              <a:ahLst/>
              <a:cxnLst/>
              <a:rect l="l" t="t" r="r" b="b"/>
              <a:pathLst>
                <a:path w="3537255" h="1048648">
                  <a:moveTo>
                    <a:pt x="0" y="0"/>
                  </a:moveTo>
                  <a:lnTo>
                    <a:pt x="3537255" y="0"/>
                  </a:lnTo>
                  <a:lnTo>
                    <a:pt x="3537255" y="1048648"/>
                  </a:lnTo>
                  <a:lnTo>
                    <a:pt x="0" y="1048648"/>
                  </a:lnTo>
                  <a:close/>
                </a:path>
              </a:pathLst>
            </a:custGeom>
            <a:solidFill>
              <a:srgbClr val="345C7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10"/>
            <p:cNvSpPr txBox="1"/>
            <p:nvPr/>
          </p:nvSpPr>
          <p:spPr>
            <a:xfrm>
              <a:off x="0" y="-38100"/>
              <a:ext cx="3537255" cy="1086748"/>
            </a:xfrm>
            <a:prstGeom prst="rect">
              <a:avLst/>
            </a:prstGeom>
          </p:spPr>
          <p:txBody>
            <a:bodyPr lIns="50800" tIns="50800" rIns="50800" bIns="50800" rtlCol="0" anchor="ctr"/>
            <a:lstStyle/>
            <a:p>
              <a:pPr marL="0" marR="0" lvl="0" indent="0" algn="ctr" defTabSz="914400" rtl="0" eaLnBrk="1" fontAlgn="auto" latinLnBrk="0" hangingPunct="1">
                <a:lnSpc>
                  <a:spcPts val="6759"/>
                </a:lnSpc>
                <a:spcBef>
                  <a:spcPts val="0"/>
                </a:spcBef>
                <a:spcAft>
                  <a:spcPts val="0"/>
                </a:spcAft>
                <a:buClrTx/>
                <a:buSzTx/>
                <a:buFontTx/>
                <a:buNone/>
                <a:tabLst/>
                <a:defRPr/>
              </a:pPr>
              <a:r>
                <a:rPr kumimoji="0" lang="de-DE" sz="5199" b="0" i="0" u="none" strike="noStrike" kern="1200" cap="none" spc="395" normalizeH="0" baseline="0" noProof="0" dirty="0">
                  <a:ln>
                    <a:noFill/>
                  </a:ln>
                  <a:solidFill>
                    <a:srgbClr val="FEFEFE"/>
                  </a:solidFill>
                  <a:effectLst/>
                  <a:uLnTx/>
                  <a:uFillTx/>
                  <a:latin typeface="Montserrat"/>
                  <a:ea typeface="Montserrat"/>
                  <a:cs typeface="Montserrat"/>
                  <a:sym typeface="Montserrat"/>
                </a:rPr>
                <a:t>08</a:t>
              </a:r>
            </a:p>
            <a:p>
              <a:pPr marL="0" marR="0" lvl="0" indent="0" algn="ctr" defTabSz="914400" rtl="0" eaLnBrk="1" fontAlgn="auto" latinLnBrk="0" hangingPunct="1">
                <a:lnSpc>
                  <a:spcPts val="6759"/>
                </a:lnSpc>
                <a:spcBef>
                  <a:spcPts val="0"/>
                </a:spcBef>
                <a:spcAft>
                  <a:spcPts val="0"/>
                </a:spcAft>
                <a:buClrTx/>
                <a:buSzTx/>
                <a:buFontTx/>
                <a:buNone/>
                <a:tabLst/>
                <a:defRPr/>
              </a:pPr>
              <a:r>
                <a:rPr kumimoji="0" lang="de-DE" sz="5199" b="0" i="0" u="none" strike="noStrike" kern="1200" cap="none" spc="395" normalizeH="0" baseline="0" noProof="0" dirty="0">
                  <a:ln>
                    <a:noFill/>
                  </a:ln>
                  <a:solidFill>
                    <a:srgbClr val="FEFEFE"/>
                  </a:solidFill>
                  <a:effectLst/>
                  <a:uLnTx/>
                  <a:uFillTx/>
                  <a:latin typeface="Montserrat"/>
                  <a:ea typeface="Montserrat"/>
                  <a:cs typeface="Montserrat"/>
                  <a:sym typeface="Montserrat"/>
                </a:rPr>
                <a:t>WAS KANN ICH TUN?</a:t>
              </a:r>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7867363" y="1942553"/>
            <a:ext cx="420637" cy="6287595"/>
            <a:chOff x="0" y="0"/>
            <a:chExt cx="154215" cy="974113"/>
          </a:xfrm>
        </p:grpSpPr>
        <p:sp>
          <p:nvSpPr>
            <p:cNvPr id="3" name="Freeform 3"/>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4" name="Group 4"/>
          <p:cNvGrpSpPr/>
          <p:nvPr/>
        </p:nvGrpSpPr>
        <p:grpSpPr>
          <a:xfrm>
            <a:off x="0" y="1999703"/>
            <a:ext cx="420637" cy="6287595"/>
            <a:chOff x="0" y="0"/>
            <a:chExt cx="65168" cy="974113"/>
          </a:xfrm>
        </p:grpSpPr>
        <p:sp>
          <p:nvSpPr>
            <p:cNvPr id="5" name="Freeform 5"/>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AABFD1"/>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6" name="Group 6"/>
          <p:cNvGrpSpPr/>
          <p:nvPr/>
        </p:nvGrpSpPr>
        <p:grpSpPr>
          <a:xfrm>
            <a:off x="16173532" y="9517289"/>
            <a:ext cx="1956616" cy="567847"/>
            <a:chOff x="0" y="0"/>
            <a:chExt cx="2608822" cy="757130"/>
          </a:xfrm>
        </p:grpSpPr>
        <p:pic>
          <p:nvPicPr>
            <p:cNvPr id="7" name="Picture 7"/>
            <p:cNvPicPr>
              <a:picLocks noChangeAspect="1"/>
            </p:cNvPicPr>
            <p:nvPr/>
          </p:nvPicPr>
          <p:blipFill>
            <a:blip r:embed="rId3"/>
            <a:srcRect r="2273" b="16626"/>
            <a:stretch>
              <a:fillRect/>
            </a:stretch>
          </p:blipFill>
          <p:spPr>
            <a:xfrm>
              <a:off x="0" y="0"/>
              <a:ext cx="2608822" cy="757130"/>
            </a:xfrm>
            <a:prstGeom prst="rect">
              <a:avLst/>
            </a:prstGeom>
          </p:spPr>
        </p:pic>
      </p:grpSp>
      <p:grpSp>
        <p:nvGrpSpPr>
          <p:cNvPr id="8" name="Group 8"/>
          <p:cNvGrpSpPr/>
          <p:nvPr/>
        </p:nvGrpSpPr>
        <p:grpSpPr>
          <a:xfrm>
            <a:off x="1763000" y="2175600"/>
            <a:ext cx="7372553" cy="6276810"/>
            <a:chOff x="0" y="0"/>
            <a:chExt cx="812800" cy="692023"/>
          </a:xfrm>
        </p:grpSpPr>
        <p:sp>
          <p:nvSpPr>
            <p:cNvPr id="9" name="Freeform 9"/>
            <p:cNvSpPr/>
            <p:nvPr/>
          </p:nvSpPr>
          <p:spPr>
            <a:xfrm>
              <a:off x="0" y="0"/>
              <a:ext cx="812800" cy="690776"/>
            </a:xfrm>
            <a:custGeom>
              <a:avLst/>
              <a:gdLst/>
              <a:ahLst/>
              <a:cxnLst/>
              <a:rect l="l" t="t" r="r" b="b"/>
              <a:pathLst>
                <a:path w="812800" h="690776">
                  <a:moveTo>
                    <a:pt x="406400" y="0"/>
                  </a:moveTo>
                  <a:lnTo>
                    <a:pt x="812800" y="690776"/>
                  </a:lnTo>
                  <a:lnTo>
                    <a:pt x="0" y="690776"/>
                  </a:lnTo>
                  <a:close/>
                </a:path>
              </a:pathLst>
            </a:custGeom>
            <a:solidFill>
              <a:srgbClr val="345C7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10"/>
            <p:cNvSpPr txBox="1"/>
            <p:nvPr/>
          </p:nvSpPr>
          <p:spPr>
            <a:xfrm>
              <a:off x="172090" y="272992"/>
              <a:ext cx="468619" cy="417784"/>
            </a:xfrm>
            <a:prstGeom prst="rect">
              <a:avLst/>
            </a:prstGeom>
          </p:spPr>
          <p:txBody>
            <a:bodyPr lIns="50800" tIns="50800" rIns="50800" bIns="50800" rtlCol="0" anchor="ctr"/>
            <a:lstStyle/>
            <a:p>
              <a:pPr marL="0" marR="0" lvl="0" indent="0" algn="ctr" defTabSz="914400" rtl="0" eaLnBrk="1" fontAlgn="auto" latinLnBrk="0" hangingPunct="1">
                <a:lnSpc>
                  <a:spcPts val="3234"/>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1" name="Group 11"/>
          <p:cNvGrpSpPr/>
          <p:nvPr/>
        </p:nvGrpSpPr>
        <p:grpSpPr>
          <a:xfrm rot="7244716">
            <a:off x="-178311" y="4585537"/>
            <a:ext cx="6533018" cy="906595"/>
            <a:chOff x="0" y="0"/>
            <a:chExt cx="622300" cy="86357"/>
          </a:xfrm>
        </p:grpSpPr>
        <p:sp>
          <p:nvSpPr>
            <p:cNvPr id="12" name="Freeform 12"/>
            <p:cNvSpPr/>
            <p:nvPr/>
          </p:nvSpPr>
          <p:spPr>
            <a:xfrm>
              <a:off x="11001" y="0"/>
              <a:ext cx="600298" cy="86357"/>
            </a:xfrm>
            <a:custGeom>
              <a:avLst/>
              <a:gdLst/>
              <a:ahLst/>
              <a:cxnLst/>
              <a:rect l="l" t="t" r="r" b="b"/>
              <a:pathLst>
                <a:path w="600298" h="86357">
                  <a:moveTo>
                    <a:pt x="6238" y="0"/>
                  </a:moveTo>
                  <a:lnTo>
                    <a:pt x="594060" y="0"/>
                  </a:lnTo>
                  <a:cubicBezTo>
                    <a:pt x="596687" y="0"/>
                    <a:pt x="599032" y="1645"/>
                    <a:pt x="599925" y="4115"/>
                  </a:cubicBezTo>
                  <a:cubicBezTo>
                    <a:pt x="600819" y="6585"/>
                    <a:pt x="600070" y="9350"/>
                    <a:pt x="598051" y="11030"/>
                  </a:cubicBezTo>
                  <a:lnTo>
                    <a:pt x="520830" y="75327"/>
                  </a:lnTo>
                  <a:cubicBezTo>
                    <a:pt x="512269" y="82454"/>
                    <a:pt x="501482" y="86357"/>
                    <a:pt x="490343" y="86357"/>
                  </a:cubicBezTo>
                  <a:lnTo>
                    <a:pt x="109954" y="86357"/>
                  </a:lnTo>
                  <a:cubicBezTo>
                    <a:pt x="98815" y="86357"/>
                    <a:pt x="88028" y="82454"/>
                    <a:pt x="79468" y="75327"/>
                  </a:cubicBezTo>
                  <a:lnTo>
                    <a:pt x="2247" y="11030"/>
                  </a:lnTo>
                  <a:cubicBezTo>
                    <a:pt x="228" y="9350"/>
                    <a:pt x="-521" y="6585"/>
                    <a:pt x="373" y="4115"/>
                  </a:cubicBezTo>
                  <a:cubicBezTo>
                    <a:pt x="1266" y="1645"/>
                    <a:pt x="3611" y="0"/>
                    <a:pt x="6238" y="0"/>
                  </a:cubicBezTo>
                  <a:close/>
                </a:path>
              </a:pathLst>
            </a:custGeom>
            <a:solidFill>
              <a:srgbClr val="EC9F1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TextBox 13"/>
            <p:cNvSpPr txBox="1"/>
            <p:nvPr/>
          </p:nvSpPr>
          <p:spPr>
            <a:xfrm>
              <a:off x="127000" y="-38100"/>
              <a:ext cx="368300" cy="124457"/>
            </a:xfrm>
            <a:prstGeom prst="rect">
              <a:avLst/>
            </a:prstGeom>
          </p:spPr>
          <p:txBody>
            <a:bodyPr lIns="50800" tIns="50800" rIns="50800" bIns="50800" rtlCol="0" anchor="ctr"/>
            <a:lstStyle/>
            <a:p>
              <a:pPr marL="0" marR="0" lvl="0" indent="0" algn="ctr" defTabSz="914400" rtl="0" eaLnBrk="1" fontAlgn="auto" latinLnBrk="0" hangingPunct="1">
                <a:lnSpc>
                  <a:spcPts val="3079"/>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4" name="Group 14"/>
          <p:cNvGrpSpPr/>
          <p:nvPr/>
        </p:nvGrpSpPr>
        <p:grpSpPr>
          <a:xfrm rot="-7202845">
            <a:off x="4587722" y="4600906"/>
            <a:ext cx="6533018" cy="906595"/>
            <a:chOff x="0" y="0"/>
            <a:chExt cx="622300" cy="86357"/>
          </a:xfrm>
        </p:grpSpPr>
        <p:sp>
          <p:nvSpPr>
            <p:cNvPr id="15" name="Freeform 15"/>
            <p:cNvSpPr/>
            <p:nvPr/>
          </p:nvSpPr>
          <p:spPr>
            <a:xfrm>
              <a:off x="11001" y="0"/>
              <a:ext cx="600298" cy="86357"/>
            </a:xfrm>
            <a:custGeom>
              <a:avLst/>
              <a:gdLst/>
              <a:ahLst/>
              <a:cxnLst/>
              <a:rect l="l" t="t" r="r" b="b"/>
              <a:pathLst>
                <a:path w="600298" h="86357">
                  <a:moveTo>
                    <a:pt x="6238" y="0"/>
                  </a:moveTo>
                  <a:lnTo>
                    <a:pt x="594060" y="0"/>
                  </a:lnTo>
                  <a:cubicBezTo>
                    <a:pt x="596687" y="0"/>
                    <a:pt x="599032" y="1645"/>
                    <a:pt x="599925" y="4115"/>
                  </a:cubicBezTo>
                  <a:cubicBezTo>
                    <a:pt x="600819" y="6585"/>
                    <a:pt x="600070" y="9350"/>
                    <a:pt x="598051" y="11030"/>
                  </a:cubicBezTo>
                  <a:lnTo>
                    <a:pt x="520830" y="75327"/>
                  </a:lnTo>
                  <a:cubicBezTo>
                    <a:pt x="512269" y="82454"/>
                    <a:pt x="501482" y="86357"/>
                    <a:pt x="490343" y="86357"/>
                  </a:cubicBezTo>
                  <a:lnTo>
                    <a:pt x="109954" y="86357"/>
                  </a:lnTo>
                  <a:cubicBezTo>
                    <a:pt x="98815" y="86357"/>
                    <a:pt x="88028" y="82454"/>
                    <a:pt x="79468" y="75327"/>
                  </a:cubicBezTo>
                  <a:lnTo>
                    <a:pt x="2247" y="11030"/>
                  </a:lnTo>
                  <a:cubicBezTo>
                    <a:pt x="228" y="9350"/>
                    <a:pt x="-521" y="6585"/>
                    <a:pt x="373" y="4115"/>
                  </a:cubicBezTo>
                  <a:cubicBezTo>
                    <a:pt x="1266" y="1645"/>
                    <a:pt x="3611" y="0"/>
                    <a:pt x="6238" y="0"/>
                  </a:cubicBezTo>
                  <a:close/>
                </a:path>
              </a:pathLst>
            </a:custGeom>
            <a:solidFill>
              <a:srgbClr val="EC9F1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6"/>
            <p:cNvSpPr txBox="1"/>
            <p:nvPr/>
          </p:nvSpPr>
          <p:spPr>
            <a:xfrm>
              <a:off x="127000" y="-38100"/>
              <a:ext cx="368300" cy="124457"/>
            </a:xfrm>
            <a:prstGeom prst="rect">
              <a:avLst/>
            </a:prstGeom>
          </p:spPr>
          <p:txBody>
            <a:bodyPr lIns="50800" tIns="50800" rIns="50800" bIns="50800" rtlCol="0" anchor="ctr"/>
            <a:lstStyle/>
            <a:p>
              <a:pPr marL="0" marR="0" lvl="0" indent="0" algn="ctr" defTabSz="914400" rtl="0" eaLnBrk="1" fontAlgn="auto" latinLnBrk="0" hangingPunct="1">
                <a:lnSpc>
                  <a:spcPts val="3079"/>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7" name="Group 17"/>
          <p:cNvGrpSpPr/>
          <p:nvPr/>
        </p:nvGrpSpPr>
        <p:grpSpPr>
          <a:xfrm>
            <a:off x="2182768" y="8576656"/>
            <a:ext cx="6533018" cy="906595"/>
            <a:chOff x="0" y="0"/>
            <a:chExt cx="622300" cy="86357"/>
          </a:xfrm>
        </p:grpSpPr>
        <p:sp>
          <p:nvSpPr>
            <p:cNvPr id="18" name="Freeform 18"/>
            <p:cNvSpPr/>
            <p:nvPr/>
          </p:nvSpPr>
          <p:spPr>
            <a:xfrm>
              <a:off x="11001" y="0"/>
              <a:ext cx="600298" cy="86357"/>
            </a:xfrm>
            <a:custGeom>
              <a:avLst/>
              <a:gdLst/>
              <a:ahLst/>
              <a:cxnLst/>
              <a:rect l="l" t="t" r="r" b="b"/>
              <a:pathLst>
                <a:path w="600298" h="86357">
                  <a:moveTo>
                    <a:pt x="6238" y="0"/>
                  </a:moveTo>
                  <a:lnTo>
                    <a:pt x="594060" y="0"/>
                  </a:lnTo>
                  <a:cubicBezTo>
                    <a:pt x="596687" y="0"/>
                    <a:pt x="599032" y="1645"/>
                    <a:pt x="599925" y="4115"/>
                  </a:cubicBezTo>
                  <a:cubicBezTo>
                    <a:pt x="600819" y="6585"/>
                    <a:pt x="600070" y="9350"/>
                    <a:pt x="598051" y="11030"/>
                  </a:cubicBezTo>
                  <a:lnTo>
                    <a:pt x="520830" y="75327"/>
                  </a:lnTo>
                  <a:cubicBezTo>
                    <a:pt x="512269" y="82454"/>
                    <a:pt x="501482" y="86357"/>
                    <a:pt x="490343" y="86357"/>
                  </a:cubicBezTo>
                  <a:lnTo>
                    <a:pt x="109954" y="86357"/>
                  </a:lnTo>
                  <a:cubicBezTo>
                    <a:pt x="98815" y="86357"/>
                    <a:pt x="88028" y="82454"/>
                    <a:pt x="79468" y="75327"/>
                  </a:cubicBezTo>
                  <a:lnTo>
                    <a:pt x="2247" y="11030"/>
                  </a:lnTo>
                  <a:cubicBezTo>
                    <a:pt x="228" y="9350"/>
                    <a:pt x="-521" y="6585"/>
                    <a:pt x="373" y="4115"/>
                  </a:cubicBezTo>
                  <a:cubicBezTo>
                    <a:pt x="1266" y="1645"/>
                    <a:pt x="3611" y="0"/>
                    <a:pt x="6238" y="0"/>
                  </a:cubicBezTo>
                  <a:close/>
                </a:path>
              </a:pathLst>
            </a:custGeom>
            <a:solidFill>
              <a:srgbClr val="EC9F1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TextBox 19"/>
            <p:cNvSpPr txBox="1"/>
            <p:nvPr/>
          </p:nvSpPr>
          <p:spPr>
            <a:xfrm>
              <a:off x="127000" y="-38100"/>
              <a:ext cx="368300" cy="124457"/>
            </a:xfrm>
            <a:prstGeom prst="rect">
              <a:avLst/>
            </a:prstGeom>
          </p:spPr>
          <p:txBody>
            <a:bodyPr lIns="50800" tIns="50800" rIns="50800" bIns="50800" rtlCol="0" anchor="ctr"/>
            <a:lstStyle/>
            <a:p>
              <a:pPr marL="0" marR="0" lvl="0" indent="0" algn="ctr" defTabSz="914400" rtl="0" eaLnBrk="1" fontAlgn="auto" latinLnBrk="0" hangingPunct="1">
                <a:lnSpc>
                  <a:spcPts val="3079"/>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0" name="Freeform 20"/>
          <p:cNvSpPr/>
          <p:nvPr/>
        </p:nvSpPr>
        <p:spPr>
          <a:xfrm>
            <a:off x="10369022" y="3288770"/>
            <a:ext cx="6852759" cy="3730442"/>
          </a:xfrm>
          <a:custGeom>
            <a:avLst/>
            <a:gdLst/>
            <a:ahLst/>
            <a:cxnLst/>
            <a:rect l="l" t="t" r="r" b="b"/>
            <a:pathLst>
              <a:path w="6852759" h="3730442">
                <a:moveTo>
                  <a:pt x="0" y="0"/>
                </a:moveTo>
                <a:lnTo>
                  <a:pt x="6852759" y="0"/>
                </a:lnTo>
                <a:lnTo>
                  <a:pt x="6852759" y="3730442"/>
                </a:lnTo>
                <a:lnTo>
                  <a:pt x="0" y="373044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21"/>
          <p:cNvSpPr txBox="1"/>
          <p:nvPr/>
        </p:nvSpPr>
        <p:spPr>
          <a:xfrm>
            <a:off x="2166243" y="852550"/>
            <a:ext cx="13955515" cy="691936"/>
          </a:xfrm>
          <a:prstGeom prst="rect">
            <a:avLst/>
          </a:prstGeom>
        </p:spPr>
        <p:txBody>
          <a:bodyPr lIns="0" tIns="0" rIns="0" bIns="0" rtlCol="0" anchor="t">
            <a:spAutoFit/>
          </a:bodyPr>
          <a:lstStyle/>
          <a:p>
            <a:pPr marL="0" marR="0" lvl="0" indent="0" algn="ctr" defTabSz="914400" rtl="0" eaLnBrk="1" fontAlgn="auto" latinLnBrk="0" hangingPunct="1">
              <a:lnSpc>
                <a:spcPts val="5336"/>
              </a:lnSpc>
              <a:spcBef>
                <a:spcPts val="0"/>
              </a:spcBef>
              <a:spcAft>
                <a:spcPts val="0"/>
              </a:spcAft>
              <a:buClrTx/>
              <a:buSzTx/>
              <a:buFontTx/>
              <a:buNone/>
              <a:tabLst/>
              <a:defRPr/>
            </a:pPr>
            <a:r>
              <a:rPr kumimoji="0" lang="de-DE" sz="4987" b="0" i="0" u="none" strike="noStrike" kern="1200" cap="none" spc="134" normalizeH="0" baseline="0" noProof="0" dirty="0">
                <a:ln>
                  <a:noFill/>
                </a:ln>
                <a:solidFill>
                  <a:srgbClr val="053055"/>
                </a:solidFill>
                <a:effectLst/>
                <a:uLnTx/>
                <a:uFillTx/>
                <a:latin typeface="Montserrat"/>
                <a:ea typeface="Montserrat"/>
                <a:cs typeface="Montserrat"/>
                <a:sym typeface="Montserrat"/>
              </a:rPr>
              <a:t>DIE ROLLE DES UMFELDS</a:t>
            </a:r>
          </a:p>
        </p:txBody>
      </p:sp>
      <p:sp>
        <p:nvSpPr>
          <p:cNvPr id="22" name="TextBox 22"/>
          <p:cNvSpPr txBox="1"/>
          <p:nvPr/>
        </p:nvSpPr>
        <p:spPr>
          <a:xfrm>
            <a:off x="3429000" y="5676900"/>
            <a:ext cx="3832792" cy="1304017"/>
          </a:xfrm>
          <a:prstGeom prst="rect">
            <a:avLst/>
          </a:prstGeom>
        </p:spPr>
        <p:txBody>
          <a:bodyPr wrap="square" lIns="0" tIns="0" rIns="0" bIns="0" rtlCol="0" anchor="t">
            <a:spAutoFit/>
          </a:bodyPr>
          <a:lstStyle/>
          <a:p>
            <a:pPr marL="0" marR="0" lvl="0" indent="0" algn="ctr" defTabSz="914400" rtl="0" eaLnBrk="1" fontAlgn="auto" latinLnBrk="0" hangingPunct="1">
              <a:lnSpc>
                <a:spcPts val="10685"/>
              </a:lnSpc>
              <a:spcBef>
                <a:spcPct val="0"/>
              </a:spcBef>
              <a:spcAft>
                <a:spcPts val="0"/>
              </a:spcAft>
              <a:buClrTx/>
              <a:buSzTx/>
              <a:buFontTx/>
              <a:buNone/>
              <a:tabLst/>
              <a:defRPr/>
            </a:pPr>
            <a:r>
              <a:rPr kumimoji="0" lang="de-DE" sz="7632" b="0" i="0" u="none" strike="noStrike" kern="1200" cap="none" spc="0" normalizeH="0" baseline="0" noProof="0" dirty="0">
                <a:ln>
                  <a:noFill/>
                </a:ln>
                <a:solidFill>
                  <a:srgbClr val="FFFFFF"/>
                </a:solidFill>
                <a:effectLst/>
                <a:uLnTx/>
                <a:uFillTx/>
                <a:latin typeface="Montserrat"/>
                <a:ea typeface="Montserrat"/>
                <a:cs typeface="Montserrat"/>
                <a:sym typeface="Montserrat"/>
              </a:rPr>
              <a:t>Straftat</a:t>
            </a:r>
          </a:p>
        </p:txBody>
      </p:sp>
      <p:sp>
        <p:nvSpPr>
          <p:cNvPr id="23" name="TextBox 23"/>
          <p:cNvSpPr txBox="1"/>
          <p:nvPr/>
        </p:nvSpPr>
        <p:spPr>
          <a:xfrm rot="-3547484">
            <a:off x="132009" y="4731344"/>
            <a:ext cx="5855153" cy="612332"/>
          </a:xfrm>
          <a:prstGeom prst="rect">
            <a:avLst/>
          </a:prstGeom>
        </p:spPr>
        <p:txBody>
          <a:bodyPr lIns="0" tIns="0" rIns="0" bIns="0" rtlCol="0" anchor="t">
            <a:spAutoFit/>
          </a:bodyPr>
          <a:lstStyle/>
          <a:p>
            <a:pPr marL="0" marR="0" lvl="0" indent="0" algn="ctr" defTabSz="914400" rtl="0" eaLnBrk="1" fontAlgn="auto" latinLnBrk="0" hangingPunct="1">
              <a:lnSpc>
                <a:spcPts val="5037"/>
              </a:lnSpc>
              <a:spcBef>
                <a:spcPct val="0"/>
              </a:spcBef>
              <a:spcAft>
                <a:spcPts val="0"/>
              </a:spcAft>
              <a:buClrTx/>
              <a:buSzTx/>
              <a:buFontTx/>
              <a:buNone/>
              <a:tabLst/>
              <a:defRPr/>
            </a:pPr>
            <a:r>
              <a:rPr kumimoji="0" lang="de-DE" sz="3598" b="0" i="0" u="none" strike="noStrike" kern="1200" cap="none" spc="0" normalizeH="0" baseline="0" noProof="0" dirty="0">
                <a:ln>
                  <a:noFill/>
                </a:ln>
                <a:solidFill>
                  <a:srgbClr val="FFFFFF"/>
                </a:solidFill>
                <a:effectLst/>
                <a:uLnTx/>
                <a:uFillTx/>
                <a:latin typeface="Montserrat"/>
                <a:ea typeface="Montserrat"/>
                <a:cs typeface="Montserrat"/>
                <a:sym typeface="Montserrat"/>
              </a:rPr>
              <a:t>Tatgeneigte</a:t>
            </a:r>
          </a:p>
        </p:txBody>
      </p:sp>
      <p:sp>
        <p:nvSpPr>
          <p:cNvPr id="24" name="TextBox 24"/>
          <p:cNvSpPr txBox="1"/>
          <p:nvPr/>
        </p:nvSpPr>
        <p:spPr>
          <a:xfrm rot="3566213">
            <a:off x="4940268" y="4724630"/>
            <a:ext cx="5855153" cy="612332"/>
          </a:xfrm>
          <a:prstGeom prst="rect">
            <a:avLst/>
          </a:prstGeom>
        </p:spPr>
        <p:txBody>
          <a:bodyPr lIns="0" tIns="0" rIns="0" bIns="0" rtlCol="0" anchor="t">
            <a:spAutoFit/>
          </a:bodyPr>
          <a:lstStyle/>
          <a:p>
            <a:pPr marL="0" marR="0" lvl="0" indent="0" algn="ctr" defTabSz="914400" rtl="0" eaLnBrk="1" fontAlgn="auto" latinLnBrk="0" hangingPunct="1">
              <a:lnSpc>
                <a:spcPts val="5037"/>
              </a:lnSpc>
              <a:spcBef>
                <a:spcPct val="0"/>
              </a:spcBef>
              <a:spcAft>
                <a:spcPts val="0"/>
              </a:spcAft>
              <a:buClrTx/>
              <a:buSzTx/>
              <a:buFontTx/>
              <a:buNone/>
              <a:tabLst/>
              <a:defRPr/>
            </a:pPr>
            <a:r>
              <a:rPr kumimoji="0" lang="de-DE" sz="3598" b="0" i="0" u="none" strike="noStrike" kern="1200" cap="none" spc="0" normalizeH="0" baseline="0" noProof="0" dirty="0">
                <a:ln>
                  <a:noFill/>
                </a:ln>
                <a:solidFill>
                  <a:srgbClr val="FFFFFF"/>
                </a:solidFill>
                <a:effectLst/>
                <a:uLnTx/>
                <a:uFillTx/>
                <a:latin typeface="Montserrat"/>
                <a:ea typeface="Montserrat"/>
                <a:cs typeface="Montserrat"/>
                <a:sym typeface="Montserrat"/>
              </a:rPr>
              <a:t>Umfeld/ Gelegenheit</a:t>
            </a:r>
          </a:p>
        </p:txBody>
      </p:sp>
      <p:sp>
        <p:nvSpPr>
          <p:cNvPr id="25" name="TextBox 25"/>
          <p:cNvSpPr txBox="1"/>
          <p:nvPr/>
        </p:nvSpPr>
        <p:spPr>
          <a:xfrm>
            <a:off x="2521700" y="8690450"/>
            <a:ext cx="5855153" cy="612332"/>
          </a:xfrm>
          <a:prstGeom prst="rect">
            <a:avLst/>
          </a:prstGeom>
        </p:spPr>
        <p:txBody>
          <a:bodyPr lIns="0" tIns="0" rIns="0" bIns="0" rtlCol="0" anchor="t">
            <a:spAutoFit/>
          </a:bodyPr>
          <a:lstStyle/>
          <a:p>
            <a:pPr marL="0" marR="0" lvl="0" indent="0" algn="ctr" defTabSz="914400" rtl="0" eaLnBrk="1" fontAlgn="auto" latinLnBrk="0" hangingPunct="1">
              <a:lnSpc>
                <a:spcPts val="5037"/>
              </a:lnSpc>
              <a:spcBef>
                <a:spcPct val="0"/>
              </a:spcBef>
              <a:spcAft>
                <a:spcPts val="0"/>
              </a:spcAft>
              <a:buClrTx/>
              <a:buSzTx/>
              <a:buFontTx/>
              <a:buNone/>
              <a:tabLst/>
              <a:defRPr/>
            </a:pPr>
            <a:r>
              <a:rPr kumimoji="0" lang="de-DE" sz="3598" b="0" i="0" u="none" strike="noStrike" kern="1200" cap="none" spc="0" normalizeH="0" baseline="0" noProof="0" dirty="0">
                <a:ln>
                  <a:noFill/>
                </a:ln>
                <a:solidFill>
                  <a:srgbClr val="FFFFFF"/>
                </a:solidFill>
                <a:effectLst/>
                <a:uLnTx/>
                <a:uFillTx/>
                <a:latin typeface="Montserrat"/>
                <a:ea typeface="Montserrat"/>
                <a:cs typeface="Montserrat"/>
                <a:sym typeface="Montserrat"/>
              </a:rPr>
              <a:t>Betroffene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49098" y="1938188"/>
            <a:ext cx="2989805" cy="298980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9F1A"/>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4"/>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3234"/>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5" name="Group 5"/>
          <p:cNvGrpSpPr/>
          <p:nvPr/>
        </p:nvGrpSpPr>
        <p:grpSpPr>
          <a:xfrm>
            <a:off x="2262720" y="1885403"/>
            <a:ext cx="3095376" cy="3095376"/>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9F1A"/>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7"/>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3234"/>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2" name="Group 12"/>
          <p:cNvGrpSpPr/>
          <p:nvPr/>
        </p:nvGrpSpPr>
        <p:grpSpPr>
          <a:xfrm>
            <a:off x="12950357" y="1885403"/>
            <a:ext cx="3095376" cy="3095376"/>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9F1A"/>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Box 14"/>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3234"/>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5" name="Group 15"/>
          <p:cNvGrpSpPr/>
          <p:nvPr/>
        </p:nvGrpSpPr>
        <p:grpSpPr>
          <a:xfrm>
            <a:off x="16173532" y="9517289"/>
            <a:ext cx="1956616" cy="567847"/>
            <a:chOff x="0" y="0"/>
            <a:chExt cx="2608822" cy="757130"/>
          </a:xfrm>
        </p:grpSpPr>
        <p:pic>
          <p:nvPicPr>
            <p:cNvPr id="16" name="Picture 16"/>
            <p:cNvPicPr>
              <a:picLocks noChangeAspect="1"/>
            </p:cNvPicPr>
            <p:nvPr/>
          </p:nvPicPr>
          <p:blipFill>
            <a:blip r:embed="rId3"/>
            <a:srcRect r="2273" b="16626"/>
            <a:stretch>
              <a:fillRect/>
            </a:stretch>
          </p:blipFill>
          <p:spPr>
            <a:xfrm>
              <a:off x="0" y="0"/>
              <a:ext cx="2608822" cy="757130"/>
            </a:xfrm>
            <a:prstGeom prst="rect">
              <a:avLst/>
            </a:prstGeom>
          </p:spPr>
        </p:pic>
      </p:grpSp>
      <p:sp>
        <p:nvSpPr>
          <p:cNvPr id="17" name="TextBox 17"/>
          <p:cNvSpPr txBox="1"/>
          <p:nvPr/>
        </p:nvSpPr>
        <p:spPr>
          <a:xfrm>
            <a:off x="2076927" y="2887839"/>
            <a:ext cx="3466962" cy="958379"/>
          </a:xfrm>
          <a:prstGeom prst="rect">
            <a:avLst/>
          </a:prstGeom>
        </p:spPr>
        <p:txBody>
          <a:bodyPr lIns="0" tIns="0" rIns="0" bIns="0" rtlCol="0" anchor="t">
            <a:spAutoFit/>
          </a:bodyPr>
          <a:lstStyle/>
          <a:p>
            <a:pPr marL="0" marR="0" lvl="0" indent="0" algn="ctr" defTabSz="914400" rtl="0" eaLnBrk="1" fontAlgn="auto" latinLnBrk="0" hangingPunct="1">
              <a:lnSpc>
                <a:spcPts val="3875"/>
              </a:lnSpc>
              <a:spcBef>
                <a:spcPct val="0"/>
              </a:spcBef>
              <a:spcAft>
                <a:spcPts val="0"/>
              </a:spcAft>
              <a:buClrTx/>
              <a:buSzTx/>
              <a:buFontTx/>
              <a:buNone/>
              <a:tabLst/>
              <a:defRPr/>
            </a:pPr>
            <a:r>
              <a:rPr kumimoji="0" lang="de-DE" sz="2768"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rPr>
              <a:t>GELEGENHEIT ERSCHWERREN</a:t>
            </a:r>
          </a:p>
        </p:txBody>
      </p:sp>
      <p:sp>
        <p:nvSpPr>
          <p:cNvPr id="18" name="TextBox 18"/>
          <p:cNvSpPr txBox="1"/>
          <p:nvPr/>
        </p:nvSpPr>
        <p:spPr>
          <a:xfrm>
            <a:off x="670248" y="377932"/>
            <a:ext cx="16947504" cy="1368211"/>
          </a:xfrm>
          <a:prstGeom prst="rect">
            <a:avLst/>
          </a:prstGeom>
        </p:spPr>
        <p:txBody>
          <a:bodyPr lIns="0" tIns="0" rIns="0" bIns="0" rtlCol="0" anchor="t">
            <a:spAutoFit/>
          </a:bodyPr>
          <a:lstStyle/>
          <a:p>
            <a:pPr marL="0" marR="0" lvl="0" indent="0" algn="ctr" defTabSz="914400" rtl="0" eaLnBrk="1" fontAlgn="auto" latinLnBrk="0" hangingPunct="1">
              <a:lnSpc>
                <a:spcPts val="5336"/>
              </a:lnSpc>
              <a:spcBef>
                <a:spcPts val="0"/>
              </a:spcBef>
              <a:spcAft>
                <a:spcPts val="0"/>
              </a:spcAft>
              <a:buClrTx/>
              <a:buSzTx/>
              <a:buFontTx/>
              <a:buNone/>
              <a:tabLst/>
              <a:defRPr/>
            </a:pPr>
            <a:r>
              <a:rPr kumimoji="0" lang="de-DE" sz="4987" b="0" i="0" u="none" strike="noStrike" kern="1200" cap="none" spc="134" normalizeH="0" baseline="0" noProof="0" dirty="0">
                <a:ln>
                  <a:noFill/>
                </a:ln>
                <a:solidFill>
                  <a:srgbClr val="053055"/>
                </a:solidFill>
                <a:effectLst/>
                <a:uLnTx/>
                <a:uFillTx/>
                <a:latin typeface="Montserrat"/>
                <a:ea typeface="Montserrat"/>
                <a:cs typeface="Montserrat"/>
                <a:sym typeface="Montserrat"/>
              </a:rPr>
              <a:t>WAS KÖNNEN WIR TUN?</a:t>
            </a:r>
          </a:p>
          <a:p>
            <a:pPr marL="0" marR="0" lvl="0" indent="0" algn="ctr" defTabSz="914400" rtl="0" eaLnBrk="1" fontAlgn="auto" latinLnBrk="0" hangingPunct="1">
              <a:lnSpc>
                <a:spcPts val="5336"/>
              </a:lnSpc>
              <a:spcBef>
                <a:spcPts val="0"/>
              </a:spcBef>
              <a:spcAft>
                <a:spcPts val="0"/>
              </a:spcAft>
              <a:buClrTx/>
              <a:buSzTx/>
              <a:buFontTx/>
              <a:buNone/>
              <a:tabLst/>
              <a:defRPr/>
            </a:pPr>
            <a:r>
              <a:rPr kumimoji="0" lang="de-DE" sz="4987" b="0" i="0" u="none" strike="noStrike" kern="1200" cap="none" spc="134" normalizeH="0" baseline="0" noProof="0" dirty="0">
                <a:ln>
                  <a:noFill/>
                </a:ln>
                <a:solidFill>
                  <a:srgbClr val="053055"/>
                </a:solidFill>
                <a:effectLst/>
                <a:uLnTx/>
                <a:uFillTx/>
                <a:latin typeface="Montserrat"/>
                <a:ea typeface="Montserrat"/>
                <a:cs typeface="Montserrat"/>
                <a:sym typeface="Montserrat"/>
              </a:rPr>
              <a:t>IN UNSERER INSTITUTION</a:t>
            </a:r>
          </a:p>
        </p:txBody>
      </p:sp>
      <p:sp>
        <p:nvSpPr>
          <p:cNvPr id="19" name="TextBox 19"/>
          <p:cNvSpPr txBox="1"/>
          <p:nvPr/>
        </p:nvSpPr>
        <p:spPr>
          <a:xfrm>
            <a:off x="7588347" y="2887839"/>
            <a:ext cx="3111306" cy="958379"/>
          </a:xfrm>
          <a:prstGeom prst="rect">
            <a:avLst/>
          </a:prstGeom>
        </p:spPr>
        <p:txBody>
          <a:bodyPr lIns="0" tIns="0" rIns="0" bIns="0" rtlCol="0" anchor="t">
            <a:spAutoFit/>
          </a:bodyPr>
          <a:lstStyle/>
          <a:p>
            <a:pPr marL="0" marR="0" lvl="0" indent="0" algn="ctr" defTabSz="914400" rtl="0" eaLnBrk="1" fontAlgn="auto" latinLnBrk="0" hangingPunct="1">
              <a:lnSpc>
                <a:spcPts val="3875"/>
              </a:lnSpc>
              <a:spcBef>
                <a:spcPct val="0"/>
              </a:spcBef>
              <a:spcAft>
                <a:spcPts val="0"/>
              </a:spcAft>
              <a:buClrTx/>
              <a:buSzTx/>
              <a:buFontTx/>
              <a:buNone/>
              <a:tabLst/>
              <a:defRPr/>
            </a:pPr>
            <a:r>
              <a:rPr kumimoji="0" lang="de-DE" sz="2768"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rPr>
              <a:t>RISIKO ERHÖHEN</a:t>
            </a:r>
          </a:p>
        </p:txBody>
      </p:sp>
      <p:sp>
        <p:nvSpPr>
          <p:cNvPr id="20" name="TextBox 20"/>
          <p:cNvSpPr txBox="1"/>
          <p:nvPr/>
        </p:nvSpPr>
        <p:spPr>
          <a:xfrm>
            <a:off x="12528913" y="2644951"/>
            <a:ext cx="3938263" cy="1444154"/>
          </a:xfrm>
          <a:prstGeom prst="rect">
            <a:avLst/>
          </a:prstGeom>
        </p:spPr>
        <p:txBody>
          <a:bodyPr lIns="0" tIns="0" rIns="0" bIns="0" rtlCol="0" anchor="t">
            <a:spAutoFit/>
          </a:bodyPr>
          <a:lstStyle/>
          <a:p>
            <a:pPr marL="0" marR="0" lvl="0" indent="0" algn="ctr" defTabSz="914400" rtl="0" eaLnBrk="1" fontAlgn="auto" latinLnBrk="0" hangingPunct="1">
              <a:lnSpc>
                <a:spcPts val="3875"/>
              </a:lnSpc>
              <a:spcBef>
                <a:spcPts val="0"/>
              </a:spcBef>
              <a:spcAft>
                <a:spcPts val="0"/>
              </a:spcAft>
              <a:buClrTx/>
              <a:buSzTx/>
              <a:buFontTx/>
              <a:buNone/>
              <a:tabLst/>
              <a:defRPr/>
            </a:pPr>
            <a:r>
              <a:rPr kumimoji="0" lang="de-DE" sz="2768"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rPr>
              <a:t>AUSREDEN UNMÖGLICHEN</a:t>
            </a:r>
          </a:p>
          <a:p>
            <a:pPr marL="0" marR="0" lvl="0" indent="0" algn="ctr" defTabSz="914400" rtl="0" eaLnBrk="1" fontAlgn="auto" latinLnBrk="0" hangingPunct="1">
              <a:lnSpc>
                <a:spcPts val="3875"/>
              </a:lnSpc>
              <a:spcBef>
                <a:spcPct val="0"/>
              </a:spcBef>
              <a:spcAft>
                <a:spcPts val="0"/>
              </a:spcAft>
              <a:buClrTx/>
              <a:buSzTx/>
              <a:buFontTx/>
              <a:buNone/>
              <a:tabLst/>
              <a:defRPr/>
            </a:pPr>
            <a:r>
              <a:rPr kumimoji="0" lang="de-DE" sz="2768"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rPr>
              <a:t>MACHEN</a:t>
            </a:r>
          </a:p>
        </p:txBody>
      </p:sp>
      <p:sp>
        <p:nvSpPr>
          <p:cNvPr id="25" name="TextBox 25"/>
          <p:cNvSpPr txBox="1"/>
          <p:nvPr/>
        </p:nvSpPr>
        <p:spPr>
          <a:xfrm>
            <a:off x="1533707" y="5124193"/>
            <a:ext cx="4553403" cy="3761993"/>
          </a:xfrm>
          <a:prstGeom prst="rect">
            <a:avLst/>
          </a:prstGeom>
        </p:spPr>
        <p:txBody>
          <a:bodyPr lIns="0" tIns="0" rIns="0" bIns="0" rtlCol="0" anchor="t">
            <a:spAutoFit/>
          </a:bodyPr>
          <a:lstStyle/>
          <a:p>
            <a:pPr marL="582933" marR="0" lvl="1" indent="-291467" algn="l" defTabSz="914400" rtl="0" eaLnBrk="1" fontAlgn="auto" latinLnBrk="0" hangingPunct="1">
              <a:lnSpc>
                <a:spcPts val="4293"/>
              </a:lnSpc>
              <a:spcBef>
                <a:spcPts val="0"/>
              </a:spcBef>
              <a:spcAft>
                <a:spcPts val="0"/>
              </a:spcAft>
              <a:buClrTx/>
              <a:buSzTx/>
              <a:buFont typeface="Arial"/>
              <a:buChar char="•"/>
              <a:tabLst/>
              <a:defRPr/>
            </a:pPr>
            <a:r>
              <a:rPr kumimoji="0" lang="de-DE" sz="2700" b="0" i="0" u="none" strike="noStrike" kern="1200" cap="none" spc="0" normalizeH="0" baseline="0" noProof="0" dirty="0">
                <a:ln>
                  <a:noFill/>
                </a:ln>
                <a:solidFill>
                  <a:srgbClr val="053055"/>
                </a:solidFill>
                <a:effectLst/>
                <a:uLnTx/>
                <a:uFillTx/>
                <a:latin typeface="Montserrat"/>
                <a:ea typeface="Montserrat"/>
                <a:cs typeface="Montserrat"/>
                <a:sym typeface="Montserrat"/>
              </a:rPr>
              <a:t>Kinder stärken und aufklären</a:t>
            </a:r>
          </a:p>
          <a:p>
            <a:pPr marL="582933" marR="0" lvl="1" indent="-291467" algn="l" defTabSz="914400" rtl="0" eaLnBrk="1" fontAlgn="auto" latinLnBrk="0" hangingPunct="1">
              <a:lnSpc>
                <a:spcPts val="4293"/>
              </a:lnSpc>
              <a:spcBef>
                <a:spcPts val="0"/>
              </a:spcBef>
              <a:spcAft>
                <a:spcPts val="0"/>
              </a:spcAft>
              <a:buClrTx/>
              <a:buSzTx/>
              <a:buFont typeface="Arial"/>
              <a:buChar char="•"/>
              <a:tabLst/>
              <a:defRPr/>
            </a:pPr>
            <a:r>
              <a:rPr kumimoji="0" lang="de-DE" sz="2700" b="0" i="0" u="none" strike="noStrike" kern="1200" cap="none" spc="0" normalizeH="0" baseline="0" noProof="0" dirty="0">
                <a:ln>
                  <a:noFill/>
                </a:ln>
                <a:solidFill>
                  <a:srgbClr val="053055"/>
                </a:solidFill>
                <a:effectLst/>
                <a:uLnTx/>
                <a:uFillTx/>
                <a:latin typeface="Montserrat"/>
                <a:ea typeface="Montserrat"/>
                <a:cs typeface="Montserrat"/>
                <a:sym typeface="Montserrat"/>
              </a:rPr>
              <a:t>Zugangsbedingungen Erhöhen</a:t>
            </a:r>
          </a:p>
          <a:p>
            <a:pPr marL="582933" marR="0" lvl="1" indent="-291467" algn="l" defTabSz="914400" rtl="0" eaLnBrk="1" fontAlgn="auto" latinLnBrk="0" hangingPunct="1">
              <a:lnSpc>
                <a:spcPts val="4293"/>
              </a:lnSpc>
              <a:spcBef>
                <a:spcPts val="0"/>
              </a:spcBef>
              <a:spcAft>
                <a:spcPts val="0"/>
              </a:spcAft>
              <a:buClrTx/>
              <a:buSzTx/>
              <a:buFont typeface="Arial"/>
              <a:buChar char="•"/>
              <a:tabLst/>
              <a:defRPr/>
            </a:pPr>
            <a:r>
              <a:rPr kumimoji="0" lang="de-DE" sz="2700" b="0" i="0" u="none" strike="noStrike" kern="1200" cap="none" spc="0" normalizeH="0" baseline="0" noProof="0" dirty="0">
                <a:ln>
                  <a:noFill/>
                </a:ln>
                <a:solidFill>
                  <a:srgbClr val="053055"/>
                </a:solidFill>
                <a:effectLst/>
                <a:uLnTx/>
                <a:uFillTx/>
                <a:latin typeface="Montserrat"/>
                <a:ea typeface="Montserrat"/>
                <a:cs typeface="Montserrat"/>
                <a:sym typeface="Montserrat"/>
              </a:rPr>
              <a:t>Infrastruktur kritisch prüfen</a:t>
            </a:r>
          </a:p>
          <a:p>
            <a:pPr marL="582933" marR="0" lvl="1" indent="-291467" algn="l" defTabSz="914400" rtl="0" eaLnBrk="1" fontAlgn="auto" latinLnBrk="0" hangingPunct="1">
              <a:lnSpc>
                <a:spcPts val="4293"/>
              </a:lnSpc>
              <a:spcBef>
                <a:spcPts val="0"/>
              </a:spcBef>
              <a:spcAft>
                <a:spcPts val="0"/>
              </a:spcAft>
              <a:buClrTx/>
              <a:buSzTx/>
              <a:buFont typeface="Arial"/>
              <a:buChar char="•"/>
              <a:tabLst/>
              <a:defRPr/>
            </a:pPr>
            <a:r>
              <a:rPr kumimoji="0" lang="de-DE" sz="2700" b="0" i="0" u="none" strike="noStrike" kern="1200" cap="none" spc="0" normalizeH="0" baseline="0" noProof="0" dirty="0">
                <a:ln>
                  <a:noFill/>
                </a:ln>
                <a:solidFill>
                  <a:srgbClr val="053055"/>
                </a:solidFill>
                <a:effectLst/>
                <a:uLnTx/>
                <a:uFillTx/>
                <a:latin typeface="Montserrat"/>
                <a:ea typeface="Montserrat"/>
                <a:cs typeface="Montserrat"/>
                <a:sym typeface="Montserrat"/>
              </a:rPr>
              <a:t>Isolation vermeiden</a:t>
            </a:r>
          </a:p>
        </p:txBody>
      </p:sp>
      <p:sp>
        <p:nvSpPr>
          <p:cNvPr id="26" name="TextBox 26"/>
          <p:cNvSpPr txBox="1"/>
          <p:nvPr/>
        </p:nvSpPr>
        <p:spPr>
          <a:xfrm>
            <a:off x="6905832" y="5124193"/>
            <a:ext cx="4924690" cy="4359142"/>
          </a:xfrm>
          <a:prstGeom prst="rect">
            <a:avLst/>
          </a:prstGeom>
        </p:spPr>
        <p:txBody>
          <a:bodyPr lIns="0" tIns="0" rIns="0" bIns="0" rtlCol="0" anchor="t">
            <a:spAutoFit/>
          </a:bodyPr>
          <a:lstStyle/>
          <a:p>
            <a:pPr marL="582933" marR="0" lvl="1" indent="-291467" algn="l" defTabSz="914400" rtl="0" eaLnBrk="1" fontAlgn="auto" latinLnBrk="0" hangingPunct="1">
              <a:lnSpc>
                <a:spcPts val="4293"/>
              </a:lnSpc>
              <a:spcBef>
                <a:spcPts val="0"/>
              </a:spcBef>
              <a:spcAft>
                <a:spcPts val="0"/>
              </a:spcAft>
              <a:buClrTx/>
              <a:buSzTx/>
              <a:buFont typeface="Arial"/>
              <a:buChar char="•"/>
              <a:tabLst/>
              <a:defRPr/>
            </a:pPr>
            <a:r>
              <a:rPr kumimoji="0" lang="de-DE" sz="2700" b="0" i="0" u="none" strike="noStrike" kern="1200" cap="none" spc="0" normalizeH="0" baseline="0" noProof="0" dirty="0">
                <a:ln>
                  <a:noFill/>
                </a:ln>
                <a:solidFill>
                  <a:srgbClr val="053055"/>
                </a:solidFill>
                <a:effectLst/>
                <a:uLnTx/>
                <a:uFillTx/>
                <a:latin typeface="Montserrat"/>
                <a:ea typeface="Montserrat"/>
                <a:cs typeface="Montserrat"/>
                <a:sym typeface="Montserrat"/>
              </a:rPr>
              <a:t>Offenes Gesprächsklima schaffen</a:t>
            </a:r>
          </a:p>
          <a:p>
            <a:pPr marL="582930" marR="0" lvl="1" indent="-291465" algn="l" defTabSz="914400" rtl="0" eaLnBrk="1" fontAlgn="auto" latinLnBrk="0" hangingPunct="1">
              <a:lnSpc>
                <a:spcPts val="4293"/>
              </a:lnSpc>
              <a:spcBef>
                <a:spcPts val="0"/>
              </a:spcBef>
              <a:spcAft>
                <a:spcPts val="0"/>
              </a:spcAft>
              <a:buClrTx/>
              <a:buSzTx/>
              <a:buFont typeface="Arial"/>
              <a:buChar char="•"/>
              <a:tabLst/>
              <a:defRPr/>
            </a:pPr>
            <a:r>
              <a:rPr kumimoji="0" lang="de-DE" sz="2700" b="0" i="0" u="none" strike="noStrike" kern="1200" cap="none" spc="0" normalizeH="0" baseline="0" noProof="0" dirty="0">
                <a:ln>
                  <a:noFill/>
                </a:ln>
                <a:solidFill>
                  <a:srgbClr val="053055"/>
                </a:solidFill>
                <a:effectLst/>
                <a:uLnTx/>
                <a:uFillTx/>
                <a:latin typeface="Montserrat"/>
                <a:ea typeface="Montserrat"/>
                <a:cs typeface="Montserrat"/>
                <a:sym typeface="Montserrat"/>
              </a:rPr>
              <a:t>Räume einsehbar machen (digitalen Raum beachten)</a:t>
            </a:r>
            <a:endParaRPr kumimoji="0" lang="de-DE" sz="2700" b="0" i="0" u="none" strike="noStrike" kern="1200" cap="none" spc="0" normalizeH="0" baseline="0" noProof="0" dirty="0">
              <a:ln>
                <a:noFill/>
              </a:ln>
              <a:solidFill>
                <a:srgbClr val="053055"/>
              </a:solidFill>
              <a:effectLst/>
              <a:uLnTx/>
              <a:uFillTx/>
              <a:latin typeface="Montserrat"/>
              <a:ea typeface="Montserrat"/>
              <a:cs typeface="Montserrat"/>
            </a:endParaRPr>
          </a:p>
          <a:p>
            <a:pPr marL="582930" marR="0" lvl="1" indent="-291465" algn="l" defTabSz="914400" rtl="0" eaLnBrk="1" fontAlgn="auto" latinLnBrk="0" hangingPunct="1">
              <a:lnSpc>
                <a:spcPts val="4293"/>
              </a:lnSpc>
              <a:spcBef>
                <a:spcPts val="0"/>
              </a:spcBef>
              <a:spcAft>
                <a:spcPts val="0"/>
              </a:spcAft>
              <a:buClrTx/>
              <a:buSzTx/>
              <a:buFont typeface="Arial"/>
              <a:buChar char="•"/>
              <a:tabLst/>
              <a:defRPr/>
            </a:pPr>
            <a:r>
              <a:rPr kumimoji="0" lang="de-DE" sz="2700" b="0" i="0" u="none" strike="noStrike" kern="1200" cap="none" spc="0" normalizeH="0" baseline="0" noProof="0" dirty="0">
                <a:ln>
                  <a:noFill/>
                </a:ln>
                <a:solidFill>
                  <a:srgbClr val="053055"/>
                </a:solidFill>
                <a:effectLst/>
                <a:uLnTx/>
                <a:uFillTx/>
                <a:latin typeface="Montserrat"/>
                <a:ea typeface="Montserrat"/>
                <a:cs typeface="Montserrat"/>
                <a:sym typeface="Montserrat"/>
              </a:rPr>
              <a:t>Zeiten mit Schutzbefohlenen allein reduzieren</a:t>
            </a:r>
            <a:endParaRPr kumimoji="0" lang="de-DE" sz="2700" b="0" i="0" u="none" strike="noStrike" kern="1200" cap="none" spc="0" normalizeH="0" baseline="0" noProof="0" dirty="0">
              <a:ln>
                <a:noFill/>
              </a:ln>
              <a:solidFill>
                <a:srgbClr val="053055"/>
              </a:solidFill>
              <a:effectLst/>
              <a:uLnTx/>
              <a:uFillTx/>
              <a:latin typeface="Montserrat"/>
              <a:ea typeface="Montserrat"/>
              <a:cs typeface="Montserrat"/>
            </a:endParaRPr>
          </a:p>
        </p:txBody>
      </p:sp>
      <p:sp>
        <p:nvSpPr>
          <p:cNvPr id="27" name="TextBox 27"/>
          <p:cNvSpPr txBox="1"/>
          <p:nvPr/>
        </p:nvSpPr>
        <p:spPr>
          <a:xfrm>
            <a:off x="12672144" y="5124193"/>
            <a:ext cx="4587156" cy="4359142"/>
          </a:xfrm>
          <a:prstGeom prst="rect">
            <a:avLst/>
          </a:prstGeom>
        </p:spPr>
        <p:txBody>
          <a:bodyPr lIns="0" tIns="0" rIns="0" bIns="0" rtlCol="0" anchor="t">
            <a:spAutoFit/>
          </a:bodyPr>
          <a:lstStyle/>
          <a:p>
            <a:pPr marL="582930" marR="0" lvl="1" indent="-291465" algn="l" defTabSz="914400" rtl="0" eaLnBrk="1" fontAlgn="auto" latinLnBrk="0" hangingPunct="1">
              <a:lnSpc>
                <a:spcPts val="4293"/>
              </a:lnSpc>
              <a:spcBef>
                <a:spcPts val="0"/>
              </a:spcBef>
              <a:spcAft>
                <a:spcPts val="0"/>
              </a:spcAft>
              <a:buClrTx/>
              <a:buSzTx/>
              <a:buFont typeface="Arial"/>
              <a:buChar char="•"/>
              <a:tabLst/>
              <a:defRPr/>
            </a:pPr>
            <a:r>
              <a:rPr kumimoji="0" lang="de-DE" sz="2700" b="0" i="0" u="none" strike="noStrike" kern="1200" cap="none" spc="0" normalizeH="0" baseline="0" noProof="0" dirty="0">
                <a:ln>
                  <a:noFill/>
                </a:ln>
                <a:solidFill>
                  <a:srgbClr val="053055"/>
                </a:solidFill>
                <a:effectLst/>
                <a:uLnTx/>
                <a:uFillTx/>
                <a:latin typeface="Montserrat"/>
                <a:ea typeface="Montserrat"/>
                <a:cs typeface="Montserrat"/>
                <a:sym typeface="Montserrat"/>
              </a:rPr>
              <a:t>Verbindlichen Verhaltenskodex aufstellen</a:t>
            </a: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a:p>
            <a:pPr marL="582933" marR="0" lvl="1" indent="-291467" algn="l" defTabSz="914400" rtl="0" eaLnBrk="1" fontAlgn="auto" latinLnBrk="0" hangingPunct="1">
              <a:lnSpc>
                <a:spcPts val="4293"/>
              </a:lnSpc>
              <a:spcBef>
                <a:spcPts val="0"/>
              </a:spcBef>
              <a:spcAft>
                <a:spcPts val="0"/>
              </a:spcAft>
              <a:buClrTx/>
              <a:buSzTx/>
              <a:buFont typeface="Arial"/>
              <a:buChar char="•"/>
              <a:tabLst/>
              <a:defRPr/>
            </a:pPr>
            <a:r>
              <a:rPr kumimoji="0" lang="de-DE" sz="2700" b="0" i="0" u="none" strike="noStrike" kern="1200" cap="none" spc="0" normalizeH="0" baseline="0" noProof="0" dirty="0">
                <a:ln>
                  <a:noFill/>
                </a:ln>
                <a:solidFill>
                  <a:srgbClr val="053055"/>
                </a:solidFill>
                <a:effectLst/>
                <a:uLnTx/>
                <a:uFillTx/>
                <a:latin typeface="Montserrat"/>
                <a:ea typeface="Montserrat"/>
                <a:cs typeface="Montserrat"/>
                <a:sym typeface="Montserrat"/>
              </a:rPr>
              <a:t>Verstöße konsequent ahnden</a:t>
            </a:r>
          </a:p>
          <a:p>
            <a:pPr marL="582930" marR="0" lvl="1" indent="-291465" algn="l" defTabSz="914400" rtl="0" eaLnBrk="1" fontAlgn="auto" latinLnBrk="0" hangingPunct="1">
              <a:lnSpc>
                <a:spcPts val="4293"/>
              </a:lnSpc>
              <a:spcBef>
                <a:spcPts val="0"/>
              </a:spcBef>
              <a:spcAft>
                <a:spcPts val="0"/>
              </a:spcAft>
              <a:buClrTx/>
              <a:buSzTx/>
              <a:buFont typeface="Arial"/>
              <a:buChar char="•"/>
              <a:tabLst/>
              <a:defRPr/>
            </a:pPr>
            <a:r>
              <a:rPr kumimoji="0" lang="de-DE" sz="2700" b="0" i="0" u="none" strike="noStrike" kern="1200" cap="none" spc="0" normalizeH="0" baseline="0" noProof="0" dirty="0">
                <a:ln>
                  <a:noFill/>
                </a:ln>
                <a:solidFill>
                  <a:srgbClr val="053055"/>
                </a:solidFill>
                <a:effectLst/>
                <a:uLnTx/>
                <a:uFillTx/>
                <a:latin typeface="Montserrat"/>
                <a:ea typeface="Montserrat"/>
                <a:cs typeface="Montserrat"/>
                <a:sym typeface="Montserrat"/>
              </a:rPr>
              <a:t>Selbstkritisch sein und gemeinsam reflektieren</a:t>
            </a:r>
            <a:endParaRPr kumimoji="0" lang="de-DE" sz="2700" b="0" i="0" u="none" strike="noStrike" kern="1200" cap="none" spc="0" normalizeH="0" baseline="0" noProof="0" dirty="0">
              <a:ln>
                <a:noFill/>
              </a:ln>
              <a:solidFill>
                <a:srgbClr val="053055"/>
              </a:solidFill>
              <a:effectLst/>
              <a:uLnTx/>
              <a:uFillTx/>
              <a:latin typeface="Montserrat"/>
              <a:ea typeface="Montserrat"/>
              <a:cs typeface="Montserrat"/>
            </a:endParaRPr>
          </a:p>
        </p:txBody>
      </p:sp>
      <p:sp>
        <p:nvSpPr>
          <p:cNvPr id="28" name="Freeform 28"/>
          <p:cNvSpPr/>
          <p:nvPr/>
        </p:nvSpPr>
        <p:spPr>
          <a:xfrm>
            <a:off x="311419" y="310826"/>
            <a:ext cx="717658" cy="1435317"/>
          </a:xfrm>
          <a:custGeom>
            <a:avLst/>
            <a:gdLst/>
            <a:ahLst/>
            <a:cxnLst/>
            <a:rect l="l" t="t" r="r" b="b"/>
            <a:pathLst>
              <a:path w="717658" h="1435317">
                <a:moveTo>
                  <a:pt x="0" y="0"/>
                </a:moveTo>
                <a:lnTo>
                  <a:pt x="717658" y="0"/>
                </a:lnTo>
                <a:lnTo>
                  <a:pt x="717658" y="1435317"/>
                </a:lnTo>
                <a:lnTo>
                  <a:pt x="0" y="1435317"/>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Freeform 29"/>
          <p:cNvSpPr/>
          <p:nvPr/>
        </p:nvSpPr>
        <p:spPr>
          <a:xfrm>
            <a:off x="1028700" y="310826"/>
            <a:ext cx="717658" cy="1435317"/>
          </a:xfrm>
          <a:custGeom>
            <a:avLst/>
            <a:gdLst/>
            <a:ahLst/>
            <a:cxnLst/>
            <a:rect l="l" t="t" r="r" b="b"/>
            <a:pathLst>
              <a:path w="717658" h="1435317">
                <a:moveTo>
                  <a:pt x="0" y="0"/>
                </a:moveTo>
                <a:lnTo>
                  <a:pt x="717658" y="0"/>
                </a:lnTo>
                <a:lnTo>
                  <a:pt x="717658" y="1435317"/>
                </a:lnTo>
                <a:lnTo>
                  <a:pt x="0" y="1435317"/>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Freeform 30"/>
          <p:cNvSpPr/>
          <p:nvPr/>
        </p:nvSpPr>
        <p:spPr>
          <a:xfrm>
            <a:off x="16434182" y="310826"/>
            <a:ext cx="717658" cy="1435317"/>
          </a:xfrm>
          <a:custGeom>
            <a:avLst/>
            <a:gdLst/>
            <a:ahLst/>
            <a:cxnLst/>
            <a:rect l="l" t="t" r="r" b="b"/>
            <a:pathLst>
              <a:path w="717658" h="1435317">
                <a:moveTo>
                  <a:pt x="0" y="0"/>
                </a:moveTo>
                <a:lnTo>
                  <a:pt x="717658" y="0"/>
                </a:lnTo>
                <a:lnTo>
                  <a:pt x="717658" y="1435317"/>
                </a:lnTo>
                <a:lnTo>
                  <a:pt x="0" y="1435317"/>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Freeform 31"/>
          <p:cNvSpPr/>
          <p:nvPr/>
        </p:nvSpPr>
        <p:spPr>
          <a:xfrm>
            <a:off x="17258923" y="311257"/>
            <a:ext cx="717658" cy="1435317"/>
          </a:xfrm>
          <a:custGeom>
            <a:avLst/>
            <a:gdLst/>
            <a:ahLst/>
            <a:cxnLst/>
            <a:rect l="l" t="t" r="r" b="b"/>
            <a:pathLst>
              <a:path w="717658" h="1435317">
                <a:moveTo>
                  <a:pt x="0" y="0"/>
                </a:moveTo>
                <a:lnTo>
                  <a:pt x="717658" y="0"/>
                </a:lnTo>
                <a:lnTo>
                  <a:pt x="717658" y="1435317"/>
                </a:lnTo>
                <a:lnTo>
                  <a:pt x="0" y="1435317"/>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2" name="Group 4">
            <a:extLst>
              <a:ext uri="{FF2B5EF4-FFF2-40B4-BE49-F238E27FC236}">
                <a16:creationId xmlns:a16="http://schemas.microsoft.com/office/drawing/2014/main" id="{DE1A4EE6-73B3-01B7-BAEF-2CE6781AC574}"/>
              </a:ext>
            </a:extLst>
          </p:cNvPr>
          <p:cNvGrpSpPr/>
          <p:nvPr/>
        </p:nvGrpSpPr>
        <p:grpSpPr>
          <a:xfrm>
            <a:off x="0" y="2285332"/>
            <a:ext cx="420637" cy="6287595"/>
            <a:chOff x="0" y="0"/>
            <a:chExt cx="65168" cy="974113"/>
          </a:xfrm>
        </p:grpSpPr>
        <p:sp>
          <p:nvSpPr>
            <p:cNvPr id="33" name="Freeform 5">
              <a:extLst>
                <a:ext uri="{FF2B5EF4-FFF2-40B4-BE49-F238E27FC236}">
                  <a16:creationId xmlns:a16="http://schemas.microsoft.com/office/drawing/2014/main" id="{9FAFAE4D-0A18-8D09-9500-B5DB59EE1F8F}"/>
                </a:ext>
              </a:extLst>
            </p:cNvPr>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AABFD1"/>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34" name="Group 2">
            <a:extLst>
              <a:ext uri="{FF2B5EF4-FFF2-40B4-BE49-F238E27FC236}">
                <a16:creationId xmlns:a16="http://schemas.microsoft.com/office/drawing/2014/main" id="{E536C392-DA0F-69EE-3BA4-982971E67D24}"/>
              </a:ext>
            </a:extLst>
          </p:cNvPr>
          <p:cNvGrpSpPr/>
          <p:nvPr/>
        </p:nvGrpSpPr>
        <p:grpSpPr>
          <a:xfrm>
            <a:off x="17790296" y="1999703"/>
            <a:ext cx="497704" cy="6287595"/>
            <a:chOff x="0" y="0"/>
            <a:chExt cx="154215" cy="974113"/>
          </a:xfrm>
        </p:grpSpPr>
        <p:sp>
          <p:nvSpPr>
            <p:cNvPr id="35" name="Freeform 3">
              <a:extLst>
                <a:ext uri="{FF2B5EF4-FFF2-40B4-BE49-F238E27FC236}">
                  <a16:creationId xmlns:a16="http://schemas.microsoft.com/office/drawing/2014/main" id="{342B7D85-F63C-8ED8-A79D-B34788E7029F}"/>
                </a:ext>
              </a:extLst>
            </p:cNvPr>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173532" y="9517289"/>
            <a:ext cx="1956616" cy="567847"/>
            <a:chOff x="0" y="0"/>
            <a:chExt cx="2608822" cy="757130"/>
          </a:xfrm>
        </p:grpSpPr>
        <p:pic>
          <p:nvPicPr>
            <p:cNvPr id="3" name="Picture 3"/>
            <p:cNvPicPr>
              <a:picLocks noChangeAspect="1"/>
            </p:cNvPicPr>
            <p:nvPr/>
          </p:nvPicPr>
          <p:blipFill>
            <a:blip r:embed="rId2"/>
            <a:srcRect r="2273" b="16626"/>
            <a:stretch>
              <a:fillRect/>
            </a:stretch>
          </p:blipFill>
          <p:spPr>
            <a:xfrm>
              <a:off x="0" y="0"/>
              <a:ext cx="2608822" cy="757130"/>
            </a:xfrm>
            <a:prstGeom prst="rect">
              <a:avLst/>
            </a:prstGeom>
          </p:spPr>
        </p:pic>
      </p:grpSp>
      <p:grpSp>
        <p:nvGrpSpPr>
          <p:cNvPr id="4" name="Group 4"/>
          <p:cNvGrpSpPr/>
          <p:nvPr/>
        </p:nvGrpSpPr>
        <p:grpSpPr>
          <a:xfrm>
            <a:off x="404080" y="2889998"/>
            <a:ext cx="17726068" cy="3824961"/>
            <a:chOff x="0" y="0"/>
            <a:chExt cx="4668594" cy="1007397"/>
          </a:xfrm>
        </p:grpSpPr>
        <p:sp>
          <p:nvSpPr>
            <p:cNvPr id="5" name="Freeform 5"/>
            <p:cNvSpPr/>
            <p:nvPr/>
          </p:nvSpPr>
          <p:spPr>
            <a:xfrm>
              <a:off x="0" y="0"/>
              <a:ext cx="4668594" cy="1007397"/>
            </a:xfrm>
            <a:custGeom>
              <a:avLst/>
              <a:gdLst/>
              <a:ahLst/>
              <a:cxnLst/>
              <a:rect l="l" t="t" r="r" b="b"/>
              <a:pathLst>
                <a:path w="4668594" h="1007397">
                  <a:moveTo>
                    <a:pt x="4668594" y="503699"/>
                  </a:moveTo>
                  <a:lnTo>
                    <a:pt x="4262194" y="0"/>
                  </a:lnTo>
                  <a:lnTo>
                    <a:pt x="4262194" y="203200"/>
                  </a:lnTo>
                  <a:lnTo>
                    <a:pt x="0" y="203200"/>
                  </a:lnTo>
                  <a:lnTo>
                    <a:pt x="0" y="804197"/>
                  </a:lnTo>
                  <a:lnTo>
                    <a:pt x="4262194" y="804197"/>
                  </a:lnTo>
                  <a:lnTo>
                    <a:pt x="4262194" y="1007397"/>
                  </a:lnTo>
                  <a:lnTo>
                    <a:pt x="4668594" y="503699"/>
                  </a:lnTo>
                  <a:close/>
                </a:path>
              </a:pathLst>
            </a:custGeom>
            <a:solidFill>
              <a:srgbClr val="AABFD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6"/>
            <p:cNvSpPr txBox="1"/>
            <p:nvPr/>
          </p:nvSpPr>
          <p:spPr>
            <a:xfrm>
              <a:off x="0" y="165100"/>
              <a:ext cx="4566994" cy="639097"/>
            </a:xfrm>
            <a:prstGeom prst="rect">
              <a:avLst/>
            </a:prstGeom>
          </p:spPr>
          <p:txBody>
            <a:bodyPr lIns="50800" tIns="50800" rIns="50800" bIns="50800" rtlCol="0" anchor="ctr"/>
            <a:lstStyle/>
            <a:p>
              <a:pPr marL="0" marR="0" lvl="0" indent="0" algn="ctr" defTabSz="914400" rtl="0" eaLnBrk="1" fontAlgn="auto" latinLnBrk="0" hangingPunct="1">
                <a:lnSpc>
                  <a:spcPts val="3079"/>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7" name="Group 7"/>
          <p:cNvGrpSpPr/>
          <p:nvPr/>
        </p:nvGrpSpPr>
        <p:grpSpPr>
          <a:xfrm>
            <a:off x="524727" y="4440441"/>
            <a:ext cx="2870193" cy="2747066"/>
            <a:chOff x="0" y="0"/>
            <a:chExt cx="755936" cy="723507"/>
          </a:xfrm>
        </p:grpSpPr>
        <p:sp>
          <p:nvSpPr>
            <p:cNvPr id="8" name="Freeform 8"/>
            <p:cNvSpPr/>
            <p:nvPr/>
          </p:nvSpPr>
          <p:spPr>
            <a:xfrm>
              <a:off x="0" y="0"/>
              <a:ext cx="755936" cy="723507"/>
            </a:xfrm>
            <a:custGeom>
              <a:avLst/>
              <a:gdLst/>
              <a:ahLst/>
              <a:cxnLst/>
              <a:rect l="l" t="t" r="r" b="b"/>
              <a:pathLst>
                <a:path w="755936" h="723507">
                  <a:moveTo>
                    <a:pt x="0" y="0"/>
                  </a:moveTo>
                  <a:lnTo>
                    <a:pt x="755936" y="0"/>
                  </a:lnTo>
                  <a:lnTo>
                    <a:pt x="755936" y="723507"/>
                  </a:lnTo>
                  <a:lnTo>
                    <a:pt x="0" y="723507"/>
                  </a:lnTo>
                  <a:close/>
                </a:path>
              </a:pathLst>
            </a:custGeom>
            <a:solidFill>
              <a:srgbClr val="F0A31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9"/>
            <p:cNvSpPr txBox="1"/>
            <p:nvPr/>
          </p:nvSpPr>
          <p:spPr>
            <a:xfrm>
              <a:off x="0" y="-38100"/>
              <a:ext cx="755936" cy="761607"/>
            </a:xfrm>
            <a:prstGeom prst="rect">
              <a:avLst/>
            </a:prstGeom>
          </p:spPr>
          <p:txBody>
            <a:bodyPr lIns="50800" tIns="50800" rIns="50800" bIns="50800" rtlCol="0" anchor="ctr"/>
            <a:lstStyle/>
            <a:p>
              <a:pPr marL="0" marR="0" lvl="0" indent="0" algn="ctr" defTabSz="914400" rtl="0" eaLnBrk="1" fontAlgn="auto" latinLnBrk="0" hangingPunct="1">
                <a:lnSpc>
                  <a:spcPts val="3079"/>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0" name="TextBox 10"/>
          <p:cNvSpPr txBox="1"/>
          <p:nvPr/>
        </p:nvSpPr>
        <p:spPr>
          <a:xfrm>
            <a:off x="610452" y="4536513"/>
            <a:ext cx="2689218" cy="2415704"/>
          </a:xfrm>
          <a:prstGeom prst="rect">
            <a:avLst/>
          </a:prstGeom>
        </p:spPr>
        <p:txBody>
          <a:bodyPr lIns="0" tIns="0" rIns="0" bIns="0" rtlCol="0" anchor="t">
            <a:spAutoFit/>
          </a:bodyPr>
          <a:lstStyle/>
          <a:p>
            <a:pPr marL="0" marR="0" lvl="0" indent="0" algn="ctr" defTabSz="914400" rtl="0" eaLnBrk="1" fontAlgn="auto" latinLnBrk="0" hangingPunct="1">
              <a:lnSpc>
                <a:spcPts val="3875"/>
              </a:lnSpc>
              <a:spcBef>
                <a:spcPts val="0"/>
              </a:spcBef>
              <a:spcAft>
                <a:spcPts val="0"/>
              </a:spcAft>
              <a:buClrTx/>
              <a:buSzTx/>
              <a:buFontTx/>
              <a:buNone/>
              <a:tabLst/>
              <a:defRPr/>
            </a:pPr>
            <a:r>
              <a:rPr kumimoji="0" lang="de-DE" sz="2768"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rPr>
              <a:t>Aufmerksam sein</a:t>
            </a:r>
          </a:p>
          <a:p>
            <a:pPr marL="0" marR="0" lvl="0" indent="0" algn="ctr" defTabSz="914400" rtl="0" eaLnBrk="1" fontAlgn="auto" latinLnBrk="0" hangingPunct="1">
              <a:lnSpc>
                <a:spcPts val="3875"/>
              </a:lnSpc>
              <a:spcBef>
                <a:spcPts val="0"/>
              </a:spcBef>
              <a:spcAft>
                <a:spcPts val="0"/>
              </a:spcAft>
              <a:buClrTx/>
              <a:buSzTx/>
              <a:buFontTx/>
              <a:buNone/>
              <a:tabLst/>
              <a:defRPr/>
            </a:pPr>
            <a:endParaRPr kumimoji="0" lang="de-DE" sz="2768"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endParaRPr>
          </a:p>
          <a:p>
            <a:pPr marL="0" marR="0" lvl="0" indent="0" algn="ctr" defTabSz="914400" rtl="0" eaLnBrk="1" fontAlgn="auto" latinLnBrk="0" hangingPunct="1">
              <a:lnSpc>
                <a:spcPts val="3875"/>
              </a:lnSpc>
              <a:spcBef>
                <a:spcPts val="0"/>
              </a:spcBef>
              <a:spcAft>
                <a:spcPts val="0"/>
              </a:spcAft>
              <a:buClrTx/>
              <a:buSzTx/>
              <a:buFontTx/>
              <a:buNone/>
              <a:tabLst/>
              <a:defRPr/>
            </a:pPr>
            <a:r>
              <a:rPr kumimoji="0" lang="de-DE" sz="2768" b="0" i="0" u="none" strike="noStrike" kern="1200" cap="none" spc="0" normalizeH="0" baseline="0" noProof="0" dirty="0">
                <a:ln>
                  <a:noFill/>
                </a:ln>
                <a:solidFill>
                  <a:srgbClr val="053055"/>
                </a:solidFill>
                <a:effectLst/>
                <a:uLnTx/>
                <a:uFillTx/>
                <a:latin typeface="Montserrat"/>
                <a:ea typeface="Montserrat"/>
                <a:cs typeface="Montserrat"/>
                <a:sym typeface="Montserrat"/>
              </a:rPr>
              <a:t>Das Ereignis bemerken</a:t>
            </a:r>
          </a:p>
        </p:txBody>
      </p:sp>
      <p:sp>
        <p:nvSpPr>
          <p:cNvPr id="11" name="TextBox 11"/>
          <p:cNvSpPr txBox="1"/>
          <p:nvPr/>
        </p:nvSpPr>
        <p:spPr>
          <a:xfrm>
            <a:off x="2294769" y="529218"/>
            <a:ext cx="14556059" cy="1359346"/>
          </a:xfrm>
          <a:prstGeom prst="rect">
            <a:avLst/>
          </a:prstGeom>
        </p:spPr>
        <p:txBody>
          <a:bodyPr lIns="0" tIns="0" rIns="0" bIns="0" rtlCol="0" anchor="t">
            <a:spAutoFit/>
          </a:bodyPr>
          <a:lstStyle/>
          <a:p>
            <a:pPr marL="0" marR="0" lvl="0" indent="0" algn="ctr" defTabSz="914400" rtl="0" eaLnBrk="1" fontAlgn="auto" latinLnBrk="0" hangingPunct="1">
              <a:lnSpc>
                <a:spcPts val="5336"/>
              </a:lnSpc>
              <a:spcBef>
                <a:spcPts val="0"/>
              </a:spcBef>
              <a:spcAft>
                <a:spcPts val="0"/>
              </a:spcAft>
              <a:buClrTx/>
              <a:buSzTx/>
              <a:buFontTx/>
              <a:buNone/>
              <a:tabLst/>
              <a:defRPr/>
            </a:pPr>
            <a:r>
              <a:rPr kumimoji="0" lang="de-DE" sz="4987" b="0" i="0" u="none" strike="noStrike" kern="1200" cap="none" spc="134" normalizeH="0" baseline="0" noProof="0" dirty="0">
                <a:ln>
                  <a:noFill/>
                </a:ln>
                <a:solidFill>
                  <a:srgbClr val="053055"/>
                </a:solidFill>
                <a:effectLst/>
                <a:uLnTx/>
                <a:uFillTx/>
                <a:latin typeface="Montserrat"/>
                <a:ea typeface="Montserrat"/>
                <a:cs typeface="Montserrat"/>
                <a:sym typeface="Montserrat"/>
              </a:rPr>
              <a:t>STUFENMODELL DES HILFEVERHALTENS</a:t>
            </a:r>
          </a:p>
          <a:p>
            <a:pPr marL="0" marR="0" lvl="0" indent="0" algn="ctr" defTabSz="914400" rtl="0" eaLnBrk="1" fontAlgn="auto" latinLnBrk="0" hangingPunct="1">
              <a:lnSpc>
                <a:spcPts val="5336"/>
              </a:lnSpc>
              <a:spcBef>
                <a:spcPts val="0"/>
              </a:spcBef>
              <a:spcAft>
                <a:spcPts val="0"/>
              </a:spcAft>
              <a:buClrTx/>
              <a:buSzTx/>
              <a:buFontTx/>
              <a:buNone/>
              <a:tabLst/>
              <a:defRPr/>
            </a:pPr>
            <a:r>
              <a:rPr kumimoji="0" lang="de-DE" sz="4987" b="0" i="0" u="none" strike="noStrike" kern="1200" cap="none" spc="134" normalizeH="0" baseline="0" noProof="0" dirty="0">
                <a:ln>
                  <a:noFill/>
                </a:ln>
                <a:solidFill>
                  <a:srgbClr val="053055"/>
                </a:solidFill>
                <a:effectLst/>
                <a:uLnTx/>
                <a:uFillTx/>
                <a:latin typeface="Montserrat"/>
                <a:ea typeface="Montserrat"/>
                <a:cs typeface="Montserrat"/>
                <a:sym typeface="Montserrat"/>
              </a:rPr>
              <a:t>DER WEG ZUR HILFELEISTUNG</a:t>
            </a:r>
          </a:p>
        </p:txBody>
      </p:sp>
      <p:grpSp>
        <p:nvGrpSpPr>
          <p:cNvPr id="12" name="Group 12"/>
          <p:cNvGrpSpPr/>
          <p:nvPr/>
        </p:nvGrpSpPr>
        <p:grpSpPr>
          <a:xfrm>
            <a:off x="3728295" y="4440441"/>
            <a:ext cx="2689218" cy="3118353"/>
            <a:chOff x="0" y="0"/>
            <a:chExt cx="708271" cy="821295"/>
          </a:xfrm>
        </p:grpSpPr>
        <p:sp>
          <p:nvSpPr>
            <p:cNvPr id="13" name="Freeform 13"/>
            <p:cNvSpPr/>
            <p:nvPr/>
          </p:nvSpPr>
          <p:spPr>
            <a:xfrm>
              <a:off x="0" y="0"/>
              <a:ext cx="708271" cy="821295"/>
            </a:xfrm>
            <a:custGeom>
              <a:avLst/>
              <a:gdLst/>
              <a:ahLst/>
              <a:cxnLst/>
              <a:rect l="l" t="t" r="r" b="b"/>
              <a:pathLst>
                <a:path w="708271" h="821295">
                  <a:moveTo>
                    <a:pt x="0" y="0"/>
                  </a:moveTo>
                  <a:lnTo>
                    <a:pt x="708271" y="0"/>
                  </a:lnTo>
                  <a:lnTo>
                    <a:pt x="708271" y="821295"/>
                  </a:lnTo>
                  <a:lnTo>
                    <a:pt x="0" y="821295"/>
                  </a:lnTo>
                  <a:close/>
                </a:path>
              </a:pathLst>
            </a:custGeom>
            <a:solidFill>
              <a:srgbClr val="EC9F1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Box 14"/>
            <p:cNvSpPr txBox="1"/>
            <p:nvPr/>
          </p:nvSpPr>
          <p:spPr>
            <a:xfrm>
              <a:off x="0" y="-38100"/>
              <a:ext cx="708271" cy="859395"/>
            </a:xfrm>
            <a:prstGeom prst="rect">
              <a:avLst/>
            </a:prstGeom>
          </p:spPr>
          <p:txBody>
            <a:bodyPr lIns="50800" tIns="50800" rIns="50800" bIns="50800" rtlCol="0" anchor="ctr"/>
            <a:lstStyle/>
            <a:p>
              <a:pPr marL="0" marR="0" lvl="0" indent="0" algn="ctr" defTabSz="914400" rtl="0" eaLnBrk="1" fontAlgn="auto" latinLnBrk="0" hangingPunct="1">
                <a:lnSpc>
                  <a:spcPts val="3079"/>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5" name="Group 15"/>
          <p:cNvGrpSpPr/>
          <p:nvPr/>
        </p:nvGrpSpPr>
        <p:grpSpPr>
          <a:xfrm>
            <a:off x="6750888" y="4440441"/>
            <a:ext cx="3217761" cy="3287919"/>
            <a:chOff x="0" y="0"/>
            <a:chExt cx="847476" cy="865954"/>
          </a:xfrm>
        </p:grpSpPr>
        <p:sp>
          <p:nvSpPr>
            <p:cNvPr id="16" name="Freeform 16"/>
            <p:cNvSpPr/>
            <p:nvPr/>
          </p:nvSpPr>
          <p:spPr>
            <a:xfrm>
              <a:off x="0" y="0"/>
              <a:ext cx="847476" cy="865954"/>
            </a:xfrm>
            <a:custGeom>
              <a:avLst/>
              <a:gdLst/>
              <a:ahLst/>
              <a:cxnLst/>
              <a:rect l="l" t="t" r="r" b="b"/>
              <a:pathLst>
                <a:path w="847476" h="865954">
                  <a:moveTo>
                    <a:pt x="0" y="0"/>
                  </a:moveTo>
                  <a:lnTo>
                    <a:pt x="847476" y="0"/>
                  </a:lnTo>
                  <a:lnTo>
                    <a:pt x="847476" y="865954"/>
                  </a:lnTo>
                  <a:lnTo>
                    <a:pt x="0" y="865954"/>
                  </a:lnTo>
                  <a:close/>
                </a:path>
              </a:pathLst>
            </a:custGeom>
            <a:solidFill>
              <a:srgbClr val="EC9F1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TextBox 17"/>
            <p:cNvSpPr txBox="1"/>
            <p:nvPr/>
          </p:nvSpPr>
          <p:spPr>
            <a:xfrm>
              <a:off x="0" y="-38100"/>
              <a:ext cx="847476" cy="904054"/>
            </a:xfrm>
            <a:prstGeom prst="rect">
              <a:avLst/>
            </a:prstGeom>
          </p:spPr>
          <p:txBody>
            <a:bodyPr lIns="50800" tIns="50800" rIns="50800" bIns="50800" rtlCol="0" anchor="ctr"/>
            <a:lstStyle/>
            <a:p>
              <a:pPr marL="0" marR="0" lvl="0" indent="0" algn="ctr" defTabSz="914400" rtl="0" eaLnBrk="1" fontAlgn="auto" latinLnBrk="0" hangingPunct="1">
                <a:lnSpc>
                  <a:spcPts val="3079"/>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8" name="Group 18"/>
          <p:cNvGrpSpPr/>
          <p:nvPr/>
        </p:nvGrpSpPr>
        <p:grpSpPr>
          <a:xfrm>
            <a:off x="10302024" y="4440441"/>
            <a:ext cx="3065174" cy="5076848"/>
            <a:chOff x="0" y="0"/>
            <a:chExt cx="807289" cy="1337112"/>
          </a:xfrm>
        </p:grpSpPr>
        <p:sp>
          <p:nvSpPr>
            <p:cNvPr id="19" name="Freeform 19"/>
            <p:cNvSpPr/>
            <p:nvPr/>
          </p:nvSpPr>
          <p:spPr>
            <a:xfrm>
              <a:off x="0" y="0"/>
              <a:ext cx="807289" cy="1337112"/>
            </a:xfrm>
            <a:custGeom>
              <a:avLst/>
              <a:gdLst/>
              <a:ahLst/>
              <a:cxnLst/>
              <a:rect l="l" t="t" r="r" b="b"/>
              <a:pathLst>
                <a:path w="807289" h="1337112">
                  <a:moveTo>
                    <a:pt x="0" y="0"/>
                  </a:moveTo>
                  <a:lnTo>
                    <a:pt x="807289" y="0"/>
                  </a:lnTo>
                  <a:lnTo>
                    <a:pt x="807289" y="1337112"/>
                  </a:lnTo>
                  <a:lnTo>
                    <a:pt x="0" y="1337112"/>
                  </a:lnTo>
                  <a:close/>
                </a:path>
              </a:pathLst>
            </a:custGeom>
            <a:solidFill>
              <a:srgbClr val="EC9F1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TextBox 20"/>
            <p:cNvSpPr txBox="1"/>
            <p:nvPr/>
          </p:nvSpPr>
          <p:spPr>
            <a:xfrm>
              <a:off x="0" y="-38100"/>
              <a:ext cx="807289" cy="1375212"/>
            </a:xfrm>
            <a:prstGeom prst="rect">
              <a:avLst/>
            </a:prstGeom>
          </p:spPr>
          <p:txBody>
            <a:bodyPr lIns="50800" tIns="50800" rIns="50800" bIns="50800" rtlCol="0" anchor="ctr"/>
            <a:lstStyle/>
            <a:p>
              <a:pPr marL="0" marR="0" lvl="0" indent="0" algn="ctr" defTabSz="914400" rtl="0" eaLnBrk="1" fontAlgn="auto" latinLnBrk="0" hangingPunct="1">
                <a:lnSpc>
                  <a:spcPts val="3079"/>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1" name="Group 21"/>
          <p:cNvGrpSpPr/>
          <p:nvPr/>
        </p:nvGrpSpPr>
        <p:grpSpPr>
          <a:xfrm>
            <a:off x="13791060" y="4440441"/>
            <a:ext cx="2508243" cy="2747066"/>
            <a:chOff x="0" y="0"/>
            <a:chExt cx="660607" cy="723507"/>
          </a:xfrm>
        </p:grpSpPr>
        <p:sp>
          <p:nvSpPr>
            <p:cNvPr id="22" name="Freeform 22"/>
            <p:cNvSpPr/>
            <p:nvPr/>
          </p:nvSpPr>
          <p:spPr>
            <a:xfrm>
              <a:off x="0" y="0"/>
              <a:ext cx="660607" cy="723507"/>
            </a:xfrm>
            <a:custGeom>
              <a:avLst/>
              <a:gdLst/>
              <a:ahLst/>
              <a:cxnLst/>
              <a:rect l="l" t="t" r="r" b="b"/>
              <a:pathLst>
                <a:path w="660607" h="723507">
                  <a:moveTo>
                    <a:pt x="0" y="0"/>
                  </a:moveTo>
                  <a:lnTo>
                    <a:pt x="660607" y="0"/>
                  </a:lnTo>
                  <a:lnTo>
                    <a:pt x="660607" y="723507"/>
                  </a:lnTo>
                  <a:lnTo>
                    <a:pt x="0" y="723507"/>
                  </a:lnTo>
                  <a:close/>
                </a:path>
              </a:pathLst>
            </a:custGeom>
            <a:solidFill>
              <a:srgbClr val="EC9F1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TextBox 23"/>
            <p:cNvSpPr txBox="1"/>
            <p:nvPr/>
          </p:nvSpPr>
          <p:spPr>
            <a:xfrm>
              <a:off x="0" y="-38100"/>
              <a:ext cx="660607" cy="761607"/>
            </a:xfrm>
            <a:prstGeom prst="rect">
              <a:avLst/>
            </a:prstGeom>
          </p:spPr>
          <p:txBody>
            <a:bodyPr lIns="50800" tIns="50800" rIns="50800" bIns="50800" rtlCol="0" anchor="ctr"/>
            <a:lstStyle/>
            <a:p>
              <a:pPr marL="0" marR="0" lvl="0" indent="0" algn="ctr" defTabSz="914400" rtl="0" eaLnBrk="1" fontAlgn="auto" latinLnBrk="0" hangingPunct="1">
                <a:lnSpc>
                  <a:spcPts val="3079"/>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4" name="TextBox 24"/>
          <p:cNvSpPr txBox="1"/>
          <p:nvPr/>
        </p:nvSpPr>
        <p:spPr>
          <a:xfrm>
            <a:off x="3728295" y="4536513"/>
            <a:ext cx="2689218" cy="2901479"/>
          </a:xfrm>
          <a:prstGeom prst="rect">
            <a:avLst/>
          </a:prstGeom>
        </p:spPr>
        <p:txBody>
          <a:bodyPr lIns="0" tIns="0" rIns="0" bIns="0" rtlCol="0" anchor="t">
            <a:spAutoFit/>
          </a:bodyPr>
          <a:lstStyle/>
          <a:p>
            <a:pPr marL="0" marR="0" lvl="0" indent="0" algn="ctr" defTabSz="914400" rtl="0" eaLnBrk="1" fontAlgn="auto" latinLnBrk="0" hangingPunct="1">
              <a:lnSpc>
                <a:spcPts val="3875"/>
              </a:lnSpc>
              <a:spcBef>
                <a:spcPts val="0"/>
              </a:spcBef>
              <a:spcAft>
                <a:spcPts val="0"/>
              </a:spcAft>
              <a:buClrTx/>
              <a:buSzTx/>
              <a:buFontTx/>
              <a:buNone/>
              <a:tabLst/>
              <a:defRPr/>
            </a:pPr>
            <a:r>
              <a:rPr kumimoji="0" lang="de-DE" sz="2768"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rPr>
              <a:t>Entscheiden/</a:t>
            </a:r>
          </a:p>
          <a:p>
            <a:pPr marL="0" marR="0" lvl="0" indent="0" algn="ctr" defTabSz="914400" rtl="0" eaLnBrk="1" fontAlgn="auto" latinLnBrk="0" hangingPunct="1">
              <a:lnSpc>
                <a:spcPts val="3875"/>
              </a:lnSpc>
              <a:spcBef>
                <a:spcPts val="0"/>
              </a:spcBef>
              <a:spcAft>
                <a:spcPts val="0"/>
              </a:spcAft>
              <a:buClrTx/>
              <a:buSzTx/>
              <a:buFontTx/>
              <a:buNone/>
              <a:tabLst/>
              <a:defRPr/>
            </a:pPr>
            <a:r>
              <a:rPr kumimoji="0" lang="de-DE" sz="2768"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rPr>
              <a:t>Interpretieren</a:t>
            </a:r>
          </a:p>
          <a:p>
            <a:pPr marL="0" marR="0" lvl="0" indent="0" algn="ctr" defTabSz="914400" rtl="0" eaLnBrk="1" fontAlgn="auto" latinLnBrk="0" hangingPunct="1">
              <a:lnSpc>
                <a:spcPts val="3875"/>
              </a:lnSpc>
              <a:spcBef>
                <a:spcPts val="0"/>
              </a:spcBef>
              <a:spcAft>
                <a:spcPts val="0"/>
              </a:spcAft>
              <a:buClrTx/>
              <a:buSzTx/>
              <a:buFontTx/>
              <a:buNone/>
              <a:tabLst/>
              <a:defRPr/>
            </a:pPr>
            <a:endParaRPr kumimoji="0" lang="de-DE" sz="2768"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endParaRPr>
          </a:p>
          <a:p>
            <a:pPr marL="0" marR="0" lvl="0" indent="0" algn="ctr" defTabSz="914400" rtl="0" eaLnBrk="1" fontAlgn="auto" latinLnBrk="0" hangingPunct="1">
              <a:lnSpc>
                <a:spcPts val="3875"/>
              </a:lnSpc>
              <a:spcBef>
                <a:spcPts val="0"/>
              </a:spcBef>
              <a:spcAft>
                <a:spcPts val="0"/>
              </a:spcAft>
              <a:buClrTx/>
              <a:buSzTx/>
              <a:buFontTx/>
              <a:buNone/>
              <a:tabLst/>
              <a:defRPr/>
            </a:pPr>
            <a:r>
              <a:rPr kumimoji="0" lang="de-DE" sz="2768" b="0" i="0" u="none" strike="noStrike" kern="1200" cap="none" spc="0" normalizeH="0" baseline="0" noProof="0" dirty="0">
                <a:ln>
                  <a:noFill/>
                </a:ln>
                <a:solidFill>
                  <a:srgbClr val="053055"/>
                </a:solidFill>
                <a:effectLst/>
                <a:uLnTx/>
                <a:uFillTx/>
                <a:latin typeface="Montserrat"/>
                <a:ea typeface="Montserrat"/>
                <a:cs typeface="Montserrat"/>
                <a:sym typeface="Montserrat"/>
              </a:rPr>
              <a:t>Handelt es sich um einen Notfall?</a:t>
            </a:r>
          </a:p>
        </p:txBody>
      </p:sp>
      <p:sp>
        <p:nvSpPr>
          <p:cNvPr id="25" name="TextBox 25"/>
          <p:cNvSpPr txBox="1"/>
          <p:nvPr/>
        </p:nvSpPr>
        <p:spPr>
          <a:xfrm>
            <a:off x="6891335" y="4536513"/>
            <a:ext cx="2936868" cy="2901479"/>
          </a:xfrm>
          <a:prstGeom prst="rect">
            <a:avLst/>
          </a:prstGeom>
        </p:spPr>
        <p:txBody>
          <a:bodyPr lIns="0" tIns="0" rIns="0" bIns="0" rtlCol="0" anchor="t">
            <a:spAutoFit/>
          </a:bodyPr>
          <a:lstStyle/>
          <a:p>
            <a:pPr marL="0" marR="0" lvl="0" indent="0" algn="ctr" defTabSz="914400" rtl="0" eaLnBrk="1" fontAlgn="auto" latinLnBrk="0" hangingPunct="1">
              <a:lnSpc>
                <a:spcPts val="3875"/>
              </a:lnSpc>
              <a:spcBef>
                <a:spcPts val="0"/>
              </a:spcBef>
              <a:spcAft>
                <a:spcPts val="0"/>
              </a:spcAft>
              <a:buClrTx/>
              <a:buSzTx/>
              <a:buFontTx/>
              <a:buNone/>
              <a:tabLst/>
              <a:defRPr/>
            </a:pPr>
            <a:r>
              <a:rPr kumimoji="0" lang="de-DE" sz="2768"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rPr>
              <a:t>Eigene Verantwortung</a:t>
            </a:r>
          </a:p>
          <a:p>
            <a:pPr marL="0" marR="0" lvl="0" indent="0" algn="ctr" defTabSz="914400" rtl="0" eaLnBrk="1" fontAlgn="auto" latinLnBrk="0" hangingPunct="1">
              <a:lnSpc>
                <a:spcPts val="3875"/>
              </a:lnSpc>
              <a:spcBef>
                <a:spcPts val="0"/>
              </a:spcBef>
              <a:spcAft>
                <a:spcPts val="0"/>
              </a:spcAft>
              <a:buClrTx/>
              <a:buSzTx/>
              <a:buFontTx/>
              <a:buNone/>
              <a:tabLst/>
              <a:defRPr/>
            </a:pPr>
            <a:endParaRPr kumimoji="0" lang="de-DE" sz="2768"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endParaRPr>
          </a:p>
          <a:p>
            <a:pPr marL="0" marR="0" lvl="0" indent="0" algn="ctr" defTabSz="914400" rtl="0" eaLnBrk="1" fontAlgn="auto" latinLnBrk="0" hangingPunct="1">
              <a:lnSpc>
                <a:spcPts val="3875"/>
              </a:lnSpc>
              <a:spcBef>
                <a:spcPts val="0"/>
              </a:spcBef>
              <a:spcAft>
                <a:spcPts val="0"/>
              </a:spcAft>
              <a:buClrTx/>
              <a:buSzTx/>
              <a:buFontTx/>
              <a:buNone/>
              <a:tabLst/>
              <a:defRPr/>
            </a:pPr>
            <a:r>
              <a:rPr kumimoji="0" lang="de-DE" sz="2768" b="0" i="0" u="none" strike="noStrike" kern="1200" cap="none" spc="0" normalizeH="0" baseline="0" noProof="0" dirty="0">
                <a:ln>
                  <a:noFill/>
                </a:ln>
                <a:solidFill>
                  <a:srgbClr val="053055"/>
                </a:solidFill>
                <a:effectLst/>
                <a:uLnTx/>
                <a:uFillTx/>
                <a:latin typeface="Montserrat"/>
                <a:ea typeface="Montserrat"/>
                <a:cs typeface="Montserrat"/>
                <a:sym typeface="Montserrat"/>
              </a:rPr>
              <a:t>Bin ich für die Hilfeleistung verantwortlich?</a:t>
            </a:r>
          </a:p>
        </p:txBody>
      </p:sp>
      <p:sp>
        <p:nvSpPr>
          <p:cNvPr id="26" name="TextBox 26"/>
          <p:cNvSpPr txBox="1"/>
          <p:nvPr/>
        </p:nvSpPr>
        <p:spPr>
          <a:xfrm>
            <a:off x="10397180" y="4501352"/>
            <a:ext cx="2874861" cy="4844579"/>
          </a:xfrm>
          <a:prstGeom prst="rect">
            <a:avLst/>
          </a:prstGeom>
        </p:spPr>
        <p:txBody>
          <a:bodyPr lIns="0" tIns="0" rIns="0" bIns="0" rtlCol="0" anchor="t">
            <a:spAutoFit/>
          </a:bodyPr>
          <a:lstStyle/>
          <a:p>
            <a:pPr marL="0" marR="0" lvl="0" indent="0" algn="ctr" defTabSz="914400" rtl="0" eaLnBrk="1" fontAlgn="auto" latinLnBrk="0" hangingPunct="1">
              <a:lnSpc>
                <a:spcPts val="3875"/>
              </a:lnSpc>
              <a:spcBef>
                <a:spcPts val="0"/>
              </a:spcBef>
              <a:spcAft>
                <a:spcPts val="0"/>
              </a:spcAft>
              <a:buClrTx/>
              <a:buSzTx/>
              <a:buFontTx/>
              <a:buNone/>
              <a:tabLst/>
              <a:defRPr/>
            </a:pPr>
            <a:r>
              <a:rPr kumimoji="0" lang="de-DE" sz="2768"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rPr>
              <a:t>Art des Eingreifens</a:t>
            </a:r>
          </a:p>
          <a:p>
            <a:pPr marL="0" marR="0" lvl="0" indent="0" algn="ctr" defTabSz="914400" rtl="0" eaLnBrk="1" fontAlgn="auto" latinLnBrk="0" hangingPunct="1">
              <a:lnSpc>
                <a:spcPts val="3875"/>
              </a:lnSpc>
              <a:spcBef>
                <a:spcPts val="0"/>
              </a:spcBef>
              <a:spcAft>
                <a:spcPts val="0"/>
              </a:spcAft>
              <a:buClrTx/>
              <a:buSzTx/>
              <a:buFontTx/>
              <a:buNone/>
              <a:tabLst/>
              <a:defRPr/>
            </a:pPr>
            <a:endParaRPr kumimoji="0" lang="de-DE" sz="2768"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endParaRPr>
          </a:p>
          <a:p>
            <a:pPr marL="0" marR="0" lvl="0" indent="0" algn="ctr" defTabSz="914400" rtl="0" eaLnBrk="1" fontAlgn="auto" latinLnBrk="0" hangingPunct="1">
              <a:lnSpc>
                <a:spcPts val="3875"/>
              </a:lnSpc>
              <a:spcBef>
                <a:spcPts val="0"/>
              </a:spcBef>
              <a:spcAft>
                <a:spcPts val="0"/>
              </a:spcAft>
              <a:buClrTx/>
              <a:buSzTx/>
              <a:buFontTx/>
              <a:buNone/>
              <a:tabLst/>
              <a:defRPr/>
            </a:pPr>
            <a:r>
              <a:rPr kumimoji="0" lang="de-DE" sz="2768" b="0" i="0" u="none" strike="noStrike" kern="1200" cap="none" spc="0" normalizeH="0" baseline="0" noProof="0" dirty="0">
                <a:ln>
                  <a:noFill/>
                </a:ln>
                <a:solidFill>
                  <a:srgbClr val="053055"/>
                </a:solidFill>
                <a:effectLst/>
                <a:uLnTx/>
                <a:uFillTx/>
                <a:latin typeface="Montserrat"/>
                <a:ea typeface="Montserrat"/>
                <a:cs typeface="Montserrat"/>
                <a:sym typeface="Montserrat"/>
              </a:rPr>
              <a:t>Selbst handeln oder Verantwortliche einschalten? Habe ich die nötigen Fähigkeiten?</a:t>
            </a:r>
          </a:p>
        </p:txBody>
      </p:sp>
      <p:sp>
        <p:nvSpPr>
          <p:cNvPr id="27" name="TextBox 27"/>
          <p:cNvSpPr txBox="1"/>
          <p:nvPr/>
        </p:nvSpPr>
        <p:spPr>
          <a:xfrm>
            <a:off x="13700573" y="4501352"/>
            <a:ext cx="2689218" cy="2415704"/>
          </a:xfrm>
          <a:prstGeom prst="rect">
            <a:avLst/>
          </a:prstGeom>
        </p:spPr>
        <p:txBody>
          <a:bodyPr lIns="0" tIns="0" rIns="0" bIns="0" rtlCol="0" anchor="t">
            <a:spAutoFit/>
          </a:bodyPr>
          <a:lstStyle/>
          <a:p>
            <a:pPr marL="0" marR="0" lvl="0" indent="0" algn="ctr" defTabSz="914400" rtl="0" eaLnBrk="1" fontAlgn="auto" latinLnBrk="0" hangingPunct="1">
              <a:lnSpc>
                <a:spcPts val="3875"/>
              </a:lnSpc>
              <a:spcBef>
                <a:spcPts val="0"/>
              </a:spcBef>
              <a:spcAft>
                <a:spcPts val="0"/>
              </a:spcAft>
              <a:buClrTx/>
              <a:buSzTx/>
              <a:buFontTx/>
              <a:buNone/>
              <a:tabLst/>
              <a:defRPr/>
            </a:pPr>
            <a:r>
              <a:rPr kumimoji="0" lang="de-DE" sz="2768"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rPr>
              <a:t>Umsetzung</a:t>
            </a:r>
          </a:p>
          <a:p>
            <a:pPr marL="0" marR="0" lvl="0" indent="0" algn="ctr" defTabSz="914400" rtl="0" eaLnBrk="1" fontAlgn="auto" latinLnBrk="0" hangingPunct="1">
              <a:lnSpc>
                <a:spcPts val="3875"/>
              </a:lnSpc>
              <a:spcBef>
                <a:spcPts val="0"/>
              </a:spcBef>
              <a:spcAft>
                <a:spcPts val="0"/>
              </a:spcAft>
              <a:buClrTx/>
              <a:buSzTx/>
              <a:buFontTx/>
              <a:buNone/>
              <a:tabLst/>
              <a:defRPr/>
            </a:pPr>
            <a:endParaRPr kumimoji="0" lang="de-DE" sz="2768"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endParaRPr>
          </a:p>
          <a:p>
            <a:pPr marL="0" marR="0" lvl="0" indent="0" algn="ctr" defTabSz="914400" rtl="0" eaLnBrk="1" fontAlgn="auto" latinLnBrk="0" hangingPunct="1">
              <a:lnSpc>
                <a:spcPts val="3875"/>
              </a:lnSpc>
              <a:spcBef>
                <a:spcPts val="0"/>
              </a:spcBef>
              <a:spcAft>
                <a:spcPts val="0"/>
              </a:spcAft>
              <a:buClrTx/>
              <a:buSzTx/>
              <a:buFontTx/>
              <a:buNone/>
              <a:tabLst/>
              <a:defRPr/>
            </a:pPr>
            <a:r>
              <a:rPr kumimoji="0" lang="de-DE" sz="2768" b="0" i="0" u="none" strike="noStrike" kern="1200" cap="none" spc="0" normalizeH="0" baseline="0" noProof="0" dirty="0">
                <a:ln>
                  <a:noFill/>
                </a:ln>
                <a:solidFill>
                  <a:srgbClr val="053055"/>
                </a:solidFill>
                <a:effectLst/>
                <a:uLnTx/>
                <a:uFillTx/>
                <a:latin typeface="Montserrat"/>
                <a:ea typeface="Montserrat"/>
                <a:cs typeface="Montserrat"/>
                <a:sym typeface="Montserrat"/>
              </a:rPr>
              <a:t>Alles geklärt? Erst dann handeln wir!</a:t>
            </a:r>
          </a:p>
        </p:txBody>
      </p:sp>
      <p:sp>
        <p:nvSpPr>
          <p:cNvPr id="29" name="Textfeld 28">
            <a:extLst>
              <a:ext uri="{FF2B5EF4-FFF2-40B4-BE49-F238E27FC236}">
                <a16:creationId xmlns:a16="http://schemas.microsoft.com/office/drawing/2014/main" id="{2387B60B-CB6B-E2E6-3651-3AD71FB9BEBE}"/>
              </a:ext>
            </a:extLst>
          </p:cNvPr>
          <p:cNvSpPr txBox="1"/>
          <p:nvPr/>
        </p:nvSpPr>
        <p:spPr>
          <a:xfrm>
            <a:off x="6324600" y="1943100"/>
            <a:ext cx="54864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134" normalizeH="0" baseline="0" noProof="0" dirty="0">
                <a:ln>
                  <a:noFill/>
                </a:ln>
                <a:solidFill>
                  <a:srgbClr val="053055"/>
                </a:solidFill>
                <a:effectLst/>
                <a:uLnTx/>
                <a:uFillTx/>
                <a:latin typeface="Montserrat"/>
                <a:ea typeface="+mn-ea"/>
                <a:cs typeface="+mn-cs"/>
              </a:rPr>
              <a:t>NACH</a:t>
            </a:r>
            <a:r>
              <a:rPr kumimoji="0" lang="de-DE" sz="1050" b="0" i="0" u="none" strike="noStrike" kern="1200" cap="none" spc="0" normalizeH="0" baseline="0" noProof="0" dirty="0">
                <a:ln>
                  <a:noFill/>
                </a:ln>
                <a:solidFill>
                  <a:prstClr val="black"/>
                </a:solidFill>
                <a:effectLst/>
                <a:uLnTx/>
                <a:uFillTx/>
                <a:latin typeface="Calibri"/>
                <a:ea typeface="+mn-ea"/>
                <a:cs typeface="+mn-cs"/>
              </a:rPr>
              <a:t> </a:t>
            </a:r>
            <a:r>
              <a:rPr kumimoji="0" lang="de-DE" sz="2400" b="0" i="0" u="none" strike="noStrike" kern="1200" cap="none" spc="134" normalizeH="0" baseline="0" noProof="0" dirty="0">
                <a:ln>
                  <a:noFill/>
                </a:ln>
                <a:solidFill>
                  <a:srgbClr val="053055"/>
                </a:solidFill>
                <a:effectLst/>
                <a:uLnTx/>
                <a:uFillTx/>
                <a:latin typeface="Montserrat"/>
                <a:ea typeface="+mn-ea"/>
                <a:cs typeface="+mn-cs"/>
              </a:rPr>
              <a:t>LATANÉ &amp; DARLEY (1970)</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173532" y="9517289"/>
            <a:ext cx="1956616" cy="567847"/>
            <a:chOff x="0" y="0"/>
            <a:chExt cx="2608822" cy="757130"/>
          </a:xfrm>
        </p:grpSpPr>
        <p:pic>
          <p:nvPicPr>
            <p:cNvPr id="3" name="Picture 3"/>
            <p:cNvPicPr>
              <a:picLocks noChangeAspect="1"/>
            </p:cNvPicPr>
            <p:nvPr/>
          </p:nvPicPr>
          <p:blipFill>
            <a:blip r:embed="rId3"/>
            <a:srcRect r="2273" b="16626"/>
            <a:stretch>
              <a:fillRect/>
            </a:stretch>
          </p:blipFill>
          <p:spPr>
            <a:xfrm>
              <a:off x="0" y="0"/>
              <a:ext cx="2608822" cy="757130"/>
            </a:xfrm>
            <a:prstGeom prst="rect">
              <a:avLst/>
            </a:prstGeom>
          </p:spPr>
        </p:pic>
      </p:grpSp>
      <p:grpSp>
        <p:nvGrpSpPr>
          <p:cNvPr id="4" name="Group 4"/>
          <p:cNvGrpSpPr/>
          <p:nvPr/>
        </p:nvGrpSpPr>
        <p:grpSpPr>
          <a:xfrm>
            <a:off x="280966" y="2231807"/>
            <a:ext cx="17726068" cy="3824961"/>
            <a:chOff x="0" y="0"/>
            <a:chExt cx="4668594" cy="1007397"/>
          </a:xfrm>
        </p:grpSpPr>
        <p:sp>
          <p:nvSpPr>
            <p:cNvPr id="5" name="Freeform 5"/>
            <p:cNvSpPr/>
            <p:nvPr/>
          </p:nvSpPr>
          <p:spPr>
            <a:xfrm>
              <a:off x="0" y="0"/>
              <a:ext cx="4668594" cy="1007397"/>
            </a:xfrm>
            <a:custGeom>
              <a:avLst/>
              <a:gdLst/>
              <a:ahLst/>
              <a:cxnLst/>
              <a:rect l="l" t="t" r="r" b="b"/>
              <a:pathLst>
                <a:path w="4668594" h="1007397">
                  <a:moveTo>
                    <a:pt x="4668594" y="503699"/>
                  </a:moveTo>
                  <a:lnTo>
                    <a:pt x="4262194" y="0"/>
                  </a:lnTo>
                  <a:lnTo>
                    <a:pt x="4262194" y="203200"/>
                  </a:lnTo>
                  <a:lnTo>
                    <a:pt x="0" y="203200"/>
                  </a:lnTo>
                  <a:lnTo>
                    <a:pt x="0" y="804197"/>
                  </a:lnTo>
                  <a:lnTo>
                    <a:pt x="4262194" y="804197"/>
                  </a:lnTo>
                  <a:lnTo>
                    <a:pt x="4262194" y="1007397"/>
                  </a:lnTo>
                  <a:lnTo>
                    <a:pt x="4668594" y="503699"/>
                  </a:lnTo>
                  <a:close/>
                </a:path>
              </a:pathLst>
            </a:custGeom>
            <a:solidFill>
              <a:srgbClr val="AABFD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6"/>
            <p:cNvSpPr txBox="1"/>
            <p:nvPr/>
          </p:nvSpPr>
          <p:spPr>
            <a:xfrm>
              <a:off x="0" y="165100"/>
              <a:ext cx="4566994" cy="639097"/>
            </a:xfrm>
            <a:prstGeom prst="rect">
              <a:avLst/>
            </a:prstGeom>
          </p:spPr>
          <p:txBody>
            <a:bodyPr lIns="50800" tIns="50800" rIns="50800" bIns="50800" rtlCol="0" anchor="ctr"/>
            <a:lstStyle/>
            <a:p>
              <a:pPr marL="0" marR="0" lvl="0" indent="0" algn="ctr" defTabSz="914400" rtl="0" eaLnBrk="1" fontAlgn="auto" latinLnBrk="0" hangingPunct="1">
                <a:lnSpc>
                  <a:spcPts val="3079"/>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7" name="Group 7"/>
          <p:cNvGrpSpPr/>
          <p:nvPr/>
        </p:nvGrpSpPr>
        <p:grpSpPr>
          <a:xfrm>
            <a:off x="401613" y="3782250"/>
            <a:ext cx="2870193" cy="1643960"/>
            <a:chOff x="0" y="0"/>
            <a:chExt cx="755936" cy="432977"/>
          </a:xfrm>
        </p:grpSpPr>
        <p:sp>
          <p:nvSpPr>
            <p:cNvPr id="8" name="Freeform 8"/>
            <p:cNvSpPr/>
            <p:nvPr/>
          </p:nvSpPr>
          <p:spPr>
            <a:xfrm>
              <a:off x="0" y="0"/>
              <a:ext cx="755936" cy="432977"/>
            </a:xfrm>
            <a:custGeom>
              <a:avLst/>
              <a:gdLst/>
              <a:ahLst/>
              <a:cxnLst/>
              <a:rect l="l" t="t" r="r" b="b"/>
              <a:pathLst>
                <a:path w="755936" h="432977">
                  <a:moveTo>
                    <a:pt x="0" y="0"/>
                  </a:moveTo>
                  <a:lnTo>
                    <a:pt x="755936" y="0"/>
                  </a:lnTo>
                  <a:lnTo>
                    <a:pt x="755936" y="432977"/>
                  </a:lnTo>
                  <a:lnTo>
                    <a:pt x="0" y="432977"/>
                  </a:lnTo>
                  <a:close/>
                </a:path>
              </a:pathLst>
            </a:custGeom>
            <a:solidFill>
              <a:srgbClr val="F0A31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9"/>
            <p:cNvSpPr txBox="1"/>
            <p:nvPr/>
          </p:nvSpPr>
          <p:spPr>
            <a:xfrm>
              <a:off x="0" y="-38100"/>
              <a:ext cx="755936" cy="471077"/>
            </a:xfrm>
            <a:prstGeom prst="rect">
              <a:avLst/>
            </a:prstGeom>
          </p:spPr>
          <p:txBody>
            <a:bodyPr lIns="50800" tIns="50800" rIns="50800" bIns="50800" rtlCol="0" anchor="ctr"/>
            <a:lstStyle/>
            <a:p>
              <a:pPr marL="0" marR="0" lvl="0" indent="0" algn="ctr" defTabSz="914400" rtl="0" eaLnBrk="1" fontAlgn="auto" latinLnBrk="0" hangingPunct="1">
                <a:lnSpc>
                  <a:spcPts val="3079"/>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0" name="Group 10"/>
          <p:cNvGrpSpPr/>
          <p:nvPr/>
        </p:nvGrpSpPr>
        <p:grpSpPr>
          <a:xfrm>
            <a:off x="3605180" y="3782250"/>
            <a:ext cx="2691599" cy="1643960"/>
            <a:chOff x="0" y="0"/>
            <a:chExt cx="708899" cy="432977"/>
          </a:xfrm>
        </p:grpSpPr>
        <p:sp>
          <p:nvSpPr>
            <p:cNvPr id="11" name="Freeform 11"/>
            <p:cNvSpPr/>
            <p:nvPr/>
          </p:nvSpPr>
          <p:spPr>
            <a:xfrm>
              <a:off x="0" y="0"/>
              <a:ext cx="708899" cy="432977"/>
            </a:xfrm>
            <a:custGeom>
              <a:avLst/>
              <a:gdLst/>
              <a:ahLst/>
              <a:cxnLst/>
              <a:rect l="l" t="t" r="r" b="b"/>
              <a:pathLst>
                <a:path w="708899" h="432977">
                  <a:moveTo>
                    <a:pt x="0" y="0"/>
                  </a:moveTo>
                  <a:lnTo>
                    <a:pt x="708899" y="0"/>
                  </a:lnTo>
                  <a:lnTo>
                    <a:pt x="708899" y="432977"/>
                  </a:lnTo>
                  <a:lnTo>
                    <a:pt x="0" y="432977"/>
                  </a:lnTo>
                  <a:close/>
                </a:path>
              </a:pathLst>
            </a:custGeom>
            <a:solidFill>
              <a:srgbClr val="EC9F1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Box 12"/>
            <p:cNvSpPr txBox="1"/>
            <p:nvPr/>
          </p:nvSpPr>
          <p:spPr>
            <a:xfrm>
              <a:off x="0" y="-38100"/>
              <a:ext cx="708899" cy="471077"/>
            </a:xfrm>
            <a:prstGeom prst="rect">
              <a:avLst/>
            </a:prstGeom>
          </p:spPr>
          <p:txBody>
            <a:bodyPr lIns="50800" tIns="50800" rIns="50800" bIns="50800" rtlCol="0" anchor="ctr"/>
            <a:lstStyle/>
            <a:p>
              <a:pPr marL="0" marR="0" lvl="0" indent="0" algn="ctr" defTabSz="914400" rtl="0" eaLnBrk="1" fontAlgn="auto" latinLnBrk="0" hangingPunct="1">
                <a:lnSpc>
                  <a:spcPts val="3079"/>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3" name="Group 13"/>
          <p:cNvGrpSpPr/>
          <p:nvPr/>
        </p:nvGrpSpPr>
        <p:grpSpPr>
          <a:xfrm>
            <a:off x="6627773" y="3782250"/>
            <a:ext cx="3217761" cy="1643960"/>
            <a:chOff x="0" y="0"/>
            <a:chExt cx="847476" cy="432977"/>
          </a:xfrm>
        </p:grpSpPr>
        <p:sp>
          <p:nvSpPr>
            <p:cNvPr id="14" name="Freeform 14"/>
            <p:cNvSpPr/>
            <p:nvPr/>
          </p:nvSpPr>
          <p:spPr>
            <a:xfrm>
              <a:off x="0" y="0"/>
              <a:ext cx="847476" cy="432977"/>
            </a:xfrm>
            <a:custGeom>
              <a:avLst/>
              <a:gdLst/>
              <a:ahLst/>
              <a:cxnLst/>
              <a:rect l="l" t="t" r="r" b="b"/>
              <a:pathLst>
                <a:path w="847476" h="432977">
                  <a:moveTo>
                    <a:pt x="0" y="0"/>
                  </a:moveTo>
                  <a:lnTo>
                    <a:pt x="847476" y="0"/>
                  </a:lnTo>
                  <a:lnTo>
                    <a:pt x="847476" y="432977"/>
                  </a:lnTo>
                  <a:lnTo>
                    <a:pt x="0" y="432977"/>
                  </a:lnTo>
                  <a:close/>
                </a:path>
              </a:pathLst>
            </a:custGeom>
            <a:solidFill>
              <a:srgbClr val="EC9F1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Box 15"/>
            <p:cNvSpPr txBox="1"/>
            <p:nvPr/>
          </p:nvSpPr>
          <p:spPr>
            <a:xfrm>
              <a:off x="0" y="-38100"/>
              <a:ext cx="847476" cy="471077"/>
            </a:xfrm>
            <a:prstGeom prst="rect">
              <a:avLst/>
            </a:prstGeom>
          </p:spPr>
          <p:txBody>
            <a:bodyPr lIns="50800" tIns="50800" rIns="50800" bIns="50800" rtlCol="0" anchor="ctr"/>
            <a:lstStyle/>
            <a:p>
              <a:pPr marL="0" marR="0" lvl="0" indent="0" algn="ctr" defTabSz="914400" rtl="0" eaLnBrk="1" fontAlgn="auto" latinLnBrk="0" hangingPunct="1">
                <a:lnSpc>
                  <a:spcPts val="3079"/>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6" name="Group 16"/>
          <p:cNvGrpSpPr/>
          <p:nvPr/>
        </p:nvGrpSpPr>
        <p:grpSpPr>
          <a:xfrm>
            <a:off x="10178910" y="3782250"/>
            <a:ext cx="3065174" cy="1643960"/>
            <a:chOff x="0" y="0"/>
            <a:chExt cx="807289" cy="432977"/>
          </a:xfrm>
        </p:grpSpPr>
        <p:sp>
          <p:nvSpPr>
            <p:cNvPr id="17" name="Freeform 17"/>
            <p:cNvSpPr/>
            <p:nvPr/>
          </p:nvSpPr>
          <p:spPr>
            <a:xfrm>
              <a:off x="0" y="0"/>
              <a:ext cx="807289" cy="432977"/>
            </a:xfrm>
            <a:custGeom>
              <a:avLst/>
              <a:gdLst/>
              <a:ahLst/>
              <a:cxnLst/>
              <a:rect l="l" t="t" r="r" b="b"/>
              <a:pathLst>
                <a:path w="807289" h="432977">
                  <a:moveTo>
                    <a:pt x="0" y="0"/>
                  </a:moveTo>
                  <a:lnTo>
                    <a:pt x="807289" y="0"/>
                  </a:lnTo>
                  <a:lnTo>
                    <a:pt x="807289" y="432977"/>
                  </a:lnTo>
                  <a:lnTo>
                    <a:pt x="0" y="432977"/>
                  </a:lnTo>
                  <a:close/>
                </a:path>
              </a:pathLst>
            </a:custGeom>
            <a:solidFill>
              <a:srgbClr val="EC9F1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TextBox 18"/>
            <p:cNvSpPr txBox="1"/>
            <p:nvPr/>
          </p:nvSpPr>
          <p:spPr>
            <a:xfrm>
              <a:off x="0" y="-38100"/>
              <a:ext cx="807289" cy="471077"/>
            </a:xfrm>
            <a:prstGeom prst="rect">
              <a:avLst/>
            </a:prstGeom>
          </p:spPr>
          <p:txBody>
            <a:bodyPr lIns="50800" tIns="50800" rIns="50800" bIns="50800" rtlCol="0" anchor="ctr"/>
            <a:lstStyle/>
            <a:p>
              <a:pPr marL="0" marR="0" lvl="0" indent="0" algn="ctr" defTabSz="914400" rtl="0" eaLnBrk="1" fontAlgn="auto" latinLnBrk="0" hangingPunct="1">
                <a:lnSpc>
                  <a:spcPts val="3079"/>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9" name="Group 19"/>
          <p:cNvGrpSpPr/>
          <p:nvPr/>
        </p:nvGrpSpPr>
        <p:grpSpPr>
          <a:xfrm>
            <a:off x="13667946" y="3782250"/>
            <a:ext cx="2508243" cy="1643960"/>
            <a:chOff x="0" y="0"/>
            <a:chExt cx="660607" cy="432977"/>
          </a:xfrm>
        </p:grpSpPr>
        <p:sp>
          <p:nvSpPr>
            <p:cNvPr id="20" name="Freeform 20"/>
            <p:cNvSpPr/>
            <p:nvPr/>
          </p:nvSpPr>
          <p:spPr>
            <a:xfrm>
              <a:off x="0" y="0"/>
              <a:ext cx="660607" cy="432977"/>
            </a:xfrm>
            <a:custGeom>
              <a:avLst/>
              <a:gdLst/>
              <a:ahLst/>
              <a:cxnLst/>
              <a:rect l="l" t="t" r="r" b="b"/>
              <a:pathLst>
                <a:path w="660607" h="432977">
                  <a:moveTo>
                    <a:pt x="0" y="0"/>
                  </a:moveTo>
                  <a:lnTo>
                    <a:pt x="660607" y="0"/>
                  </a:lnTo>
                  <a:lnTo>
                    <a:pt x="660607" y="432977"/>
                  </a:lnTo>
                  <a:lnTo>
                    <a:pt x="0" y="432977"/>
                  </a:lnTo>
                  <a:close/>
                </a:path>
              </a:pathLst>
            </a:custGeom>
            <a:solidFill>
              <a:srgbClr val="EC9F1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21"/>
            <p:cNvSpPr txBox="1"/>
            <p:nvPr/>
          </p:nvSpPr>
          <p:spPr>
            <a:xfrm>
              <a:off x="0" y="-38100"/>
              <a:ext cx="660607" cy="471077"/>
            </a:xfrm>
            <a:prstGeom prst="rect">
              <a:avLst/>
            </a:prstGeom>
          </p:spPr>
          <p:txBody>
            <a:bodyPr lIns="50800" tIns="50800" rIns="50800" bIns="50800" rtlCol="0" anchor="ctr"/>
            <a:lstStyle/>
            <a:p>
              <a:pPr marL="0" marR="0" lvl="0" indent="0" algn="ctr" defTabSz="914400" rtl="0" eaLnBrk="1" fontAlgn="auto" latinLnBrk="0" hangingPunct="1">
                <a:lnSpc>
                  <a:spcPts val="3079"/>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2" name="Group 22"/>
          <p:cNvGrpSpPr/>
          <p:nvPr/>
        </p:nvGrpSpPr>
        <p:grpSpPr>
          <a:xfrm>
            <a:off x="401613" y="7614340"/>
            <a:ext cx="2870193" cy="1643960"/>
            <a:chOff x="0" y="0"/>
            <a:chExt cx="755936" cy="432977"/>
          </a:xfrm>
        </p:grpSpPr>
        <p:sp>
          <p:nvSpPr>
            <p:cNvPr id="23" name="Freeform 23"/>
            <p:cNvSpPr/>
            <p:nvPr/>
          </p:nvSpPr>
          <p:spPr>
            <a:xfrm>
              <a:off x="0" y="0"/>
              <a:ext cx="755936" cy="432977"/>
            </a:xfrm>
            <a:custGeom>
              <a:avLst/>
              <a:gdLst/>
              <a:ahLst/>
              <a:cxnLst/>
              <a:rect l="l" t="t" r="r" b="b"/>
              <a:pathLst>
                <a:path w="755936" h="432977">
                  <a:moveTo>
                    <a:pt x="0" y="0"/>
                  </a:moveTo>
                  <a:lnTo>
                    <a:pt x="755936" y="0"/>
                  </a:lnTo>
                  <a:lnTo>
                    <a:pt x="755936" y="432977"/>
                  </a:lnTo>
                  <a:lnTo>
                    <a:pt x="0" y="432977"/>
                  </a:lnTo>
                  <a:close/>
                </a:path>
              </a:pathLst>
            </a:custGeom>
            <a:solidFill>
              <a:srgbClr val="F0A31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TextBox 24"/>
            <p:cNvSpPr txBox="1"/>
            <p:nvPr/>
          </p:nvSpPr>
          <p:spPr>
            <a:xfrm>
              <a:off x="0" y="-38100"/>
              <a:ext cx="755936" cy="471077"/>
            </a:xfrm>
            <a:prstGeom prst="rect">
              <a:avLst/>
            </a:prstGeom>
          </p:spPr>
          <p:txBody>
            <a:bodyPr lIns="50800" tIns="50800" rIns="50800" bIns="50800" rtlCol="0" anchor="ctr"/>
            <a:lstStyle/>
            <a:p>
              <a:pPr marL="0" marR="0" lvl="0" indent="0" algn="ctr" defTabSz="914400" rtl="0" eaLnBrk="1" fontAlgn="auto" latinLnBrk="0" hangingPunct="1">
                <a:lnSpc>
                  <a:spcPts val="3079"/>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5" name="Group 25"/>
          <p:cNvGrpSpPr/>
          <p:nvPr/>
        </p:nvGrpSpPr>
        <p:grpSpPr>
          <a:xfrm>
            <a:off x="3605180" y="7614340"/>
            <a:ext cx="2689218" cy="1643960"/>
            <a:chOff x="0" y="0"/>
            <a:chExt cx="708271" cy="432977"/>
          </a:xfrm>
        </p:grpSpPr>
        <p:sp>
          <p:nvSpPr>
            <p:cNvPr id="26" name="Freeform 26"/>
            <p:cNvSpPr/>
            <p:nvPr/>
          </p:nvSpPr>
          <p:spPr>
            <a:xfrm>
              <a:off x="0" y="0"/>
              <a:ext cx="708271" cy="432977"/>
            </a:xfrm>
            <a:custGeom>
              <a:avLst/>
              <a:gdLst/>
              <a:ahLst/>
              <a:cxnLst/>
              <a:rect l="l" t="t" r="r" b="b"/>
              <a:pathLst>
                <a:path w="708271" h="432977">
                  <a:moveTo>
                    <a:pt x="0" y="0"/>
                  </a:moveTo>
                  <a:lnTo>
                    <a:pt x="708271" y="0"/>
                  </a:lnTo>
                  <a:lnTo>
                    <a:pt x="708271" y="432977"/>
                  </a:lnTo>
                  <a:lnTo>
                    <a:pt x="0" y="432977"/>
                  </a:lnTo>
                  <a:close/>
                </a:path>
              </a:pathLst>
            </a:custGeom>
            <a:solidFill>
              <a:srgbClr val="EC9F1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TextBox 27"/>
            <p:cNvSpPr txBox="1"/>
            <p:nvPr/>
          </p:nvSpPr>
          <p:spPr>
            <a:xfrm>
              <a:off x="0" y="-38100"/>
              <a:ext cx="708271" cy="471077"/>
            </a:xfrm>
            <a:prstGeom prst="rect">
              <a:avLst/>
            </a:prstGeom>
          </p:spPr>
          <p:txBody>
            <a:bodyPr lIns="50800" tIns="50800" rIns="50800" bIns="50800" rtlCol="0" anchor="ctr"/>
            <a:lstStyle/>
            <a:p>
              <a:pPr marL="0" marR="0" lvl="0" indent="0" algn="ctr" defTabSz="914400" rtl="0" eaLnBrk="1" fontAlgn="auto" latinLnBrk="0" hangingPunct="1">
                <a:lnSpc>
                  <a:spcPts val="3079"/>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8" name="Group 28"/>
          <p:cNvGrpSpPr/>
          <p:nvPr/>
        </p:nvGrpSpPr>
        <p:grpSpPr>
          <a:xfrm>
            <a:off x="6632536" y="7614340"/>
            <a:ext cx="3217761" cy="1643960"/>
            <a:chOff x="0" y="0"/>
            <a:chExt cx="847476" cy="432977"/>
          </a:xfrm>
        </p:grpSpPr>
        <p:sp>
          <p:nvSpPr>
            <p:cNvPr id="29" name="Freeform 29"/>
            <p:cNvSpPr/>
            <p:nvPr/>
          </p:nvSpPr>
          <p:spPr>
            <a:xfrm>
              <a:off x="0" y="0"/>
              <a:ext cx="847476" cy="432977"/>
            </a:xfrm>
            <a:custGeom>
              <a:avLst/>
              <a:gdLst/>
              <a:ahLst/>
              <a:cxnLst/>
              <a:rect l="l" t="t" r="r" b="b"/>
              <a:pathLst>
                <a:path w="847476" h="432977">
                  <a:moveTo>
                    <a:pt x="0" y="0"/>
                  </a:moveTo>
                  <a:lnTo>
                    <a:pt x="847476" y="0"/>
                  </a:lnTo>
                  <a:lnTo>
                    <a:pt x="847476" y="432977"/>
                  </a:lnTo>
                  <a:lnTo>
                    <a:pt x="0" y="432977"/>
                  </a:lnTo>
                  <a:close/>
                </a:path>
              </a:pathLst>
            </a:custGeom>
            <a:solidFill>
              <a:srgbClr val="EC9F1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TextBox 30"/>
            <p:cNvSpPr txBox="1"/>
            <p:nvPr/>
          </p:nvSpPr>
          <p:spPr>
            <a:xfrm>
              <a:off x="0" y="-38100"/>
              <a:ext cx="847476" cy="471077"/>
            </a:xfrm>
            <a:prstGeom prst="rect">
              <a:avLst/>
            </a:prstGeom>
          </p:spPr>
          <p:txBody>
            <a:bodyPr lIns="50800" tIns="50800" rIns="50800" bIns="50800" rtlCol="0" anchor="ctr"/>
            <a:lstStyle/>
            <a:p>
              <a:pPr marL="0" marR="0" lvl="0" indent="0" algn="ctr" defTabSz="914400" rtl="0" eaLnBrk="1" fontAlgn="auto" latinLnBrk="0" hangingPunct="1">
                <a:lnSpc>
                  <a:spcPts val="3079"/>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31" name="Group 31"/>
          <p:cNvGrpSpPr/>
          <p:nvPr/>
        </p:nvGrpSpPr>
        <p:grpSpPr>
          <a:xfrm>
            <a:off x="10193197" y="7614340"/>
            <a:ext cx="3065174" cy="1643960"/>
            <a:chOff x="0" y="0"/>
            <a:chExt cx="807289" cy="432977"/>
          </a:xfrm>
        </p:grpSpPr>
        <p:sp>
          <p:nvSpPr>
            <p:cNvPr id="32" name="Freeform 32"/>
            <p:cNvSpPr/>
            <p:nvPr/>
          </p:nvSpPr>
          <p:spPr>
            <a:xfrm>
              <a:off x="0" y="0"/>
              <a:ext cx="807289" cy="432977"/>
            </a:xfrm>
            <a:custGeom>
              <a:avLst/>
              <a:gdLst/>
              <a:ahLst/>
              <a:cxnLst/>
              <a:rect l="l" t="t" r="r" b="b"/>
              <a:pathLst>
                <a:path w="807289" h="432977">
                  <a:moveTo>
                    <a:pt x="0" y="0"/>
                  </a:moveTo>
                  <a:lnTo>
                    <a:pt x="807289" y="0"/>
                  </a:lnTo>
                  <a:lnTo>
                    <a:pt x="807289" y="432977"/>
                  </a:lnTo>
                  <a:lnTo>
                    <a:pt x="0" y="432977"/>
                  </a:lnTo>
                  <a:close/>
                </a:path>
              </a:pathLst>
            </a:custGeom>
            <a:solidFill>
              <a:srgbClr val="EC9F1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TextBox 33"/>
            <p:cNvSpPr txBox="1"/>
            <p:nvPr/>
          </p:nvSpPr>
          <p:spPr>
            <a:xfrm>
              <a:off x="0" y="-38100"/>
              <a:ext cx="807289" cy="471077"/>
            </a:xfrm>
            <a:prstGeom prst="rect">
              <a:avLst/>
            </a:prstGeom>
          </p:spPr>
          <p:txBody>
            <a:bodyPr lIns="50800" tIns="50800" rIns="50800" bIns="50800" rtlCol="0" anchor="ctr"/>
            <a:lstStyle/>
            <a:p>
              <a:pPr marL="0" marR="0" lvl="0" indent="0" algn="ctr" defTabSz="914400" rtl="0" eaLnBrk="1" fontAlgn="auto" latinLnBrk="0" hangingPunct="1">
                <a:lnSpc>
                  <a:spcPts val="3079"/>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34" name="Group 34"/>
          <p:cNvGrpSpPr/>
          <p:nvPr/>
        </p:nvGrpSpPr>
        <p:grpSpPr>
          <a:xfrm>
            <a:off x="13665289" y="7614340"/>
            <a:ext cx="2508243" cy="1643960"/>
            <a:chOff x="0" y="0"/>
            <a:chExt cx="660607" cy="432977"/>
          </a:xfrm>
        </p:grpSpPr>
        <p:sp>
          <p:nvSpPr>
            <p:cNvPr id="35" name="Freeform 35"/>
            <p:cNvSpPr/>
            <p:nvPr/>
          </p:nvSpPr>
          <p:spPr>
            <a:xfrm>
              <a:off x="0" y="0"/>
              <a:ext cx="660607" cy="432977"/>
            </a:xfrm>
            <a:custGeom>
              <a:avLst/>
              <a:gdLst/>
              <a:ahLst/>
              <a:cxnLst/>
              <a:rect l="l" t="t" r="r" b="b"/>
              <a:pathLst>
                <a:path w="660607" h="432977">
                  <a:moveTo>
                    <a:pt x="0" y="0"/>
                  </a:moveTo>
                  <a:lnTo>
                    <a:pt x="660607" y="0"/>
                  </a:lnTo>
                  <a:lnTo>
                    <a:pt x="660607" y="432977"/>
                  </a:lnTo>
                  <a:lnTo>
                    <a:pt x="0" y="432977"/>
                  </a:lnTo>
                  <a:close/>
                </a:path>
              </a:pathLst>
            </a:custGeom>
            <a:solidFill>
              <a:srgbClr val="EC9F1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6" name="TextBox 36"/>
            <p:cNvSpPr txBox="1"/>
            <p:nvPr/>
          </p:nvSpPr>
          <p:spPr>
            <a:xfrm>
              <a:off x="0" y="-38100"/>
              <a:ext cx="660607" cy="471077"/>
            </a:xfrm>
            <a:prstGeom prst="rect">
              <a:avLst/>
            </a:prstGeom>
          </p:spPr>
          <p:txBody>
            <a:bodyPr lIns="50800" tIns="50800" rIns="50800" bIns="50800" rtlCol="0" anchor="ctr"/>
            <a:lstStyle/>
            <a:p>
              <a:pPr marL="0" marR="0" lvl="0" indent="0" algn="ctr" defTabSz="914400" rtl="0" eaLnBrk="1" fontAlgn="auto" latinLnBrk="0" hangingPunct="1">
                <a:lnSpc>
                  <a:spcPts val="3079"/>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37" name="Group 37"/>
          <p:cNvGrpSpPr/>
          <p:nvPr/>
        </p:nvGrpSpPr>
        <p:grpSpPr>
          <a:xfrm rot="5400000">
            <a:off x="780854" y="6221853"/>
            <a:ext cx="1851629" cy="534885"/>
            <a:chOff x="0" y="0"/>
            <a:chExt cx="1923728" cy="555713"/>
          </a:xfrm>
        </p:grpSpPr>
        <p:sp>
          <p:nvSpPr>
            <p:cNvPr id="38" name="Freeform 38"/>
            <p:cNvSpPr/>
            <p:nvPr/>
          </p:nvSpPr>
          <p:spPr>
            <a:xfrm>
              <a:off x="0" y="0"/>
              <a:ext cx="1923728" cy="555713"/>
            </a:xfrm>
            <a:custGeom>
              <a:avLst/>
              <a:gdLst/>
              <a:ahLst/>
              <a:cxnLst/>
              <a:rect l="l" t="t" r="r" b="b"/>
              <a:pathLst>
                <a:path w="1923728" h="555713">
                  <a:moveTo>
                    <a:pt x="1923728" y="277856"/>
                  </a:moveTo>
                  <a:lnTo>
                    <a:pt x="1517328" y="0"/>
                  </a:lnTo>
                  <a:lnTo>
                    <a:pt x="1517328" y="203200"/>
                  </a:lnTo>
                  <a:lnTo>
                    <a:pt x="0" y="203200"/>
                  </a:lnTo>
                  <a:lnTo>
                    <a:pt x="0" y="352513"/>
                  </a:lnTo>
                  <a:lnTo>
                    <a:pt x="1517328" y="352513"/>
                  </a:lnTo>
                  <a:lnTo>
                    <a:pt x="1517328" y="555713"/>
                  </a:lnTo>
                  <a:lnTo>
                    <a:pt x="1923728" y="277856"/>
                  </a:lnTo>
                  <a:close/>
                </a:path>
              </a:pathLst>
            </a:custGeom>
            <a:solidFill>
              <a:srgbClr val="AABFD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9" name="TextBox 39"/>
            <p:cNvSpPr txBox="1"/>
            <p:nvPr/>
          </p:nvSpPr>
          <p:spPr>
            <a:xfrm>
              <a:off x="0" y="165100"/>
              <a:ext cx="1822128" cy="187413"/>
            </a:xfrm>
            <a:prstGeom prst="rect">
              <a:avLst/>
            </a:prstGeom>
          </p:spPr>
          <p:txBody>
            <a:bodyPr lIns="50800" tIns="50800" rIns="50800" bIns="50800" rtlCol="0" anchor="ctr"/>
            <a:lstStyle/>
            <a:p>
              <a:pPr marL="0" marR="0" lvl="0" indent="0" algn="ctr" defTabSz="914400" rtl="0" eaLnBrk="1" fontAlgn="auto" latinLnBrk="0" hangingPunct="1">
                <a:lnSpc>
                  <a:spcPts val="3079"/>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40" name="TextBox 40"/>
          <p:cNvSpPr txBox="1"/>
          <p:nvPr/>
        </p:nvSpPr>
        <p:spPr>
          <a:xfrm>
            <a:off x="487338" y="3878322"/>
            <a:ext cx="2689218" cy="958379"/>
          </a:xfrm>
          <a:prstGeom prst="rect">
            <a:avLst/>
          </a:prstGeom>
        </p:spPr>
        <p:txBody>
          <a:bodyPr lIns="0" tIns="0" rIns="0" bIns="0" rtlCol="0" anchor="t">
            <a:spAutoFit/>
          </a:bodyPr>
          <a:lstStyle/>
          <a:p>
            <a:pPr marL="0" marR="0" lvl="0" indent="0" algn="ctr" defTabSz="914400" rtl="0" eaLnBrk="1" fontAlgn="auto" latinLnBrk="0" hangingPunct="1">
              <a:lnSpc>
                <a:spcPts val="3875"/>
              </a:lnSpc>
              <a:spcBef>
                <a:spcPts val="0"/>
              </a:spcBef>
              <a:spcAft>
                <a:spcPts val="0"/>
              </a:spcAft>
              <a:buClrTx/>
              <a:buSzTx/>
              <a:buFontTx/>
              <a:buNone/>
              <a:tabLst/>
              <a:defRPr/>
            </a:pPr>
            <a:r>
              <a:rPr kumimoji="0" lang="de-DE" sz="2768"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rPr>
              <a:t>Aufmerksam sein</a:t>
            </a:r>
          </a:p>
        </p:txBody>
      </p:sp>
      <p:sp>
        <p:nvSpPr>
          <p:cNvPr id="42" name="TextBox 42"/>
          <p:cNvSpPr txBox="1"/>
          <p:nvPr/>
        </p:nvSpPr>
        <p:spPr>
          <a:xfrm>
            <a:off x="3605180" y="3878322"/>
            <a:ext cx="2689218" cy="958379"/>
          </a:xfrm>
          <a:prstGeom prst="rect">
            <a:avLst/>
          </a:prstGeom>
        </p:spPr>
        <p:txBody>
          <a:bodyPr lIns="0" tIns="0" rIns="0" bIns="0" rtlCol="0" anchor="t">
            <a:spAutoFit/>
          </a:bodyPr>
          <a:lstStyle/>
          <a:p>
            <a:pPr marL="0" marR="0" lvl="0" indent="0" algn="ctr" defTabSz="914400" rtl="0" eaLnBrk="1" fontAlgn="auto" latinLnBrk="0" hangingPunct="1">
              <a:lnSpc>
                <a:spcPts val="3875"/>
              </a:lnSpc>
              <a:spcBef>
                <a:spcPts val="0"/>
              </a:spcBef>
              <a:spcAft>
                <a:spcPts val="0"/>
              </a:spcAft>
              <a:buClrTx/>
              <a:buSzTx/>
              <a:buFontTx/>
              <a:buNone/>
              <a:tabLst/>
              <a:defRPr/>
            </a:pPr>
            <a:r>
              <a:rPr kumimoji="0" lang="de-DE" sz="2768"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rPr>
              <a:t>Entscheiden/</a:t>
            </a:r>
          </a:p>
          <a:p>
            <a:pPr marL="0" marR="0" lvl="0" indent="0" algn="ctr" defTabSz="914400" rtl="0" eaLnBrk="1" fontAlgn="auto" latinLnBrk="0" hangingPunct="1">
              <a:lnSpc>
                <a:spcPts val="3875"/>
              </a:lnSpc>
              <a:spcBef>
                <a:spcPts val="0"/>
              </a:spcBef>
              <a:spcAft>
                <a:spcPts val="0"/>
              </a:spcAft>
              <a:buClrTx/>
              <a:buSzTx/>
              <a:buFontTx/>
              <a:buNone/>
              <a:tabLst/>
              <a:defRPr/>
            </a:pPr>
            <a:r>
              <a:rPr kumimoji="0" lang="de-DE" sz="2768"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rPr>
              <a:t>Interpretieren</a:t>
            </a:r>
          </a:p>
        </p:txBody>
      </p:sp>
      <p:sp>
        <p:nvSpPr>
          <p:cNvPr id="43" name="TextBox 43"/>
          <p:cNvSpPr txBox="1"/>
          <p:nvPr/>
        </p:nvSpPr>
        <p:spPr>
          <a:xfrm>
            <a:off x="6768220" y="3878322"/>
            <a:ext cx="2936868" cy="958379"/>
          </a:xfrm>
          <a:prstGeom prst="rect">
            <a:avLst/>
          </a:prstGeom>
        </p:spPr>
        <p:txBody>
          <a:bodyPr lIns="0" tIns="0" rIns="0" bIns="0" rtlCol="0" anchor="t">
            <a:spAutoFit/>
          </a:bodyPr>
          <a:lstStyle/>
          <a:p>
            <a:pPr marL="0" marR="0" lvl="0" indent="0" algn="ctr" defTabSz="914400" rtl="0" eaLnBrk="1" fontAlgn="auto" latinLnBrk="0" hangingPunct="1">
              <a:lnSpc>
                <a:spcPts val="3875"/>
              </a:lnSpc>
              <a:spcBef>
                <a:spcPts val="0"/>
              </a:spcBef>
              <a:spcAft>
                <a:spcPts val="0"/>
              </a:spcAft>
              <a:buClrTx/>
              <a:buSzTx/>
              <a:buFontTx/>
              <a:buNone/>
              <a:tabLst/>
              <a:defRPr/>
            </a:pPr>
            <a:r>
              <a:rPr kumimoji="0" lang="de-DE" sz="2768"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rPr>
              <a:t>Eigene Verantwortung</a:t>
            </a:r>
          </a:p>
        </p:txBody>
      </p:sp>
      <p:sp>
        <p:nvSpPr>
          <p:cNvPr id="44" name="TextBox 44"/>
          <p:cNvSpPr txBox="1"/>
          <p:nvPr/>
        </p:nvSpPr>
        <p:spPr>
          <a:xfrm>
            <a:off x="10274066" y="3843162"/>
            <a:ext cx="2874861" cy="958379"/>
          </a:xfrm>
          <a:prstGeom prst="rect">
            <a:avLst/>
          </a:prstGeom>
        </p:spPr>
        <p:txBody>
          <a:bodyPr lIns="0" tIns="0" rIns="0" bIns="0" rtlCol="0" anchor="t">
            <a:spAutoFit/>
          </a:bodyPr>
          <a:lstStyle/>
          <a:p>
            <a:pPr marL="0" marR="0" lvl="0" indent="0" algn="ctr" defTabSz="914400" rtl="0" eaLnBrk="1" fontAlgn="auto" latinLnBrk="0" hangingPunct="1">
              <a:lnSpc>
                <a:spcPts val="3875"/>
              </a:lnSpc>
              <a:spcBef>
                <a:spcPts val="0"/>
              </a:spcBef>
              <a:spcAft>
                <a:spcPts val="0"/>
              </a:spcAft>
              <a:buClrTx/>
              <a:buSzTx/>
              <a:buFontTx/>
              <a:buNone/>
              <a:tabLst/>
              <a:defRPr/>
            </a:pPr>
            <a:r>
              <a:rPr kumimoji="0" lang="de-DE" sz="2768"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rPr>
              <a:t>Art des Eingreifens</a:t>
            </a:r>
          </a:p>
        </p:txBody>
      </p:sp>
      <p:sp>
        <p:nvSpPr>
          <p:cNvPr id="45" name="TextBox 45"/>
          <p:cNvSpPr txBox="1"/>
          <p:nvPr/>
        </p:nvSpPr>
        <p:spPr>
          <a:xfrm>
            <a:off x="13577458" y="3843162"/>
            <a:ext cx="2689218" cy="472604"/>
          </a:xfrm>
          <a:prstGeom prst="rect">
            <a:avLst/>
          </a:prstGeom>
        </p:spPr>
        <p:txBody>
          <a:bodyPr lIns="0" tIns="0" rIns="0" bIns="0" rtlCol="0" anchor="t">
            <a:spAutoFit/>
          </a:bodyPr>
          <a:lstStyle/>
          <a:p>
            <a:pPr marL="0" marR="0" lvl="0" indent="0" algn="ctr" defTabSz="914400" rtl="0" eaLnBrk="1" fontAlgn="auto" latinLnBrk="0" hangingPunct="1">
              <a:lnSpc>
                <a:spcPts val="3875"/>
              </a:lnSpc>
              <a:spcBef>
                <a:spcPts val="0"/>
              </a:spcBef>
              <a:spcAft>
                <a:spcPts val="0"/>
              </a:spcAft>
              <a:buClrTx/>
              <a:buSzTx/>
              <a:buFontTx/>
              <a:buNone/>
              <a:tabLst/>
              <a:defRPr/>
            </a:pPr>
            <a:r>
              <a:rPr kumimoji="0" lang="de-DE" sz="2768"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rPr>
              <a:t>Umsetzung</a:t>
            </a:r>
          </a:p>
        </p:txBody>
      </p:sp>
      <p:sp>
        <p:nvSpPr>
          <p:cNvPr id="46" name="TextBox 46"/>
          <p:cNvSpPr txBox="1"/>
          <p:nvPr/>
        </p:nvSpPr>
        <p:spPr>
          <a:xfrm>
            <a:off x="487338" y="8081860"/>
            <a:ext cx="2689218" cy="472604"/>
          </a:xfrm>
          <a:prstGeom prst="rect">
            <a:avLst/>
          </a:prstGeom>
        </p:spPr>
        <p:txBody>
          <a:bodyPr lIns="0" tIns="0" rIns="0" bIns="0" rtlCol="0" anchor="t">
            <a:spAutoFit/>
          </a:bodyPr>
          <a:lstStyle/>
          <a:p>
            <a:pPr marL="0" marR="0" lvl="0" indent="0" algn="ctr" defTabSz="914400" rtl="0" eaLnBrk="1" fontAlgn="auto" latinLnBrk="0" hangingPunct="1">
              <a:lnSpc>
                <a:spcPts val="3875"/>
              </a:lnSpc>
              <a:spcBef>
                <a:spcPts val="0"/>
              </a:spcBef>
              <a:spcAft>
                <a:spcPts val="0"/>
              </a:spcAft>
              <a:buClrTx/>
              <a:buSzTx/>
              <a:buFontTx/>
              <a:buNone/>
              <a:tabLst/>
              <a:defRPr/>
            </a:pPr>
            <a:r>
              <a:rPr kumimoji="0" lang="de-DE" sz="2768"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rPr>
              <a:t>Ablenkung</a:t>
            </a:r>
          </a:p>
        </p:txBody>
      </p:sp>
      <p:sp>
        <p:nvSpPr>
          <p:cNvPr id="47" name="TextBox 47"/>
          <p:cNvSpPr txBox="1"/>
          <p:nvPr/>
        </p:nvSpPr>
        <p:spPr>
          <a:xfrm>
            <a:off x="3607562" y="7838973"/>
            <a:ext cx="2689218" cy="958379"/>
          </a:xfrm>
          <a:prstGeom prst="rect">
            <a:avLst/>
          </a:prstGeom>
        </p:spPr>
        <p:txBody>
          <a:bodyPr lIns="0" tIns="0" rIns="0" bIns="0" rtlCol="0" anchor="t">
            <a:spAutoFit/>
          </a:bodyPr>
          <a:lstStyle/>
          <a:p>
            <a:pPr marL="0" marR="0" lvl="0" indent="0" algn="ctr" defTabSz="914400" rtl="0" eaLnBrk="1" fontAlgn="auto" latinLnBrk="0" hangingPunct="1">
              <a:lnSpc>
                <a:spcPts val="3875"/>
              </a:lnSpc>
              <a:spcBef>
                <a:spcPts val="0"/>
              </a:spcBef>
              <a:spcAft>
                <a:spcPts val="0"/>
              </a:spcAft>
              <a:buClrTx/>
              <a:buSzTx/>
              <a:buFontTx/>
              <a:buNone/>
              <a:tabLst/>
              <a:defRPr/>
            </a:pPr>
            <a:r>
              <a:rPr kumimoji="0" lang="de-DE" sz="2768"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rPr>
              <a:t>pluralistische Ignoranz</a:t>
            </a:r>
          </a:p>
        </p:txBody>
      </p:sp>
      <p:sp>
        <p:nvSpPr>
          <p:cNvPr id="48" name="TextBox 48"/>
          <p:cNvSpPr txBox="1"/>
          <p:nvPr/>
        </p:nvSpPr>
        <p:spPr>
          <a:xfrm>
            <a:off x="6643402" y="7838973"/>
            <a:ext cx="3206895" cy="958379"/>
          </a:xfrm>
          <a:prstGeom prst="rect">
            <a:avLst/>
          </a:prstGeom>
        </p:spPr>
        <p:txBody>
          <a:bodyPr lIns="0" tIns="0" rIns="0" bIns="0" rtlCol="0" anchor="t">
            <a:spAutoFit/>
          </a:bodyPr>
          <a:lstStyle/>
          <a:p>
            <a:pPr marL="0" marR="0" lvl="0" indent="0" algn="ctr" defTabSz="914400" rtl="0" eaLnBrk="1" fontAlgn="auto" latinLnBrk="0" hangingPunct="1">
              <a:lnSpc>
                <a:spcPts val="3875"/>
              </a:lnSpc>
              <a:spcBef>
                <a:spcPts val="0"/>
              </a:spcBef>
              <a:spcAft>
                <a:spcPts val="0"/>
              </a:spcAft>
              <a:buClrTx/>
              <a:buSzTx/>
              <a:buFontTx/>
              <a:buNone/>
              <a:tabLst/>
              <a:defRPr/>
            </a:pPr>
            <a:r>
              <a:rPr kumimoji="0" lang="de-DE" sz="2768"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rPr>
              <a:t>Verantwortungs-</a:t>
            </a:r>
          </a:p>
          <a:p>
            <a:pPr marL="0" marR="0" lvl="0" indent="0" algn="ctr" defTabSz="914400" rtl="0" eaLnBrk="1" fontAlgn="auto" latinLnBrk="0" hangingPunct="1">
              <a:lnSpc>
                <a:spcPts val="3875"/>
              </a:lnSpc>
              <a:spcBef>
                <a:spcPts val="0"/>
              </a:spcBef>
              <a:spcAft>
                <a:spcPts val="0"/>
              </a:spcAft>
              <a:buClrTx/>
              <a:buSzTx/>
              <a:buFontTx/>
              <a:buNone/>
              <a:tabLst/>
              <a:defRPr/>
            </a:pPr>
            <a:r>
              <a:rPr kumimoji="0" lang="de-DE" sz="2768" b="1" i="0" u="none" strike="noStrike" kern="1200" cap="none" spc="0" normalizeH="0" baseline="0" noProof="0" dirty="0" err="1">
                <a:ln>
                  <a:noFill/>
                </a:ln>
                <a:solidFill>
                  <a:srgbClr val="053055"/>
                </a:solidFill>
                <a:effectLst/>
                <a:uLnTx/>
                <a:uFillTx/>
                <a:latin typeface="Montserrat Bold"/>
                <a:ea typeface="Montserrat Bold"/>
                <a:cs typeface="Montserrat Bold"/>
                <a:sym typeface="Montserrat Bold"/>
              </a:rPr>
              <a:t>diffusion</a:t>
            </a:r>
            <a:endParaRPr kumimoji="0" lang="de-DE" sz="2768"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endParaRPr>
          </a:p>
        </p:txBody>
      </p:sp>
      <p:sp>
        <p:nvSpPr>
          <p:cNvPr id="49" name="TextBox 49"/>
          <p:cNvSpPr txBox="1"/>
          <p:nvPr/>
        </p:nvSpPr>
        <p:spPr>
          <a:xfrm>
            <a:off x="10320363" y="7838973"/>
            <a:ext cx="2874861" cy="958379"/>
          </a:xfrm>
          <a:prstGeom prst="rect">
            <a:avLst/>
          </a:prstGeom>
        </p:spPr>
        <p:txBody>
          <a:bodyPr lIns="0" tIns="0" rIns="0" bIns="0" rtlCol="0" anchor="t">
            <a:spAutoFit/>
          </a:bodyPr>
          <a:lstStyle/>
          <a:p>
            <a:pPr marL="0" marR="0" lvl="0" indent="0" algn="ctr" defTabSz="914400" rtl="0" eaLnBrk="1" fontAlgn="auto" latinLnBrk="0" hangingPunct="1">
              <a:lnSpc>
                <a:spcPts val="3875"/>
              </a:lnSpc>
              <a:spcBef>
                <a:spcPts val="0"/>
              </a:spcBef>
              <a:spcAft>
                <a:spcPts val="0"/>
              </a:spcAft>
              <a:buClrTx/>
              <a:buSzTx/>
              <a:buFontTx/>
              <a:buNone/>
              <a:tabLst/>
              <a:defRPr/>
            </a:pPr>
            <a:r>
              <a:rPr kumimoji="0" lang="de-DE" sz="2768"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rPr>
              <a:t>Kompetenz-</a:t>
            </a:r>
          </a:p>
          <a:p>
            <a:pPr marL="0" marR="0" lvl="0" indent="0" algn="ctr" defTabSz="914400" rtl="0" eaLnBrk="1" fontAlgn="auto" latinLnBrk="0" hangingPunct="1">
              <a:lnSpc>
                <a:spcPts val="3875"/>
              </a:lnSpc>
              <a:spcBef>
                <a:spcPts val="0"/>
              </a:spcBef>
              <a:spcAft>
                <a:spcPts val="0"/>
              </a:spcAft>
              <a:buClrTx/>
              <a:buSzTx/>
              <a:buFontTx/>
              <a:buNone/>
              <a:tabLst/>
              <a:defRPr/>
            </a:pPr>
            <a:r>
              <a:rPr kumimoji="0" lang="de-DE" sz="2768" b="1" i="0" u="none" strike="noStrike" kern="1200" cap="none" spc="0" normalizeH="0" baseline="0" noProof="0" dirty="0" err="1">
                <a:ln>
                  <a:noFill/>
                </a:ln>
                <a:solidFill>
                  <a:srgbClr val="053055"/>
                </a:solidFill>
                <a:effectLst/>
                <a:uLnTx/>
                <a:uFillTx/>
                <a:latin typeface="Montserrat Bold"/>
                <a:ea typeface="Montserrat Bold"/>
                <a:cs typeface="Montserrat Bold"/>
                <a:sym typeface="Montserrat Bold"/>
              </a:rPr>
              <a:t>mangel</a:t>
            </a:r>
            <a:endParaRPr kumimoji="0" lang="de-DE" sz="2768"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endParaRPr>
          </a:p>
        </p:txBody>
      </p:sp>
      <p:sp>
        <p:nvSpPr>
          <p:cNvPr id="50" name="TextBox 50"/>
          <p:cNvSpPr txBox="1"/>
          <p:nvPr/>
        </p:nvSpPr>
        <p:spPr>
          <a:xfrm>
            <a:off x="13574802" y="7885568"/>
            <a:ext cx="2689218" cy="958379"/>
          </a:xfrm>
          <a:prstGeom prst="rect">
            <a:avLst/>
          </a:prstGeom>
        </p:spPr>
        <p:txBody>
          <a:bodyPr lIns="0" tIns="0" rIns="0" bIns="0" rtlCol="0" anchor="t">
            <a:spAutoFit/>
          </a:bodyPr>
          <a:lstStyle/>
          <a:p>
            <a:pPr marL="0" marR="0" lvl="0" indent="0" algn="ctr" defTabSz="914400" rtl="0" eaLnBrk="1" fontAlgn="auto" latinLnBrk="0" hangingPunct="1">
              <a:lnSpc>
                <a:spcPts val="3875"/>
              </a:lnSpc>
              <a:spcBef>
                <a:spcPts val="0"/>
              </a:spcBef>
              <a:spcAft>
                <a:spcPts val="0"/>
              </a:spcAft>
              <a:buClrTx/>
              <a:buSzTx/>
              <a:buFontTx/>
              <a:buNone/>
              <a:tabLst/>
              <a:defRPr/>
            </a:pPr>
            <a:r>
              <a:rPr kumimoji="0" lang="de-DE" sz="2768"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rPr>
              <a:t>soziale Hemmung</a:t>
            </a:r>
          </a:p>
        </p:txBody>
      </p:sp>
      <p:grpSp>
        <p:nvGrpSpPr>
          <p:cNvPr id="51" name="Group 51"/>
          <p:cNvGrpSpPr/>
          <p:nvPr/>
        </p:nvGrpSpPr>
        <p:grpSpPr>
          <a:xfrm rot="5400000">
            <a:off x="4023975" y="6221853"/>
            <a:ext cx="1851629" cy="534885"/>
            <a:chOff x="0" y="0"/>
            <a:chExt cx="1923728" cy="555713"/>
          </a:xfrm>
        </p:grpSpPr>
        <p:sp>
          <p:nvSpPr>
            <p:cNvPr id="52" name="Freeform 52"/>
            <p:cNvSpPr/>
            <p:nvPr/>
          </p:nvSpPr>
          <p:spPr>
            <a:xfrm>
              <a:off x="0" y="0"/>
              <a:ext cx="1923728" cy="555713"/>
            </a:xfrm>
            <a:custGeom>
              <a:avLst/>
              <a:gdLst/>
              <a:ahLst/>
              <a:cxnLst/>
              <a:rect l="l" t="t" r="r" b="b"/>
              <a:pathLst>
                <a:path w="1923728" h="555713">
                  <a:moveTo>
                    <a:pt x="1923728" y="277856"/>
                  </a:moveTo>
                  <a:lnTo>
                    <a:pt x="1517328" y="0"/>
                  </a:lnTo>
                  <a:lnTo>
                    <a:pt x="1517328" y="203200"/>
                  </a:lnTo>
                  <a:lnTo>
                    <a:pt x="0" y="203200"/>
                  </a:lnTo>
                  <a:lnTo>
                    <a:pt x="0" y="352513"/>
                  </a:lnTo>
                  <a:lnTo>
                    <a:pt x="1517328" y="352513"/>
                  </a:lnTo>
                  <a:lnTo>
                    <a:pt x="1517328" y="555713"/>
                  </a:lnTo>
                  <a:lnTo>
                    <a:pt x="1923728" y="277856"/>
                  </a:lnTo>
                  <a:close/>
                </a:path>
              </a:pathLst>
            </a:custGeom>
            <a:solidFill>
              <a:srgbClr val="AABFD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3" name="TextBox 53"/>
            <p:cNvSpPr txBox="1"/>
            <p:nvPr/>
          </p:nvSpPr>
          <p:spPr>
            <a:xfrm>
              <a:off x="0" y="165100"/>
              <a:ext cx="1822128" cy="187413"/>
            </a:xfrm>
            <a:prstGeom prst="rect">
              <a:avLst/>
            </a:prstGeom>
          </p:spPr>
          <p:txBody>
            <a:bodyPr lIns="50800" tIns="50800" rIns="50800" bIns="50800" rtlCol="0" anchor="ctr"/>
            <a:lstStyle/>
            <a:p>
              <a:pPr marL="0" marR="0" lvl="0" indent="0" algn="ctr" defTabSz="914400" rtl="0" eaLnBrk="1" fontAlgn="auto" latinLnBrk="0" hangingPunct="1">
                <a:lnSpc>
                  <a:spcPts val="3079"/>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54" name="Group 54"/>
          <p:cNvGrpSpPr/>
          <p:nvPr/>
        </p:nvGrpSpPr>
        <p:grpSpPr>
          <a:xfrm rot="5400000">
            <a:off x="7310840" y="6221853"/>
            <a:ext cx="1851629" cy="534885"/>
            <a:chOff x="0" y="0"/>
            <a:chExt cx="1923728" cy="555713"/>
          </a:xfrm>
        </p:grpSpPr>
        <p:sp>
          <p:nvSpPr>
            <p:cNvPr id="55" name="Freeform 55"/>
            <p:cNvSpPr/>
            <p:nvPr/>
          </p:nvSpPr>
          <p:spPr>
            <a:xfrm>
              <a:off x="0" y="0"/>
              <a:ext cx="1923728" cy="555713"/>
            </a:xfrm>
            <a:custGeom>
              <a:avLst/>
              <a:gdLst/>
              <a:ahLst/>
              <a:cxnLst/>
              <a:rect l="l" t="t" r="r" b="b"/>
              <a:pathLst>
                <a:path w="1923728" h="555713">
                  <a:moveTo>
                    <a:pt x="1923728" y="277856"/>
                  </a:moveTo>
                  <a:lnTo>
                    <a:pt x="1517328" y="0"/>
                  </a:lnTo>
                  <a:lnTo>
                    <a:pt x="1517328" y="203200"/>
                  </a:lnTo>
                  <a:lnTo>
                    <a:pt x="0" y="203200"/>
                  </a:lnTo>
                  <a:lnTo>
                    <a:pt x="0" y="352513"/>
                  </a:lnTo>
                  <a:lnTo>
                    <a:pt x="1517328" y="352513"/>
                  </a:lnTo>
                  <a:lnTo>
                    <a:pt x="1517328" y="555713"/>
                  </a:lnTo>
                  <a:lnTo>
                    <a:pt x="1923728" y="277856"/>
                  </a:lnTo>
                  <a:close/>
                </a:path>
              </a:pathLst>
            </a:custGeom>
            <a:solidFill>
              <a:srgbClr val="AABFD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6" name="TextBox 56"/>
            <p:cNvSpPr txBox="1"/>
            <p:nvPr/>
          </p:nvSpPr>
          <p:spPr>
            <a:xfrm>
              <a:off x="0" y="165100"/>
              <a:ext cx="1822128" cy="187413"/>
            </a:xfrm>
            <a:prstGeom prst="rect">
              <a:avLst/>
            </a:prstGeom>
          </p:spPr>
          <p:txBody>
            <a:bodyPr lIns="50800" tIns="50800" rIns="50800" bIns="50800" rtlCol="0" anchor="ctr"/>
            <a:lstStyle/>
            <a:p>
              <a:pPr marL="0" marR="0" lvl="0" indent="0" algn="ctr" defTabSz="914400" rtl="0" eaLnBrk="1" fontAlgn="auto" latinLnBrk="0" hangingPunct="1">
                <a:lnSpc>
                  <a:spcPts val="3079"/>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57" name="Group 57"/>
          <p:cNvGrpSpPr/>
          <p:nvPr/>
        </p:nvGrpSpPr>
        <p:grpSpPr>
          <a:xfrm rot="5400000">
            <a:off x="10785682" y="6221853"/>
            <a:ext cx="1851629" cy="534885"/>
            <a:chOff x="0" y="0"/>
            <a:chExt cx="1923728" cy="555713"/>
          </a:xfrm>
        </p:grpSpPr>
        <p:sp>
          <p:nvSpPr>
            <p:cNvPr id="58" name="Freeform 58"/>
            <p:cNvSpPr/>
            <p:nvPr/>
          </p:nvSpPr>
          <p:spPr>
            <a:xfrm>
              <a:off x="0" y="0"/>
              <a:ext cx="1923728" cy="555713"/>
            </a:xfrm>
            <a:custGeom>
              <a:avLst/>
              <a:gdLst/>
              <a:ahLst/>
              <a:cxnLst/>
              <a:rect l="l" t="t" r="r" b="b"/>
              <a:pathLst>
                <a:path w="1923728" h="555713">
                  <a:moveTo>
                    <a:pt x="1923728" y="277856"/>
                  </a:moveTo>
                  <a:lnTo>
                    <a:pt x="1517328" y="0"/>
                  </a:lnTo>
                  <a:lnTo>
                    <a:pt x="1517328" y="203200"/>
                  </a:lnTo>
                  <a:lnTo>
                    <a:pt x="0" y="203200"/>
                  </a:lnTo>
                  <a:lnTo>
                    <a:pt x="0" y="352513"/>
                  </a:lnTo>
                  <a:lnTo>
                    <a:pt x="1517328" y="352513"/>
                  </a:lnTo>
                  <a:lnTo>
                    <a:pt x="1517328" y="555713"/>
                  </a:lnTo>
                  <a:lnTo>
                    <a:pt x="1923728" y="277856"/>
                  </a:lnTo>
                  <a:close/>
                </a:path>
              </a:pathLst>
            </a:custGeom>
            <a:solidFill>
              <a:srgbClr val="AABFD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9" name="TextBox 59"/>
            <p:cNvSpPr txBox="1"/>
            <p:nvPr/>
          </p:nvSpPr>
          <p:spPr>
            <a:xfrm>
              <a:off x="0" y="165100"/>
              <a:ext cx="1822128" cy="187413"/>
            </a:xfrm>
            <a:prstGeom prst="rect">
              <a:avLst/>
            </a:prstGeom>
          </p:spPr>
          <p:txBody>
            <a:bodyPr lIns="50800" tIns="50800" rIns="50800" bIns="50800" rtlCol="0" anchor="ctr"/>
            <a:lstStyle/>
            <a:p>
              <a:pPr marL="0" marR="0" lvl="0" indent="0" algn="ctr" defTabSz="914400" rtl="0" eaLnBrk="1" fontAlgn="auto" latinLnBrk="0" hangingPunct="1">
                <a:lnSpc>
                  <a:spcPts val="3079"/>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60" name="Group 60"/>
          <p:cNvGrpSpPr/>
          <p:nvPr/>
        </p:nvGrpSpPr>
        <p:grpSpPr>
          <a:xfrm rot="5400000">
            <a:off x="13993596" y="6221853"/>
            <a:ext cx="1851629" cy="534885"/>
            <a:chOff x="0" y="0"/>
            <a:chExt cx="1923728" cy="555713"/>
          </a:xfrm>
        </p:grpSpPr>
        <p:sp>
          <p:nvSpPr>
            <p:cNvPr id="61" name="Freeform 61"/>
            <p:cNvSpPr/>
            <p:nvPr/>
          </p:nvSpPr>
          <p:spPr>
            <a:xfrm>
              <a:off x="0" y="0"/>
              <a:ext cx="1923728" cy="555713"/>
            </a:xfrm>
            <a:custGeom>
              <a:avLst/>
              <a:gdLst/>
              <a:ahLst/>
              <a:cxnLst/>
              <a:rect l="l" t="t" r="r" b="b"/>
              <a:pathLst>
                <a:path w="1923728" h="555713">
                  <a:moveTo>
                    <a:pt x="1923728" y="277856"/>
                  </a:moveTo>
                  <a:lnTo>
                    <a:pt x="1517328" y="0"/>
                  </a:lnTo>
                  <a:lnTo>
                    <a:pt x="1517328" y="203200"/>
                  </a:lnTo>
                  <a:lnTo>
                    <a:pt x="0" y="203200"/>
                  </a:lnTo>
                  <a:lnTo>
                    <a:pt x="0" y="352513"/>
                  </a:lnTo>
                  <a:lnTo>
                    <a:pt x="1517328" y="352513"/>
                  </a:lnTo>
                  <a:lnTo>
                    <a:pt x="1517328" y="555713"/>
                  </a:lnTo>
                  <a:lnTo>
                    <a:pt x="1923728" y="277856"/>
                  </a:lnTo>
                  <a:close/>
                </a:path>
              </a:pathLst>
            </a:custGeom>
            <a:solidFill>
              <a:srgbClr val="AABFD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2" name="TextBox 62"/>
            <p:cNvSpPr txBox="1"/>
            <p:nvPr/>
          </p:nvSpPr>
          <p:spPr>
            <a:xfrm>
              <a:off x="0" y="165100"/>
              <a:ext cx="1822128" cy="187413"/>
            </a:xfrm>
            <a:prstGeom prst="rect">
              <a:avLst/>
            </a:prstGeom>
          </p:spPr>
          <p:txBody>
            <a:bodyPr lIns="50800" tIns="50800" rIns="50800" bIns="50800" rtlCol="0" anchor="ctr"/>
            <a:lstStyle/>
            <a:p>
              <a:pPr marL="0" marR="0" lvl="0" indent="0" algn="ctr" defTabSz="914400" rtl="0" eaLnBrk="1" fontAlgn="auto" latinLnBrk="0" hangingPunct="1">
                <a:lnSpc>
                  <a:spcPts val="3079"/>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63" name="Group 63"/>
          <p:cNvGrpSpPr/>
          <p:nvPr/>
        </p:nvGrpSpPr>
        <p:grpSpPr>
          <a:xfrm>
            <a:off x="524723" y="6056768"/>
            <a:ext cx="2363892" cy="518120"/>
            <a:chOff x="0" y="0"/>
            <a:chExt cx="622589" cy="136460"/>
          </a:xfrm>
        </p:grpSpPr>
        <p:sp>
          <p:nvSpPr>
            <p:cNvPr id="64" name="Freeform 64"/>
            <p:cNvSpPr/>
            <p:nvPr/>
          </p:nvSpPr>
          <p:spPr>
            <a:xfrm>
              <a:off x="0" y="0"/>
              <a:ext cx="622589" cy="136460"/>
            </a:xfrm>
            <a:custGeom>
              <a:avLst/>
              <a:gdLst/>
              <a:ahLst/>
              <a:cxnLst/>
              <a:rect l="l" t="t" r="r" b="b"/>
              <a:pathLst>
                <a:path w="622589" h="136460">
                  <a:moveTo>
                    <a:pt x="0" y="0"/>
                  </a:moveTo>
                  <a:lnTo>
                    <a:pt x="622589" y="0"/>
                  </a:lnTo>
                  <a:lnTo>
                    <a:pt x="622589" y="136460"/>
                  </a:lnTo>
                  <a:lnTo>
                    <a:pt x="0" y="136460"/>
                  </a:lnTo>
                  <a:close/>
                </a:path>
              </a:pathLst>
            </a:custGeom>
            <a:solidFill>
              <a:srgbClr val="62879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5" name="TextBox 65"/>
            <p:cNvSpPr txBox="1"/>
            <p:nvPr/>
          </p:nvSpPr>
          <p:spPr>
            <a:xfrm>
              <a:off x="0" y="-38100"/>
              <a:ext cx="622589" cy="174560"/>
            </a:xfrm>
            <a:prstGeom prst="rect">
              <a:avLst/>
            </a:prstGeom>
          </p:spPr>
          <p:txBody>
            <a:bodyPr lIns="50800" tIns="50800" rIns="50800" bIns="50800" rtlCol="0" anchor="ctr"/>
            <a:lstStyle/>
            <a:p>
              <a:pPr marL="0" marR="0" lvl="0" indent="0" algn="ctr" defTabSz="914400" rtl="0" eaLnBrk="1" fontAlgn="auto" latinLnBrk="0" hangingPunct="1">
                <a:lnSpc>
                  <a:spcPts val="3079"/>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66" name="TextBox 66"/>
          <p:cNvSpPr txBox="1"/>
          <p:nvPr/>
        </p:nvSpPr>
        <p:spPr>
          <a:xfrm>
            <a:off x="401613" y="6050951"/>
            <a:ext cx="2689218" cy="472604"/>
          </a:xfrm>
          <a:prstGeom prst="rect">
            <a:avLst/>
          </a:prstGeom>
        </p:spPr>
        <p:txBody>
          <a:bodyPr lIns="0" tIns="0" rIns="0" bIns="0" rtlCol="0" anchor="t">
            <a:spAutoFit/>
          </a:bodyPr>
          <a:lstStyle/>
          <a:p>
            <a:pPr marL="0" marR="0" lvl="0" indent="0" algn="ctr" defTabSz="914400" rtl="0" eaLnBrk="1" fontAlgn="auto" latinLnBrk="0" hangingPunct="1">
              <a:lnSpc>
                <a:spcPts val="3875"/>
              </a:lnSpc>
              <a:spcBef>
                <a:spcPts val="0"/>
              </a:spcBef>
              <a:spcAft>
                <a:spcPts val="0"/>
              </a:spcAft>
              <a:buClrTx/>
              <a:buSzTx/>
              <a:buFontTx/>
              <a:buNone/>
              <a:tabLst/>
              <a:defRPr/>
            </a:pPr>
            <a:r>
              <a:rPr kumimoji="0" lang="de-DE" sz="2768" b="1" i="0" u="none" strike="noStrike" kern="1200" cap="none" spc="0" normalizeH="0" baseline="0" noProof="0" dirty="0">
                <a:ln>
                  <a:noFill/>
                </a:ln>
                <a:solidFill>
                  <a:srgbClr val="FEFEFE"/>
                </a:solidFill>
                <a:effectLst/>
                <a:uLnTx/>
                <a:uFillTx/>
                <a:latin typeface="Montserrat Bold"/>
                <a:ea typeface="Montserrat Bold"/>
                <a:cs typeface="Montserrat Bold"/>
                <a:sym typeface="Montserrat Bold"/>
              </a:rPr>
              <a:t>Hindernis</a:t>
            </a:r>
          </a:p>
        </p:txBody>
      </p:sp>
      <p:grpSp>
        <p:nvGrpSpPr>
          <p:cNvPr id="67" name="Group 67"/>
          <p:cNvGrpSpPr/>
          <p:nvPr/>
        </p:nvGrpSpPr>
        <p:grpSpPr>
          <a:xfrm>
            <a:off x="3704194" y="6056768"/>
            <a:ext cx="2363892" cy="518120"/>
            <a:chOff x="0" y="0"/>
            <a:chExt cx="622589" cy="136460"/>
          </a:xfrm>
        </p:grpSpPr>
        <p:sp>
          <p:nvSpPr>
            <p:cNvPr id="68" name="Freeform 68"/>
            <p:cNvSpPr/>
            <p:nvPr/>
          </p:nvSpPr>
          <p:spPr>
            <a:xfrm>
              <a:off x="0" y="0"/>
              <a:ext cx="622589" cy="136460"/>
            </a:xfrm>
            <a:custGeom>
              <a:avLst/>
              <a:gdLst/>
              <a:ahLst/>
              <a:cxnLst/>
              <a:rect l="l" t="t" r="r" b="b"/>
              <a:pathLst>
                <a:path w="622589" h="136460">
                  <a:moveTo>
                    <a:pt x="0" y="0"/>
                  </a:moveTo>
                  <a:lnTo>
                    <a:pt x="622589" y="0"/>
                  </a:lnTo>
                  <a:lnTo>
                    <a:pt x="622589" y="136460"/>
                  </a:lnTo>
                  <a:lnTo>
                    <a:pt x="0" y="136460"/>
                  </a:lnTo>
                  <a:close/>
                </a:path>
              </a:pathLst>
            </a:custGeom>
            <a:solidFill>
              <a:srgbClr val="62879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9" name="TextBox 69"/>
            <p:cNvSpPr txBox="1"/>
            <p:nvPr/>
          </p:nvSpPr>
          <p:spPr>
            <a:xfrm>
              <a:off x="0" y="-38100"/>
              <a:ext cx="622589" cy="174560"/>
            </a:xfrm>
            <a:prstGeom prst="rect">
              <a:avLst/>
            </a:prstGeom>
          </p:spPr>
          <p:txBody>
            <a:bodyPr lIns="50800" tIns="50800" rIns="50800" bIns="50800" rtlCol="0" anchor="ctr"/>
            <a:lstStyle/>
            <a:p>
              <a:pPr marL="0" marR="0" lvl="0" indent="0" algn="ctr" defTabSz="914400" rtl="0" eaLnBrk="1" fontAlgn="auto" latinLnBrk="0" hangingPunct="1">
                <a:lnSpc>
                  <a:spcPts val="3079"/>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70" name="TextBox 70"/>
          <p:cNvSpPr txBox="1"/>
          <p:nvPr/>
        </p:nvSpPr>
        <p:spPr>
          <a:xfrm>
            <a:off x="3581084" y="6050951"/>
            <a:ext cx="2689218" cy="472604"/>
          </a:xfrm>
          <a:prstGeom prst="rect">
            <a:avLst/>
          </a:prstGeom>
        </p:spPr>
        <p:txBody>
          <a:bodyPr lIns="0" tIns="0" rIns="0" bIns="0" rtlCol="0" anchor="t">
            <a:spAutoFit/>
          </a:bodyPr>
          <a:lstStyle/>
          <a:p>
            <a:pPr marL="0" marR="0" lvl="0" indent="0" algn="ctr" defTabSz="914400" rtl="0" eaLnBrk="1" fontAlgn="auto" latinLnBrk="0" hangingPunct="1">
              <a:lnSpc>
                <a:spcPts val="3875"/>
              </a:lnSpc>
              <a:spcBef>
                <a:spcPts val="0"/>
              </a:spcBef>
              <a:spcAft>
                <a:spcPts val="0"/>
              </a:spcAft>
              <a:buClrTx/>
              <a:buSzTx/>
              <a:buFontTx/>
              <a:buNone/>
              <a:tabLst/>
              <a:defRPr/>
            </a:pPr>
            <a:r>
              <a:rPr kumimoji="0" lang="de-DE" sz="2768" b="1" i="0" u="none" strike="noStrike" kern="1200" cap="none" spc="0" normalizeH="0" baseline="0" noProof="0" dirty="0">
                <a:ln>
                  <a:noFill/>
                </a:ln>
                <a:solidFill>
                  <a:srgbClr val="FEFEFE"/>
                </a:solidFill>
                <a:effectLst/>
                <a:uLnTx/>
                <a:uFillTx/>
                <a:latin typeface="Montserrat Bold"/>
                <a:ea typeface="Montserrat Bold"/>
                <a:cs typeface="Montserrat Bold"/>
                <a:sym typeface="Montserrat Bold"/>
              </a:rPr>
              <a:t>Hindernis</a:t>
            </a:r>
          </a:p>
        </p:txBody>
      </p:sp>
      <p:grpSp>
        <p:nvGrpSpPr>
          <p:cNvPr id="71" name="Group 71"/>
          <p:cNvGrpSpPr/>
          <p:nvPr/>
        </p:nvGrpSpPr>
        <p:grpSpPr>
          <a:xfrm>
            <a:off x="6992255" y="6056768"/>
            <a:ext cx="2363892" cy="518120"/>
            <a:chOff x="0" y="0"/>
            <a:chExt cx="622589" cy="136460"/>
          </a:xfrm>
        </p:grpSpPr>
        <p:sp>
          <p:nvSpPr>
            <p:cNvPr id="72" name="Freeform 72"/>
            <p:cNvSpPr/>
            <p:nvPr/>
          </p:nvSpPr>
          <p:spPr>
            <a:xfrm>
              <a:off x="0" y="0"/>
              <a:ext cx="622589" cy="136460"/>
            </a:xfrm>
            <a:custGeom>
              <a:avLst/>
              <a:gdLst/>
              <a:ahLst/>
              <a:cxnLst/>
              <a:rect l="l" t="t" r="r" b="b"/>
              <a:pathLst>
                <a:path w="622589" h="136460">
                  <a:moveTo>
                    <a:pt x="0" y="0"/>
                  </a:moveTo>
                  <a:lnTo>
                    <a:pt x="622589" y="0"/>
                  </a:lnTo>
                  <a:lnTo>
                    <a:pt x="622589" y="136460"/>
                  </a:lnTo>
                  <a:lnTo>
                    <a:pt x="0" y="136460"/>
                  </a:lnTo>
                  <a:close/>
                </a:path>
              </a:pathLst>
            </a:custGeom>
            <a:solidFill>
              <a:srgbClr val="62879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3" name="TextBox 73"/>
            <p:cNvSpPr txBox="1"/>
            <p:nvPr/>
          </p:nvSpPr>
          <p:spPr>
            <a:xfrm>
              <a:off x="0" y="-38100"/>
              <a:ext cx="622589" cy="174560"/>
            </a:xfrm>
            <a:prstGeom prst="rect">
              <a:avLst/>
            </a:prstGeom>
          </p:spPr>
          <p:txBody>
            <a:bodyPr lIns="50800" tIns="50800" rIns="50800" bIns="50800" rtlCol="0" anchor="ctr"/>
            <a:lstStyle/>
            <a:p>
              <a:pPr marL="0" marR="0" lvl="0" indent="0" algn="ctr" defTabSz="914400" rtl="0" eaLnBrk="1" fontAlgn="auto" latinLnBrk="0" hangingPunct="1">
                <a:lnSpc>
                  <a:spcPts val="3079"/>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74" name="TextBox 74"/>
          <p:cNvSpPr txBox="1"/>
          <p:nvPr/>
        </p:nvSpPr>
        <p:spPr>
          <a:xfrm>
            <a:off x="6869145" y="6050951"/>
            <a:ext cx="2689218" cy="472604"/>
          </a:xfrm>
          <a:prstGeom prst="rect">
            <a:avLst/>
          </a:prstGeom>
        </p:spPr>
        <p:txBody>
          <a:bodyPr lIns="0" tIns="0" rIns="0" bIns="0" rtlCol="0" anchor="t">
            <a:spAutoFit/>
          </a:bodyPr>
          <a:lstStyle/>
          <a:p>
            <a:pPr marL="0" marR="0" lvl="0" indent="0" algn="ctr" defTabSz="914400" rtl="0" eaLnBrk="1" fontAlgn="auto" latinLnBrk="0" hangingPunct="1">
              <a:lnSpc>
                <a:spcPts val="3875"/>
              </a:lnSpc>
              <a:spcBef>
                <a:spcPts val="0"/>
              </a:spcBef>
              <a:spcAft>
                <a:spcPts val="0"/>
              </a:spcAft>
              <a:buClrTx/>
              <a:buSzTx/>
              <a:buFontTx/>
              <a:buNone/>
              <a:tabLst/>
              <a:defRPr/>
            </a:pPr>
            <a:r>
              <a:rPr kumimoji="0" lang="de-DE" sz="2768" b="1" i="0" u="none" strike="noStrike" kern="1200" cap="none" spc="0" normalizeH="0" baseline="0" noProof="0" dirty="0">
                <a:ln>
                  <a:noFill/>
                </a:ln>
                <a:solidFill>
                  <a:srgbClr val="FEFEFE"/>
                </a:solidFill>
                <a:effectLst/>
                <a:uLnTx/>
                <a:uFillTx/>
                <a:latin typeface="Montserrat Bold"/>
                <a:ea typeface="Montserrat Bold"/>
                <a:cs typeface="Montserrat Bold"/>
                <a:sym typeface="Montserrat Bold"/>
              </a:rPr>
              <a:t>Hindernis</a:t>
            </a:r>
          </a:p>
        </p:txBody>
      </p:sp>
      <p:grpSp>
        <p:nvGrpSpPr>
          <p:cNvPr id="75" name="Group 75"/>
          <p:cNvGrpSpPr/>
          <p:nvPr/>
        </p:nvGrpSpPr>
        <p:grpSpPr>
          <a:xfrm>
            <a:off x="10443473" y="6056768"/>
            <a:ext cx="2363892" cy="518120"/>
            <a:chOff x="0" y="0"/>
            <a:chExt cx="622589" cy="136460"/>
          </a:xfrm>
        </p:grpSpPr>
        <p:sp>
          <p:nvSpPr>
            <p:cNvPr id="76" name="Freeform 76"/>
            <p:cNvSpPr/>
            <p:nvPr/>
          </p:nvSpPr>
          <p:spPr>
            <a:xfrm>
              <a:off x="0" y="0"/>
              <a:ext cx="622589" cy="136460"/>
            </a:xfrm>
            <a:custGeom>
              <a:avLst/>
              <a:gdLst/>
              <a:ahLst/>
              <a:cxnLst/>
              <a:rect l="l" t="t" r="r" b="b"/>
              <a:pathLst>
                <a:path w="622589" h="136460">
                  <a:moveTo>
                    <a:pt x="0" y="0"/>
                  </a:moveTo>
                  <a:lnTo>
                    <a:pt x="622589" y="0"/>
                  </a:lnTo>
                  <a:lnTo>
                    <a:pt x="622589" y="136460"/>
                  </a:lnTo>
                  <a:lnTo>
                    <a:pt x="0" y="136460"/>
                  </a:lnTo>
                  <a:close/>
                </a:path>
              </a:pathLst>
            </a:custGeom>
            <a:solidFill>
              <a:srgbClr val="62879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7" name="TextBox 77"/>
            <p:cNvSpPr txBox="1"/>
            <p:nvPr/>
          </p:nvSpPr>
          <p:spPr>
            <a:xfrm>
              <a:off x="0" y="-38100"/>
              <a:ext cx="622589" cy="174560"/>
            </a:xfrm>
            <a:prstGeom prst="rect">
              <a:avLst/>
            </a:prstGeom>
          </p:spPr>
          <p:txBody>
            <a:bodyPr lIns="50800" tIns="50800" rIns="50800" bIns="50800" rtlCol="0" anchor="ctr"/>
            <a:lstStyle/>
            <a:p>
              <a:pPr marL="0" marR="0" lvl="0" indent="0" algn="ctr" defTabSz="914400" rtl="0" eaLnBrk="1" fontAlgn="auto" latinLnBrk="0" hangingPunct="1">
                <a:lnSpc>
                  <a:spcPts val="3079"/>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78" name="TextBox 78"/>
          <p:cNvSpPr txBox="1"/>
          <p:nvPr/>
        </p:nvSpPr>
        <p:spPr>
          <a:xfrm>
            <a:off x="10320363" y="6050951"/>
            <a:ext cx="2689218" cy="472604"/>
          </a:xfrm>
          <a:prstGeom prst="rect">
            <a:avLst/>
          </a:prstGeom>
        </p:spPr>
        <p:txBody>
          <a:bodyPr lIns="0" tIns="0" rIns="0" bIns="0" rtlCol="0" anchor="t">
            <a:spAutoFit/>
          </a:bodyPr>
          <a:lstStyle/>
          <a:p>
            <a:pPr marL="0" marR="0" lvl="0" indent="0" algn="ctr" defTabSz="914400" rtl="0" eaLnBrk="1" fontAlgn="auto" latinLnBrk="0" hangingPunct="1">
              <a:lnSpc>
                <a:spcPts val="3875"/>
              </a:lnSpc>
              <a:spcBef>
                <a:spcPts val="0"/>
              </a:spcBef>
              <a:spcAft>
                <a:spcPts val="0"/>
              </a:spcAft>
              <a:buClrTx/>
              <a:buSzTx/>
              <a:buFontTx/>
              <a:buNone/>
              <a:tabLst/>
              <a:defRPr/>
            </a:pPr>
            <a:r>
              <a:rPr kumimoji="0" lang="de-DE" sz="2768" b="1" i="0" u="none" strike="noStrike" kern="1200" cap="none" spc="0" normalizeH="0" baseline="0" noProof="0" dirty="0">
                <a:ln>
                  <a:noFill/>
                </a:ln>
                <a:solidFill>
                  <a:srgbClr val="FEFEFE"/>
                </a:solidFill>
                <a:effectLst/>
                <a:uLnTx/>
                <a:uFillTx/>
                <a:latin typeface="Montserrat Bold"/>
                <a:ea typeface="Montserrat Bold"/>
                <a:cs typeface="Montserrat Bold"/>
                <a:sym typeface="Montserrat Bold"/>
              </a:rPr>
              <a:t>Hindernis</a:t>
            </a:r>
          </a:p>
        </p:txBody>
      </p:sp>
      <p:grpSp>
        <p:nvGrpSpPr>
          <p:cNvPr id="79" name="Group 79"/>
          <p:cNvGrpSpPr/>
          <p:nvPr/>
        </p:nvGrpSpPr>
        <p:grpSpPr>
          <a:xfrm>
            <a:off x="13788399" y="6056768"/>
            <a:ext cx="2363892" cy="518120"/>
            <a:chOff x="0" y="0"/>
            <a:chExt cx="622589" cy="136460"/>
          </a:xfrm>
        </p:grpSpPr>
        <p:sp>
          <p:nvSpPr>
            <p:cNvPr id="80" name="Freeform 80"/>
            <p:cNvSpPr/>
            <p:nvPr/>
          </p:nvSpPr>
          <p:spPr>
            <a:xfrm>
              <a:off x="0" y="0"/>
              <a:ext cx="622589" cy="136460"/>
            </a:xfrm>
            <a:custGeom>
              <a:avLst/>
              <a:gdLst/>
              <a:ahLst/>
              <a:cxnLst/>
              <a:rect l="l" t="t" r="r" b="b"/>
              <a:pathLst>
                <a:path w="622589" h="136460">
                  <a:moveTo>
                    <a:pt x="0" y="0"/>
                  </a:moveTo>
                  <a:lnTo>
                    <a:pt x="622589" y="0"/>
                  </a:lnTo>
                  <a:lnTo>
                    <a:pt x="622589" y="136460"/>
                  </a:lnTo>
                  <a:lnTo>
                    <a:pt x="0" y="136460"/>
                  </a:lnTo>
                  <a:close/>
                </a:path>
              </a:pathLst>
            </a:custGeom>
            <a:solidFill>
              <a:srgbClr val="62879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1" name="TextBox 81"/>
            <p:cNvSpPr txBox="1"/>
            <p:nvPr/>
          </p:nvSpPr>
          <p:spPr>
            <a:xfrm>
              <a:off x="0" y="-38100"/>
              <a:ext cx="622589" cy="174560"/>
            </a:xfrm>
            <a:prstGeom prst="rect">
              <a:avLst/>
            </a:prstGeom>
          </p:spPr>
          <p:txBody>
            <a:bodyPr lIns="50800" tIns="50800" rIns="50800" bIns="50800" rtlCol="0" anchor="ctr"/>
            <a:lstStyle/>
            <a:p>
              <a:pPr marL="0" marR="0" lvl="0" indent="0" algn="ctr" defTabSz="914400" rtl="0" eaLnBrk="1" fontAlgn="auto" latinLnBrk="0" hangingPunct="1">
                <a:lnSpc>
                  <a:spcPts val="3079"/>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82" name="TextBox 82"/>
          <p:cNvSpPr txBox="1"/>
          <p:nvPr/>
        </p:nvSpPr>
        <p:spPr>
          <a:xfrm>
            <a:off x="13665289" y="6050951"/>
            <a:ext cx="2689218" cy="472604"/>
          </a:xfrm>
          <a:prstGeom prst="rect">
            <a:avLst/>
          </a:prstGeom>
        </p:spPr>
        <p:txBody>
          <a:bodyPr lIns="0" tIns="0" rIns="0" bIns="0" rtlCol="0" anchor="t">
            <a:spAutoFit/>
          </a:bodyPr>
          <a:lstStyle/>
          <a:p>
            <a:pPr marL="0" marR="0" lvl="0" indent="0" algn="ctr" defTabSz="914400" rtl="0" eaLnBrk="1" fontAlgn="auto" latinLnBrk="0" hangingPunct="1">
              <a:lnSpc>
                <a:spcPts val="3875"/>
              </a:lnSpc>
              <a:spcBef>
                <a:spcPts val="0"/>
              </a:spcBef>
              <a:spcAft>
                <a:spcPts val="0"/>
              </a:spcAft>
              <a:buClrTx/>
              <a:buSzTx/>
              <a:buFontTx/>
              <a:buNone/>
              <a:tabLst/>
              <a:defRPr/>
            </a:pPr>
            <a:r>
              <a:rPr kumimoji="0" lang="de-DE" sz="2768" b="1" i="0" u="none" strike="noStrike" kern="1200" cap="none" spc="0" normalizeH="0" baseline="0" noProof="0" dirty="0">
                <a:ln>
                  <a:noFill/>
                </a:ln>
                <a:solidFill>
                  <a:srgbClr val="FEFEFE"/>
                </a:solidFill>
                <a:effectLst/>
                <a:uLnTx/>
                <a:uFillTx/>
                <a:latin typeface="Montserrat Bold"/>
                <a:ea typeface="Montserrat Bold"/>
                <a:cs typeface="Montserrat Bold"/>
                <a:sym typeface="Montserrat Bold"/>
              </a:rPr>
              <a:t>Hindernis</a:t>
            </a:r>
          </a:p>
        </p:txBody>
      </p:sp>
      <p:sp>
        <p:nvSpPr>
          <p:cNvPr id="83" name="TextBox 11">
            <a:extLst>
              <a:ext uri="{FF2B5EF4-FFF2-40B4-BE49-F238E27FC236}">
                <a16:creationId xmlns:a16="http://schemas.microsoft.com/office/drawing/2014/main" id="{FFB07224-6A0C-912D-C665-8A43AC8B4D03}"/>
              </a:ext>
            </a:extLst>
          </p:cNvPr>
          <p:cNvSpPr txBox="1"/>
          <p:nvPr/>
        </p:nvSpPr>
        <p:spPr>
          <a:xfrm>
            <a:off x="1981200" y="419100"/>
            <a:ext cx="14556059" cy="1359346"/>
          </a:xfrm>
          <a:prstGeom prst="rect">
            <a:avLst/>
          </a:prstGeom>
        </p:spPr>
        <p:txBody>
          <a:bodyPr lIns="0" tIns="0" rIns="0" bIns="0" rtlCol="0" anchor="t">
            <a:spAutoFit/>
          </a:bodyPr>
          <a:lstStyle/>
          <a:p>
            <a:pPr marL="0" marR="0" lvl="0" indent="0" algn="ctr" defTabSz="914400" rtl="0" eaLnBrk="1" fontAlgn="auto" latinLnBrk="0" hangingPunct="1">
              <a:lnSpc>
                <a:spcPts val="5336"/>
              </a:lnSpc>
              <a:spcBef>
                <a:spcPts val="0"/>
              </a:spcBef>
              <a:spcAft>
                <a:spcPts val="0"/>
              </a:spcAft>
              <a:buClrTx/>
              <a:buSzTx/>
              <a:buFontTx/>
              <a:buNone/>
              <a:tabLst/>
              <a:defRPr/>
            </a:pPr>
            <a:r>
              <a:rPr kumimoji="0" lang="de-DE" sz="4987" b="0" i="0" u="none" strike="noStrike" kern="1200" cap="none" spc="134" normalizeH="0" baseline="0" noProof="0" dirty="0">
                <a:ln>
                  <a:noFill/>
                </a:ln>
                <a:solidFill>
                  <a:srgbClr val="053055"/>
                </a:solidFill>
                <a:effectLst/>
                <a:uLnTx/>
                <a:uFillTx/>
                <a:latin typeface="Montserrat"/>
                <a:ea typeface="Montserrat"/>
                <a:cs typeface="Montserrat"/>
                <a:sym typeface="Montserrat"/>
              </a:rPr>
              <a:t>STUFENMODELL DES HILFEVERHALTENS</a:t>
            </a:r>
          </a:p>
          <a:p>
            <a:pPr marL="0" marR="0" lvl="0" indent="0" algn="ctr" defTabSz="914400" rtl="0" eaLnBrk="1" fontAlgn="auto" latinLnBrk="0" hangingPunct="1">
              <a:lnSpc>
                <a:spcPts val="5336"/>
              </a:lnSpc>
              <a:spcBef>
                <a:spcPts val="0"/>
              </a:spcBef>
              <a:spcAft>
                <a:spcPts val="0"/>
              </a:spcAft>
              <a:buClrTx/>
              <a:buSzTx/>
              <a:buFontTx/>
              <a:buNone/>
              <a:tabLst/>
              <a:defRPr/>
            </a:pPr>
            <a:r>
              <a:rPr kumimoji="0" lang="de-DE" sz="4987" b="0" i="0" u="none" strike="noStrike" kern="1200" cap="none" spc="134" normalizeH="0" baseline="0" noProof="0" dirty="0">
                <a:ln>
                  <a:noFill/>
                </a:ln>
                <a:solidFill>
                  <a:srgbClr val="053055"/>
                </a:solidFill>
                <a:effectLst/>
                <a:uLnTx/>
                <a:uFillTx/>
                <a:latin typeface="Montserrat"/>
                <a:ea typeface="Montserrat"/>
                <a:cs typeface="Montserrat"/>
                <a:sym typeface="Montserrat"/>
              </a:rPr>
              <a:t>MÖGLICHE HINDERNISSE</a:t>
            </a:r>
          </a:p>
        </p:txBody>
      </p:sp>
      <p:sp>
        <p:nvSpPr>
          <p:cNvPr id="84" name="Textfeld 83">
            <a:extLst>
              <a:ext uri="{FF2B5EF4-FFF2-40B4-BE49-F238E27FC236}">
                <a16:creationId xmlns:a16="http://schemas.microsoft.com/office/drawing/2014/main" id="{27C62D66-2E5A-70B5-39DE-A24799E6ACF5}"/>
              </a:ext>
            </a:extLst>
          </p:cNvPr>
          <p:cNvSpPr txBox="1"/>
          <p:nvPr/>
        </p:nvSpPr>
        <p:spPr>
          <a:xfrm>
            <a:off x="6324600" y="1943100"/>
            <a:ext cx="54864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134" normalizeH="0" baseline="0" noProof="0" dirty="0">
                <a:ln>
                  <a:noFill/>
                </a:ln>
                <a:solidFill>
                  <a:srgbClr val="053055"/>
                </a:solidFill>
                <a:effectLst/>
                <a:uLnTx/>
                <a:uFillTx/>
                <a:latin typeface="Montserrat"/>
                <a:ea typeface="+mn-ea"/>
                <a:cs typeface="+mn-cs"/>
              </a:rPr>
              <a:t>NACH</a:t>
            </a:r>
            <a:r>
              <a:rPr kumimoji="0" lang="de-DE" sz="1050" b="0" i="0" u="none" strike="noStrike" kern="1200" cap="none" spc="0" normalizeH="0" baseline="0" noProof="0" dirty="0">
                <a:ln>
                  <a:noFill/>
                </a:ln>
                <a:solidFill>
                  <a:prstClr val="black"/>
                </a:solidFill>
                <a:effectLst/>
                <a:uLnTx/>
                <a:uFillTx/>
                <a:latin typeface="Calibri"/>
                <a:ea typeface="+mn-ea"/>
                <a:cs typeface="+mn-cs"/>
              </a:rPr>
              <a:t> </a:t>
            </a:r>
            <a:r>
              <a:rPr kumimoji="0" lang="de-DE" sz="2400" b="0" i="0" u="none" strike="noStrike" kern="1200" cap="none" spc="134" normalizeH="0" baseline="0" noProof="0" dirty="0">
                <a:ln>
                  <a:noFill/>
                </a:ln>
                <a:solidFill>
                  <a:srgbClr val="053055"/>
                </a:solidFill>
                <a:effectLst/>
                <a:uLnTx/>
                <a:uFillTx/>
                <a:latin typeface="Montserrat"/>
                <a:ea typeface="+mn-ea"/>
                <a:cs typeface="+mn-cs"/>
              </a:rPr>
              <a:t>LATANÉ &amp; DARLEY (1970)</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345C72"/>
        </a:solidFill>
        <a:effectLst/>
      </p:bgPr>
    </p:bg>
    <p:spTree>
      <p:nvGrpSpPr>
        <p:cNvPr id="1" name=""/>
        <p:cNvGrpSpPr/>
        <p:nvPr/>
      </p:nvGrpSpPr>
      <p:grpSpPr>
        <a:xfrm>
          <a:off x="0" y="0"/>
          <a:ext cx="0" cy="0"/>
          <a:chOff x="0" y="0"/>
          <a:chExt cx="0" cy="0"/>
        </a:xfrm>
      </p:grpSpPr>
      <p:grpSp>
        <p:nvGrpSpPr>
          <p:cNvPr id="2" name="Group 2"/>
          <p:cNvGrpSpPr/>
          <p:nvPr/>
        </p:nvGrpSpPr>
        <p:grpSpPr>
          <a:xfrm>
            <a:off x="17867363" y="1942553"/>
            <a:ext cx="420637" cy="6287595"/>
            <a:chOff x="0" y="0"/>
            <a:chExt cx="154215" cy="974113"/>
          </a:xfrm>
        </p:grpSpPr>
        <p:sp>
          <p:nvSpPr>
            <p:cNvPr id="3" name="Freeform 3"/>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EC9F1A"/>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 name="Group 4"/>
          <p:cNvGrpSpPr/>
          <p:nvPr/>
        </p:nvGrpSpPr>
        <p:grpSpPr>
          <a:xfrm>
            <a:off x="0" y="1999703"/>
            <a:ext cx="420637" cy="6287595"/>
            <a:chOff x="0" y="0"/>
            <a:chExt cx="65168" cy="974113"/>
          </a:xfrm>
        </p:grpSpPr>
        <p:sp>
          <p:nvSpPr>
            <p:cNvPr id="5" name="Freeform 5"/>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EC9F1A"/>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6" name="Group 6"/>
          <p:cNvGrpSpPr/>
          <p:nvPr/>
        </p:nvGrpSpPr>
        <p:grpSpPr>
          <a:xfrm>
            <a:off x="16098321" y="9419516"/>
            <a:ext cx="1956616" cy="567847"/>
            <a:chOff x="0" y="0"/>
            <a:chExt cx="2608822" cy="757130"/>
          </a:xfrm>
        </p:grpSpPr>
        <p:pic>
          <p:nvPicPr>
            <p:cNvPr id="7" name="Picture 7"/>
            <p:cNvPicPr>
              <a:picLocks noChangeAspect="1"/>
            </p:cNvPicPr>
            <p:nvPr/>
          </p:nvPicPr>
          <p:blipFill>
            <a:blip r:embed="rId3"/>
            <a:srcRect r="2273" b="16626"/>
            <a:stretch>
              <a:fillRect/>
            </a:stretch>
          </p:blipFill>
          <p:spPr>
            <a:xfrm>
              <a:off x="0" y="0"/>
              <a:ext cx="2608822" cy="757130"/>
            </a:xfrm>
            <a:prstGeom prst="rect">
              <a:avLst/>
            </a:prstGeom>
          </p:spPr>
        </p:pic>
      </p:grpSp>
      <p:grpSp>
        <p:nvGrpSpPr>
          <p:cNvPr id="8" name="Group 8"/>
          <p:cNvGrpSpPr/>
          <p:nvPr/>
        </p:nvGrpSpPr>
        <p:grpSpPr>
          <a:xfrm>
            <a:off x="2285997" y="571498"/>
            <a:ext cx="14037831" cy="9005306"/>
            <a:chOff x="-10218" y="-757"/>
            <a:chExt cx="871080" cy="558800"/>
          </a:xfrm>
        </p:grpSpPr>
        <p:sp>
          <p:nvSpPr>
            <p:cNvPr id="9" name="Freeform 9"/>
            <p:cNvSpPr/>
            <p:nvPr/>
          </p:nvSpPr>
          <p:spPr>
            <a:xfrm>
              <a:off x="-10218" y="-757"/>
              <a:ext cx="871080" cy="558800"/>
            </a:xfrm>
            <a:custGeom>
              <a:avLst/>
              <a:gdLst/>
              <a:ahLst/>
              <a:cxnLst/>
              <a:rect l="l" t="t" r="r" b="b"/>
              <a:pathLst>
                <a:path w="871080" h="558800">
                  <a:moveTo>
                    <a:pt x="472331" y="0"/>
                  </a:moveTo>
                  <a:cubicBezTo>
                    <a:pt x="531146" y="0"/>
                    <a:pt x="574336" y="32379"/>
                    <a:pt x="603871" y="69812"/>
                  </a:cubicBezTo>
                  <a:cubicBezTo>
                    <a:pt x="657464" y="58279"/>
                    <a:pt x="702417" y="62264"/>
                    <a:pt x="738525" y="90957"/>
                  </a:cubicBezTo>
                  <a:cubicBezTo>
                    <a:pt x="768076" y="114444"/>
                    <a:pt x="781088" y="147917"/>
                    <a:pt x="777816" y="181865"/>
                  </a:cubicBezTo>
                  <a:cubicBezTo>
                    <a:pt x="845086" y="212714"/>
                    <a:pt x="882114" y="270431"/>
                    <a:pt x="868160" y="325853"/>
                  </a:cubicBezTo>
                  <a:cubicBezTo>
                    <a:pt x="850690" y="387651"/>
                    <a:pt x="763266" y="427373"/>
                    <a:pt x="684223" y="417393"/>
                  </a:cubicBezTo>
                  <a:cubicBezTo>
                    <a:pt x="661649" y="454100"/>
                    <a:pt x="621006" y="482938"/>
                    <a:pt x="569480" y="493832"/>
                  </a:cubicBezTo>
                  <a:cubicBezTo>
                    <a:pt x="500751" y="508359"/>
                    <a:pt x="431801" y="486965"/>
                    <a:pt x="390811" y="443851"/>
                  </a:cubicBezTo>
                  <a:lnTo>
                    <a:pt x="166256" y="558800"/>
                  </a:lnTo>
                  <a:cubicBezTo>
                    <a:pt x="200499" y="524546"/>
                    <a:pt x="234268" y="493832"/>
                    <a:pt x="244408" y="440638"/>
                  </a:cubicBezTo>
                  <a:cubicBezTo>
                    <a:pt x="216164" y="447594"/>
                    <a:pt x="183418" y="445652"/>
                    <a:pt x="153001" y="433139"/>
                  </a:cubicBezTo>
                  <a:cubicBezTo>
                    <a:pt x="99423" y="411096"/>
                    <a:pt x="75574" y="362619"/>
                    <a:pt x="83409" y="321667"/>
                  </a:cubicBezTo>
                  <a:cubicBezTo>
                    <a:pt x="52903" y="304342"/>
                    <a:pt x="0" y="279340"/>
                    <a:pt x="0" y="220162"/>
                  </a:cubicBezTo>
                  <a:cubicBezTo>
                    <a:pt x="0" y="165292"/>
                    <a:pt x="69273" y="123168"/>
                    <a:pt x="134314" y="124283"/>
                  </a:cubicBezTo>
                  <a:cubicBezTo>
                    <a:pt x="141351" y="101804"/>
                    <a:pt x="156513" y="81125"/>
                    <a:pt x="179346" y="65777"/>
                  </a:cubicBezTo>
                  <a:cubicBezTo>
                    <a:pt x="227779" y="33231"/>
                    <a:pt x="302282" y="38853"/>
                    <a:pt x="342325" y="67029"/>
                  </a:cubicBezTo>
                  <a:cubicBezTo>
                    <a:pt x="370296" y="25903"/>
                    <a:pt x="414848" y="0"/>
                    <a:pt x="472331" y="0"/>
                  </a:cubicBezTo>
                  <a:close/>
                </a:path>
              </a:pathLst>
            </a:custGeom>
            <a:solidFill>
              <a:srgbClr val="EC9F1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p:cNvSpPr txBox="1"/>
            <p:nvPr/>
          </p:nvSpPr>
          <p:spPr>
            <a:xfrm>
              <a:off x="164733" y="41799"/>
              <a:ext cx="561385" cy="406400"/>
            </a:xfrm>
            <a:prstGeom prst="rect">
              <a:avLst/>
            </a:prstGeom>
          </p:spPr>
          <p:txBody>
            <a:bodyPr lIns="50800" tIns="50800" rIns="50800" bIns="50800" rtlCol="0" anchor="ctr"/>
            <a:lstStyle/>
            <a:p>
              <a:pPr marL="0" marR="0" lvl="0" indent="0" algn="ctr" defTabSz="914400" rtl="0" eaLnBrk="1" fontAlgn="auto" latinLnBrk="0" hangingPunct="1">
                <a:lnSpc>
                  <a:spcPts val="6159"/>
                </a:lnSpc>
                <a:spcBef>
                  <a:spcPts val="0"/>
                </a:spcBef>
                <a:spcAft>
                  <a:spcPts val="0"/>
                </a:spcAft>
                <a:buClrTx/>
                <a:buSzTx/>
                <a:buFontTx/>
                <a:buNone/>
                <a:tabLst/>
                <a:defRPr/>
              </a:pPr>
              <a:r>
                <a:rPr kumimoji="0" lang="en-US" sz="4399" b="0" i="0" u="none" strike="noStrike" kern="1200" cap="none" spc="0" normalizeH="0" baseline="0" noProof="0" dirty="0">
                  <a:ln>
                    <a:noFill/>
                  </a:ln>
                  <a:solidFill>
                    <a:srgbClr val="053055"/>
                  </a:solidFill>
                  <a:effectLst/>
                  <a:uLnTx/>
                  <a:uFillTx/>
                  <a:latin typeface="Montserrat"/>
                  <a:ea typeface="Montserrat"/>
                  <a:cs typeface="Montserrat"/>
                  <a:sym typeface="Montserrat"/>
                </a:rPr>
                <a:t>WIE KANN MEIN BEITRAG ZU EINEM SICHEREN UMFELD AUSSEHEN?</a:t>
              </a:r>
            </a:p>
          </p:txBody>
        </p:sp>
      </p:grpSp>
      <p:grpSp>
        <p:nvGrpSpPr>
          <p:cNvPr id="11" name="Group 11"/>
          <p:cNvGrpSpPr/>
          <p:nvPr/>
        </p:nvGrpSpPr>
        <p:grpSpPr>
          <a:xfrm>
            <a:off x="8590821" y="3464611"/>
            <a:ext cx="4260094" cy="616444"/>
            <a:chOff x="0" y="0"/>
            <a:chExt cx="1587383" cy="229697"/>
          </a:xfrm>
        </p:grpSpPr>
        <p:sp>
          <p:nvSpPr>
            <p:cNvPr id="12" name="Freeform 12"/>
            <p:cNvSpPr/>
            <p:nvPr/>
          </p:nvSpPr>
          <p:spPr>
            <a:xfrm>
              <a:off x="0" y="0"/>
              <a:ext cx="1587383" cy="229697"/>
            </a:xfrm>
            <a:custGeom>
              <a:avLst/>
              <a:gdLst/>
              <a:ahLst/>
              <a:cxnLst/>
              <a:rect l="l" t="t" r="r" b="b"/>
              <a:pathLst>
                <a:path w="1587383" h="229697">
                  <a:moveTo>
                    <a:pt x="0" y="0"/>
                  </a:moveTo>
                  <a:lnTo>
                    <a:pt x="1587383" y="0"/>
                  </a:lnTo>
                  <a:lnTo>
                    <a:pt x="1587383" y="229697"/>
                  </a:lnTo>
                  <a:lnTo>
                    <a:pt x="0" y="229697"/>
                  </a:lnTo>
                  <a:close/>
                </a:path>
              </a:pathLst>
            </a:custGeom>
            <a:solidFill>
              <a:srgbClr val="053055">
                <a:alpha val="18824"/>
              </a:srgbClr>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p:cNvSpPr txBox="1"/>
            <p:nvPr/>
          </p:nvSpPr>
          <p:spPr>
            <a:xfrm>
              <a:off x="0" y="-38100"/>
              <a:ext cx="1587383" cy="267797"/>
            </a:xfrm>
            <a:prstGeom prst="rect">
              <a:avLst/>
            </a:prstGeom>
          </p:spPr>
          <p:txBody>
            <a:bodyPr lIns="50800" tIns="50800" rIns="50800" bIns="50800" rtlCol="0" anchor="ctr"/>
            <a:lstStyle/>
            <a:p>
              <a:pPr marL="0" marR="0" lvl="0" indent="0" algn="ctr" defTabSz="914400" rtl="0" eaLnBrk="1" fontAlgn="auto" latinLnBrk="0" hangingPunct="1">
                <a:lnSpc>
                  <a:spcPts val="2458"/>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4"/>
          <p:cNvGrpSpPr/>
          <p:nvPr/>
        </p:nvGrpSpPr>
        <p:grpSpPr>
          <a:xfrm>
            <a:off x="7692442" y="4275481"/>
            <a:ext cx="5930202" cy="616444"/>
            <a:chOff x="0" y="0"/>
            <a:chExt cx="2209693" cy="229697"/>
          </a:xfrm>
        </p:grpSpPr>
        <p:sp>
          <p:nvSpPr>
            <p:cNvPr id="15" name="Freeform 15"/>
            <p:cNvSpPr/>
            <p:nvPr/>
          </p:nvSpPr>
          <p:spPr>
            <a:xfrm>
              <a:off x="0" y="0"/>
              <a:ext cx="2209693" cy="229697"/>
            </a:xfrm>
            <a:custGeom>
              <a:avLst/>
              <a:gdLst/>
              <a:ahLst/>
              <a:cxnLst/>
              <a:rect l="l" t="t" r="r" b="b"/>
              <a:pathLst>
                <a:path w="2209693" h="229697">
                  <a:moveTo>
                    <a:pt x="0" y="0"/>
                  </a:moveTo>
                  <a:lnTo>
                    <a:pt x="2209693" y="0"/>
                  </a:lnTo>
                  <a:lnTo>
                    <a:pt x="2209693" y="229697"/>
                  </a:lnTo>
                  <a:lnTo>
                    <a:pt x="0" y="229697"/>
                  </a:lnTo>
                  <a:close/>
                </a:path>
              </a:pathLst>
            </a:custGeom>
            <a:solidFill>
              <a:srgbClr val="053055">
                <a:alpha val="18824"/>
              </a:srgbClr>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16"/>
            <p:cNvSpPr txBox="1"/>
            <p:nvPr/>
          </p:nvSpPr>
          <p:spPr>
            <a:xfrm>
              <a:off x="0" y="-38100"/>
              <a:ext cx="2209693" cy="267797"/>
            </a:xfrm>
            <a:prstGeom prst="rect">
              <a:avLst/>
            </a:prstGeom>
          </p:spPr>
          <p:txBody>
            <a:bodyPr lIns="50800" tIns="50800" rIns="50800" bIns="50800" rtlCol="0" anchor="ctr"/>
            <a:lstStyle/>
            <a:p>
              <a:pPr marL="0" marR="0" lvl="0" indent="0" algn="ctr" defTabSz="914400" rtl="0" eaLnBrk="1" fontAlgn="auto" latinLnBrk="0" hangingPunct="1">
                <a:lnSpc>
                  <a:spcPts val="2458"/>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7867363" y="1942553"/>
            <a:ext cx="420637" cy="6287595"/>
            <a:chOff x="0" y="0"/>
            <a:chExt cx="154215" cy="974113"/>
          </a:xfrm>
        </p:grpSpPr>
        <p:sp>
          <p:nvSpPr>
            <p:cNvPr id="3" name="Freeform 3"/>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4" name="Group 4"/>
          <p:cNvGrpSpPr/>
          <p:nvPr/>
        </p:nvGrpSpPr>
        <p:grpSpPr>
          <a:xfrm>
            <a:off x="0" y="1999703"/>
            <a:ext cx="420637" cy="6287595"/>
            <a:chOff x="0" y="0"/>
            <a:chExt cx="65168" cy="974113"/>
          </a:xfrm>
        </p:grpSpPr>
        <p:sp>
          <p:nvSpPr>
            <p:cNvPr id="5" name="Freeform 5"/>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AABFD1"/>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6" name="Group 6"/>
          <p:cNvGrpSpPr/>
          <p:nvPr/>
        </p:nvGrpSpPr>
        <p:grpSpPr>
          <a:xfrm>
            <a:off x="16173532" y="9517289"/>
            <a:ext cx="1956616" cy="567847"/>
            <a:chOff x="0" y="0"/>
            <a:chExt cx="2608822" cy="757130"/>
          </a:xfrm>
        </p:grpSpPr>
        <p:pic>
          <p:nvPicPr>
            <p:cNvPr id="7" name="Picture 7"/>
            <p:cNvPicPr>
              <a:picLocks noChangeAspect="1"/>
            </p:cNvPicPr>
            <p:nvPr/>
          </p:nvPicPr>
          <p:blipFill>
            <a:blip r:embed="rId2"/>
            <a:srcRect r="2273" b="16626"/>
            <a:stretch>
              <a:fillRect/>
            </a:stretch>
          </p:blipFill>
          <p:spPr>
            <a:xfrm>
              <a:off x="0" y="0"/>
              <a:ext cx="2608822" cy="757130"/>
            </a:xfrm>
            <a:prstGeom prst="rect">
              <a:avLst/>
            </a:prstGeom>
          </p:spPr>
        </p:pic>
      </p:grpSp>
      <p:grpSp>
        <p:nvGrpSpPr>
          <p:cNvPr id="8" name="Group 8"/>
          <p:cNvGrpSpPr/>
          <p:nvPr/>
        </p:nvGrpSpPr>
        <p:grpSpPr>
          <a:xfrm>
            <a:off x="1237493" y="2191576"/>
            <a:ext cx="2774719" cy="2774719"/>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9F1A"/>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10"/>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3234"/>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1" name="Group 11"/>
          <p:cNvGrpSpPr/>
          <p:nvPr/>
        </p:nvGrpSpPr>
        <p:grpSpPr>
          <a:xfrm>
            <a:off x="14626224" y="2191576"/>
            <a:ext cx="2774719" cy="2774719"/>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9F1A"/>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TextBox 13"/>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3234"/>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4" name="Group 14"/>
          <p:cNvGrpSpPr/>
          <p:nvPr/>
        </p:nvGrpSpPr>
        <p:grpSpPr>
          <a:xfrm>
            <a:off x="10165580" y="2191576"/>
            <a:ext cx="2774719" cy="2774719"/>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9F1A"/>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6"/>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3234"/>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7" name="Group 17"/>
          <p:cNvGrpSpPr/>
          <p:nvPr/>
        </p:nvGrpSpPr>
        <p:grpSpPr>
          <a:xfrm>
            <a:off x="5701537" y="2191576"/>
            <a:ext cx="2774719" cy="2774719"/>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9F1A"/>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TextBox 19"/>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3234"/>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0" name="Freeform 20"/>
          <p:cNvSpPr/>
          <p:nvPr/>
        </p:nvSpPr>
        <p:spPr>
          <a:xfrm>
            <a:off x="1923806" y="2642754"/>
            <a:ext cx="1729382" cy="1872363"/>
          </a:xfrm>
          <a:custGeom>
            <a:avLst/>
            <a:gdLst/>
            <a:ahLst/>
            <a:cxnLst/>
            <a:rect l="l" t="t" r="r" b="b"/>
            <a:pathLst>
              <a:path w="1729382" h="1872363">
                <a:moveTo>
                  <a:pt x="0" y="0"/>
                </a:moveTo>
                <a:lnTo>
                  <a:pt x="1729382" y="0"/>
                </a:lnTo>
                <a:lnTo>
                  <a:pt x="1729382" y="1872363"/>
                </a:lnTo>
                <a:lnTo>
                  <a:pt x="0" y="187236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Freeform 21"/>
          <p:cNvSpPr/>
          <p:nvPr/>
        </p:nvSpPr>
        <p:spPr>
          <a:xfrm>
            <a:off x="6060196" y="2550235"/>
            <a:ext cx="2057400" cy="20574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Freeform 22"/>
          <p:cNvSpPr/>
          <p:nvPr/>
        </p:nvSpPr>
        <p:spPr>
          <a:xfrm>
            <a:off x="10524131" y="2969384"/>
            <a:ext cx="2082316" cy="1219102"/>
          </a:xfrm>
          <a:custGeom>
            <a:avLst/>
            <a:gdLst/>
            <a:ahLst/>
            <a:cxnLst/>
            <a:rect l="l" t="t" r="r" b="b"/>
            <a:pathLst>
              <a:path w="2082316" h="1219102">
                <a:moveTo>
                  <a:pt x="0" y="0"/>
                </a:moveTo>
                <a:lnTo>
                  <a:pt x="2082316" y="0"/>
                </a:lnTo>
                <a:lnTo>
                  <a:pt x="2082316" y="1219102"/>
                </a:lnTo>
                <a:lnTo>
                  <a:pt x="0" y="1219102"/>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Freeform 23"/>
          <p:cNvSpPr/>
          <p:nvPr/>
        </p:nvSpPr>
        <p:spPr>
          <a:xfrm>
            <a:off x="15215134" y="2550235"/>
            <a:ext cx="1596899" cy="1987092"/>
          </a:xfrm>
          <a:custGeom>
            <a:avLst/>
            <a:gdLst/>
            <a:ahLst/>
            <a:cxnLst/>
            <a:rect l="l" t="t" r="r" b="b"/>
            <a:pathLst>
              <a:path w="1596899" h="1987092">
                <a:moveTo>
                  <a:pt x="0" y="0"/>
                </a:moveTo>
                <a:lnTo>
                  <a:pt x="1596899" y="0"/>
                </a:lnTo>
                <a:lnTo>
                  <a:pt x="1596899" y="1987092"/>
                </a:lnTo>
                <a:lnTo>
                  <a:pt x="0" y="1987092"/>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TextBox 24"/>
          <p:cNvSpPr txBox="1"/>
          <p:nvPr/>
        </p:nvSpPr>
        <p:spPr>
          <a:xfrm>
            <a:off x="3138173" y="574341"/>
            <a:ext cx="12362090" cy="1368211"/>
          </a:xfrm>
          <a:prstGeom prst="rect">
            <a:avLst/>
          </a:prstGeom>
        </p:spPr>
        <p:txBody>
          <a:bodyPr lIns="0" tIns="0" rIns="0" bIns="0" rtlCol="0" anchor="t">
            <a:spAutoFit/>
          </a:bodyPr>
          <a:lstStyle/>
          <a:p>
            <a:pPr marL="0" marR="0" lvl="0" indent="0" algn="ctr" defTabSz="914400" rtl="0" eaLnBrk="1" fontAlgn="auto" latinLnBrk="0" hangingPunct="1">
              <a:lnSpc>
                <a:spcPts val="5336"/>
              </a:lnSpc>
              <a:spcBef>
                <a:spcPts val="0"/>
              </a:spcBef>
              <a:spcAft>
                <a:spcPts val="0"/>
              </a:spcAft>
              <a:buClrTx/>
              <a:buSzTx/>
              <a:buFontTx/>
              <a:buNone/>
              <a:tabLst/>
              <a:defRPr/>
            </a:pPr>
            <a:r>
              <a:rPr kumimoji="0" lang="de-DE" sz="4987" b="0" i="0" u="none" strike="noStrike" kern="1200" cap="none" spc="134" normalizeH="0" baseline="0" noProof="0" dirty="0">
                <a:ln>
                  <a:noFill/>
                </a:ln>
                <a:solidFill>
                  <a:srgbClr val="053055"/>
                </a:solidFill>
                <a:effectLst/>
                <a:uLnTx/>
                <a:uFillTx/>
                <a:latin typeface="Montserrat"/>
                <a:ea typeface="Montserrat"/>
                <a:cs typeface="Montserrat"/>
                <a:sym typeface="Montserrat"/>
              </a:rPr>
              <a:t>WENN SICH MIR JEMAND ANVERTRAUT</a:t>
            </a:r>
          </a:p>
        </p:txBody>
      </p:sp>
      <p:sp>
        <p:nvSpPr>
          <p:cNvPr id="25" name="TextBox 25"/>
          <p:cNvSpPr txBox="1"/>
          <p:nvPr/>
        </p:nvSpPr>
        <p:spPr>
          <a:xfrm>
            <a:off x="1237493" y="5335918"/>
            <a:ext cx="3102008" cy="3056382"/>
          </a:xfrm>
          <a:prstGeom prst="rect">
            <a:avLst/>
          </a:prstGeom>
        </p:spPr>
        <p:txBody>
          <a:bodyPr lIns="0" tIns="0" rIns="0" bIns="0" rtlCol="0" anchor="t">
            <a:spAutoFit/>
          </a:bodyPr>
          <a:lstStyle/>
          <a:p>
            <a:pPr marL="0" marR="0" lvl="0" indent="0" algn="ctr" defTabSz="914400" rtl="0" eaLnBrk="1" fontAlgn="auto" latinLnBrk="0" hangingPunct="1">
              <a:lnSpc>
                <a:spcPts val="4929"/>
              </a:lnSpc>
              <a:spcBef>
                <a:spcPts val="0"/>
              </a:spcBef>
              <a:spcAft>
                <a:spcPts val="0"/>
              </a:spcAft>
              <a:buClrTx/>
              <a:buSzTx/>
              <a:buFontTx/>
              <a:buNone/>
              <a:tabLst/>
              <a:defRPr/>
            </a:pPr>
            <a:r>
              <a:rPr kumimoji="0" lang="de-DE" sz="3100" b="0" i="0" u="none" strike="noStrike" kern="1200" cap="none" spc="0" normalizeH="0" baseline="0" noProof="0" dirty="0">
                <a:ln>
                  <a:noFill/>
                </a:ln>
                <a:solidFill>
                  <a:srgbClr val="053055"/>
                </a:solidFill>
                <a:effectLst/>
                <a:uLnTx/>
                <a:uFillTx/>
                <a:latin typeface="Montserrat"/>
                <a:ea typeface="Montserrat"/>
                <a:cs typeface="Montserrat"/>
                <a:sym typeface="Montserrat"/>
              </a:rPr>
              <a:t>Besonnen reagieren, nicht übermäßig emotional</a:t>
            </a:r>
          </a:p>
        </p:txBody>
      </p:sp>
      <p:sp>
        <p:nvSpPr>
          <p:cNvPr id="26" name="TextBox 26"/>
          <p:cNvSpPr txBox="1"/>
          <p:nvPr/>
        </p:nvSpPr>
        <p:spPr>
          <a:xfrm>
            <a:off x="5436632" y="5335918"/>
            <a:ext cx="3405788" cy="3056382"/>
          </a:xfrm>
          <a:prstGeom prst="rect">
            <a:avLst/>
          </a:prstGeom>
        </p:spPr>
        <p:txBody>
          <a:bodyPr lIns="0" tIns="0" rIns="0" bIns="0" rtlCol="0" anchor="t">
            <a:spAutoFit/>
          </a:bodyPr>
          <a:lstStyle/>
          <a:p>
            <a:pPr marL="0" marR="0" lvl="0" indent="0" algn="ctr" defTabSz="914400" rtl="0" eaLnBrk="1" fontAlgn="auto" latinLnBrk="0" hangingPunct="1">
              <a:lnSpc>
                <a:spcPts val="4929"/>
              </a:lnSpc>
              <a:spcBef>
                <a:spcPts val="0"/>
              </a:spcBef>
              <a:spcAft>
                <a:spcPts val="0"/>
              </a:spcAft>
              <a:buClrTx/>
              <a:buSzTx/>
              <a:buFontTx/>
              <a:buNone/>
              <a:tabLst/>
              <a:defRPr/>
            </a:pPr>
            <a:r>
              <a:rPr kumimoji="0" lang="de-DE" sz="3100" b="0" i="0" u="none" strike="noStrike" kern="1200" cap="none" spc="0" normalizeH="0" baseline="0" noProof="0" dirty="0">
                <a:ln>
                  <a:noFill/>
                </a:ln>
                <a:solidFill>
                  <a:srgbClr val="053055"/>
                </a:solidFill>
                <a:effectLst/>
                <a:uLnTx/>
                <a:uFillTx/>
                <a:latin typeface="Montserrat"/>
                <a:ea typeface="Montserrat"/>
                <a:cs typeface="Montserrat"/>
                <a:sym typeface="Montserrat"/>
              </a:rPr>
              <a:t>Dem*der Betroffenen erst einmal uneingeschränkt glauben</a:t>
            </a:r>
          </a:p>
        </p:txBody>
      </p:sp>
      <p:sp>
        <p:nvSpPr>
          <p:cNvPr id="27" name="TextBox 27"/>
          <p:cNvSpPr txBox="1"/>
          <p:nvPr/>
        </p:nvSpPr>
        <p:spPr>
          <a:xfrm>
            <a:off x="9913025" y="5335918"/>
            <a:ext cx="3304528" cy="2437257"/>
          </a:xfrm>
          <a:prstGeom prst="rect">
            <a:avLst/>
          </a:prstGeom>
        </p:spPr>
        <p:txBody>
          <a:bodyPr lIns="0" tIns="0" rIns="0" bIns="0" rtlCol="0" anchor="t">
            <a:spAutoFit/>
          </a:bodyPr>
          <a:lstStyle/>
          <a:p>
            <a:pPr marL="0" marR="0" lvl="0" indent="0" algn="ctr" defTabSz="914400" rtl="0" eaLnBrk="1" fontAlgn="auto" latinLnBrk="0" hangingPunct="1">
              <a:lnSpc>
                <a:spcPts val="4929"/>
              </a:lnSpc>
              <a:spcBef>
                <a:spcPts val="0"/>
              </a:spcBef>
              <a:spcAft>
                <a:spcPts val="0"/>
              </a:spcAft>
              <a:buClrTx/>
              <a:buSzTx/>
              <a:buFontTx/>
              <a:buNone/>
              <a:tabLst/>
              <a:defRPr/>
            </a:pPr>
            <a:r>
              <a:rPr kumimoji="0" lang="de-DE" sz="3100" b="0" i="0" u="none" strike="noStrike" kern="1200" cap="none" spc="0" normalizeH="0" baseline="0" noProof="0" dirty="0">
                <a:ln>
                  <a:noFill/>
                </a:ln>
                <a:solidFill>
                  <a:srgbClr val="053055"/>
                </a:solidFill>
                <a:effectLst/>
                <a:uLnTx/>
                <a:uFillTx/>
                <a:latin typeface="Montserrat"/>
                <a:ea typeface="Montserrat"/>
                <a:cs typeface="Montserrat"/>
                <a:sym typeface="Montserrat"/>
              </a:rPr>
              <a:t>Sachlich, möglichst wortgenau dokumentieren</a:t>
            </a:r>
          </a:p>
        </p:txBody>
      </p:sp>
      <p:sp>
        <p:nvSpPr>
          <p:cNvPr id="28" name="TextBox 28"/>
          <p:cNvSpPr txBox="1"/>
          <p:nvPr/>
        </p:nvSpPr>
        <p:spPr>
          <a:xfrm>
            <a:off x="14036703" y="5335918"/>
            <a:ext cx="3713528" cy="1818132"/>
          </a:xfrm>
          <a:prstGeom prst="rect">
            <a:avLst/>
          </a:prstGeom>
        </p:spPr>
        <p:txBody>
          <a:bodyPr lIns="0" tIns="0" rIns="0" bIns="0" rtlCol="0" anchor="t">
            <a:spAutoFit/>
          </a:bodyPr>
          <a:lstStyle/>
          <a:p>
            <a:pPr marL="0" marR="0" lvl="0" indent="0" algn="ctr" defTabSz="914400" rtl="0" eaLnBrk="1" fontAlgn="auto" latinLnBrk="0" hangingPunct="1">
              <a:lnSpc>
                <a:spcPts val="4929"/>
              </a:lnSpc>
              <a:spcBef>
                <a:spcPts val="0"/>
              </a:spcBef>
              <a:spcAft>
                <a:spcPts val="0"/>
              </a:spcAft>
              <a:buClrTx/>
              <a:buSzTx/>
              <a:buFontTx/>
              <a:buNone/>
              <a:tabLst/>
              <a:defRPr/>
            </a:pPr>
            <a:r>
              <a:rPr kumimoji="0" lang="de-DE" sz="3100" b="0" i="0" u="none" strike="noStrike" kern="1200" cap="none" spc="0" normalizeH="0" baseline="0" noProof="0" dirty="0">
                <a:ln>
                  <a:noFill/>
                </a:ln>
                <a:solidFill>
                  <a:srgbClr val="053055"/>
                </a:solidFill>
                <a:effectLst/>
                <a:uLnTx/>
                <a:uFillTx/>
                <a:latin typeface="Montserrat"/>
                <a:ea typeface="Montserrat"/>
                <a:cs typeface="Montserrat"/>
                <a:sym typeface="Montserrat"/>
              </a:rPr>
              <a:t>An Ablaufpläne halten (z.B. Interventionsplan)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605C562E-6816-3DDA-2855-5422633D596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84B1818-1C51-43E9-7C2B-01536505F479}"/>
              </a:ext>
            </a:extLst>
          </p:cNvPr>
          <p:cNvGrpSpPr/>
          <p:nvPr/>
        </p:nvGrpSpPr>
        <p:grpSpPr>
          <a:xfrm>
            <a:off x="17867363" y="1942553"/>
            <a:ext cx="420637" cy="6287595"/>
            <a:chOff x="0" y="0"/>
            <a:chExt cx="154215" cy="974113"/>
          </a:xfrm>
        </p:grpSpPr>
        <p:sp>
          <p:nvSpPr>
            <p:cNvPr id="3" name="Freeform 3">
              <a:extLst>
                <a:ext uri="{FF2B5EF4-FFF2-40B4-BE49-F238E27FC236}">
                  <a16:creationId xmlns:a16="http://schemas.microsoft.com/office/drawing/2014/main" id="{5C7F9C9C-6C92-977A-432D-DA24ECE8BF94}"/>
                </a:ext>
              </a:extLst>
            </p:cNvPr>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4" name="Group 4">
            <a:extLst>
              <a:ext uri="{FF2B5EF4-FFF2-40B4-BE49-F238E27FC236}">
                <a16:creationId xmlns:a16="http://schemas.microsoft.com/office/drawing/2014/main" id="{0BE7096D-2829-1A1A-59DD-AA527E9C8E59}"/>
              </a:ext>
            </a:extLst>
          </p:cNvPr>
          <p:cNvGrpSpPr/>
          <p:nvPr/>
        </p:nvGrpSpPr>
        <p:grpSpPr>
          <a:xfrm>
            <a:off x="0" y="1999703"/>
            <a:ext cx="420637" cy="6287595"/>
            <a:chOff x="0" y="0"/>
            <a:chExt cx="65168" cy="974113"/>
          </a:xfrm>
        </p:grpSpPr>
        <p:sp>
          <p:nvSpPr>
            <p:cNvPr id="5" name="Freeform 5">
              <a:extLst>
                <a:ext uri="{FF2B5EF4-FFF2-40B4-BE49-F238E27FC236}">
                  <a16:creationId xmlns:a16="http://schemas.microsoft.com/office/drawing/2014/main" id="{5E681F4E-BE05-ED25-7D3A-4EA5C8130FDF}"/>
                </a:ext>
              </a:extLst>
            </p:cNvPr>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AABFD1"/>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6" name="Group 6">
            <a:extLst>
              <a:ext uri="{FF2B5EF4-FFF2-40B4-BE49-F238E27FC236}">
                <a16:creationId xmlns:a16="http://schemas.microsoft.com/office/drawing/2014/main" id="{61014571-0ACB-8B02-C454-0F61B92E2E26}"/>
              </a:ext>
            </a:extLst>
          </p:cNvPr>
          <p:cNvGrpSpPr/>
          <p:nvPr/>
        </p:nvGrpSpPr>
        <p:grpSpPr>
          <a:xfrm>
            <a:off x="16173532" y="9517289"/>
            <a:ext cx="1956616" cy="567847"/>
            <a:chOff x="0" y="0"/>
            <a:chExt cx="2608822" cy="757130"/>
          </a:xfrm>
        </p:grpSpPr>
        <p:pic>
          <p:nvPicPr>
            <p:cNvPr id="7" name="Picture 7">
              <a:extLst>
                <a:ext uri="{FF2B5EF4-FFF2-40B4-BE49-F238E27FC236}">
                  <a16:creationId xmlns:a16="http://schemas.microsoft.com/office/drawing/2014/main" id="{0CF03BB1-8131-9CFD-543C-9BE5DFDD5B48}"/>
                </a:ext>
              </a:extLst>
            </p:cNvPr>
            <p:cNvPicPr>
              <a:picLocks noChangeAspect="1"/>
            </p:cNvPicPr>
            <p:nvPr/>
          </p:nvPicPr>
          <p:blipFill>
            <a:blip r:embed="rId3"/>
            <a:srcRect r="2273" b="16626"/>
            <a:stretch>
              <a:fillRect/>
            </a:stretch>
          </p:blipFill>
          <p:spPr>
            <a:xfrm>
              <a:off x="0" y="0"/>
              <a:ext cx="2608822" cy="757130"/>
            </a:xfrm>
            <a:prstGeom prst="rect">
              <a:avLst/>
            </a:prstGeom>
          </p:spPr>
        </p:pic>
      </p:grpSp>
      <p:grpSp>
        <p:nvGrpSpPr>
          <p:cNvPr id="8" name="Group 8">
            <a:extLst>
              <a:ext uri="{FF2B5EF4-FFF2-40B4-BE49-F238E27FC236}">
                <a16:creationId xmlns:a16="http://schemas.microsoft.com/office/drawing/2014/main" id="{81934E98-5120-2B36-E270-C9E596082D01}"/>
              </a:ext>
            </a:extLst>
          </p:cNvPr>
          <p:cNvGrpSpPr/>
          <p:nvPr/>
        </p:nvGrpSpPr>
        <p:grpSpPr>
          <a:xfrm>
            <a:off x="1237493" y="2191576"/>
            <a:ext cx="2774719" cy="2774719"/>
            <a:chOff x="0" y="0"/>
            <a:chExt cx="812800" cy="812800"/>
          </a:xfrm>
        </p:grpSpPr>
        <p:sp>
          <p:nvSpPr>
            <p:cNvPr id="9" name="Freeform 9">
              <a:extLst>
                <a:ext uri="{FF2B5EF4-FFF2-40B4-BE49-F238E27FC236}">
                  <a16:creationId xmlns:a16="http://schemas.microsoft.com/office/drawing/2014/main" id="{D61A2181-9458-2167-4491-44A41E12F8A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9F1A"/>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10">
              <a:extLst>
                <a:ext uri="{FF2B5EF4-FFF2-40B4-BE49-F238E27FC236}">
                  <a16:creationId xmlns:a16="http://schemas.microsoft.com/office/drawing/2014/main" id="{BDF16E2E-B114-120D-31BF-CD5ACC41F18F}"/>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3234"/>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1" name="Group 11">
            <a:extLst>
              <a:ext uri="{FF2B5EF4-FFF2-40B4-BE49-F238E27FC236}">
                <a16:creationId xmlns:a16="http://schemas.microsoft.com/office/drawing/2014/main" id="{672FC741-7DB0-6067-EA37-DA60C6CB587B}"/>
              </a:ext>
            </a:extLst>
          </p:cNvPr>
          <p:cNvGrpSpPr/>
          <p:nvPr/>
        </p:nvGrpSpPr>
        <p:grpSpPr>
          <a:xfrm>
            <a:off x="14626224" y="2191576"/>
            <a:ext cx="2774719" cy="2774719"/>
            <a:chOff x="0" y="0"/>
            <a:chExt cx="812800" cy="812800"/>
          </a:xfrm>
        </p:grpSpPr>
        <p:sp>
          <p:nvSpPr>
            <p:cNvPr id="12" name="Freeform 12">
              <a:extLst>
                <a:ext uri="{FF2B5EF4-FFF2-40B4-BE49-F238E27FC236}">
                  <a16:creationId xmlns:a16="http://schemas.microsoft.com/office/drawing/2014/main" id="{1EE7C4A4-B7B7-10FA-296B-BCCC1B549F3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9F1A"/>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78BFBA25-44C5-E4D4-7844-E1CFACC1EC98}"/>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3234"/>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4" name="Group 14">
            <a:extLst>
              <a:ext uri="{FF2B5EF4-FFF2-40B4-BE49-F238E27FC236}">
                <a16:creationId xmlns:a16="http://schemas.microsoft.com/office/drawing/2014/main" id="{50C47EEE-B3FA-170D-E44E-33A26D98A2A5}"/>
              </a:ext>
            </a:extLst>
          </p:cNvPr>
          <p:cNvGrpSpPr/>
          <p:nvPr/>
        </p:nvGrpSpPr>
        <p:grpSpPr>
          <a:xfrm>
            <a:off x="10165580" y="2191576"/>
            <a:ext cx="2774719" cy="2774719"/>
            <a:chOff x="0" y="0"/>
            <a:chExt cx="812800" cy="812800"/>
          </a:xfrm>
        </p:grpSpPr>
        <p:sp>
          <p:nvSpPr>
            <p:cNvPr id="15" name="Freeform 15">
              <a:extLst>
                <a:ext uri="{FF2B5EF4-FFF2-40B4-BE49-F238E27FC236}">
                  <a16:creationId xmlns:a16="http://schemas.microsoft.com/office/drawing/2014/main" id="{AE20C825-EF56-21CF-452D-29AE69C6AFC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9F1A"/>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6">
              <a:extLst>
                <a:ext uri="{FF2B5EF4-FFF2-40B4-BE49-F238E27FC236}">
                  <a16:creationId xmlns:a16="http://schemas.microsoft.com/office/drawing/2014/main" id="{EBCF4937-7D2B-C6D1-D8BE-85FF9FF08DC6}"/>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3234"/>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7" name="Group 17">
            <a:extLst>
              <a:ext uri="{FF2B5EF4-FFF2-40B4-BE49-F238E27FC236}">
                <a16:creationId xmlns:a16="http://schemas.microsoft.com/office/drawing/2014/main" id="{4FBCD72D-5ED3-D939-6839-343298B786C8}"/>
              </a:ext>
            </a:extLst>
          </p:cNvPr>
          <p:cNvGrpSpPr/>
          <p:nvPr/>
        </p:nvGrpSpPr>
        <p:grpSpPr>
          <a:xfrm>
            <a:off x="5701537" y="2191576"/>
            <a:ext cx="2774719" cy="2774719"/>
            <a:chOff x="0" y="0"/>
            <a:chExt cx="812800" cy="812800"/>
          </a:xfrm>
        </p:grpSpPr>
        <p:sp>
          <p:nvSpPr>
            <p:cNvPr id="18" name="Freeform 18">
              <a:extLst>
                <a:ext uri="{FF2B5EF4-FFF2-40B4-BE49-F238E27FC236}">
                  <a16:creationId xmlns:a16="http://schemas.microsoft.com/office/drawing/2014/main" id="{5A4BEA8E-044F-0A9A-8E72-7AD98E7096C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9F1A"/>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TextBox 19">
              <a:extLst>
                <a:ext uri="{FF2B5EF4-FFF2-40B4-BE49-F238E27FC236}">
                  <a16:creationId xmlns:a16="http://schemas.microsoft.com/office/drawing/2014/main" id="{4F28052C-43A0-4BB0-EE5A-4358DA7DAF97}"/>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3234"/>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0" name="Freeform 20">
            <a:extLst>
              <a:ext uri="{FF2B5EF4-FFF2-40B4-BE49-F238E27FC236}">
                <a16:creationId xmlns:a16="http://schemas.microsoft.com/office/drawing/2014/main" id="{898324CF-0B84-B279-A1D9-DD4D8D64EDCF}"/>
              </a:ext>
            </a:extLst>
          </p:cNvPr>
          <p:cNvSpPr/>
          <p:nvPr/>
        </p:nvSpPr>
        <p:spPr>
          <a:xfrm>
            <a:off x="1923806" y="2642754"/>
            <a:ext cx="1729382" cy="1872363"/>
          </a:xfrm>
          <a:custGeom>
            <a:avLst/>
            <a:gdLst/>
            <a:ahLst/>
            <a:cxnLst/>
            <a:rect l="l" t="t" r="r" b="b"/>
            <a:pathLst>
              <a:path w="1729382" h="1872363">
                <a:moveTo>
                  <a:pt x="0" y="0"/>
                </a:moveTo>
                <a:lnTo>
                  <a:pt x="1729382" y="0"/>
                </a:lnTo>
                <a:lnTo>
                  <a:pt x="1729382" y="1872363"/>
                </a:lnTo>
                <a:lnTo>
                  <a:pt x="0" y="1872363"/>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Freeform 21">
            <a:extLst>
              <a:ext uri="{FF2B5EF4-FFF2-40B4-BE49-F238E27FC236}">
                <a16:creationId xmlns:a16="http://schemas.microsoft.com/office/drawing/2014/main" id="{9D625203-5D61-6571-8D76-6CA0D51BE268}"/>
              </a:ext>
            </a:extLst>
          </p:cNvPr>
          <p:cNvSpPr/>
          <p:nvPr/>
        </p:nvSpPr>
        <p:spPr>
          <a:xfrm>
            <a:off x="6060196" y="2550235"/>
            <a:ext cx="2057400" cy="20574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Freeform 22">
            <a:extLst>
              <a:ext uri="{FF2B5EF4-FFF2-40B4-BE49-F238E27FC236}">
                <a16:creationId xmlns:a16="http://schemas.microsoft.com/office/drawing/2014/main" id="{194DA6C2-685E-5BBA-1CD0-3EBCFAF44BFE}"/>
              </a:ext>
            </a:extLst>
          </p:cNvPr>
          <p:cNvSpPr/>
          <p:nvPr/>
        </p:nvSpPr>
        <p:spPr>
          <a:xfrm>
            <a:off x="10524131" y="2969384"/>
            <a:ext cx="2082316" cy="1219102"/>
          </a:xfrm>
          <a:custGeom>
            <a:avLst/>
            <a:gdLst/>
            <a:ahLst/>
            <a:cxnLst/>
            <a:rect l="l" t="t" r="r" b="b"/>
            <a:pathLst>
              <a:path w="2082316" h="1219102">
                <a:moveTo>
                  <a:pt x="0" y="0"/>
                </a:moveTo>
                <a:lnTo>
                  <a:pt x="2082316" y="0"/>
                </a:lnTo>
                <a:lnTo>
                  <a:pt x="2082316" y="1219102"/>
                </a:lnTo>
                <a:lnTo>
                  <a:pt x="0" y="1219102"/>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Freeform 23">
            <a:extLst>
              <a:ext uri="{FF2B5EF4-FFF2-40B4-BE49-F238E27FC236}">
                <a16:creationId xmlns:a16="http://schemas.microsoft.com/office/drawing/2014/main" id="{2EA08A70-BB5A-A4EF-CB6E-6B95B3AC080C}"/>
              </a:ext>
            </a:extLst>
          </p:cNvPr>
          <p:cNvSpPr/>
          <p:nvPr/>
        </p:nvSpPr>
        <p:spPr>
          <a:xfrm>
            <a:off x="15215134" y="2550235"/>
            <a:ext cx="1596899" cy="1987092"/>
          </a:xfrm>
          <a:custGeom>
            <a:avLst/>
            <a:gdLst/>
            <a:ahLst/>
            <a:cxnLst/>
            <a:rect l="l" t="t" r="r" b="b"/>
            <a:pathLst>
              <a:path w="1596899" h="1987092">
                <a:moveTo>
                  <a:pt x="0" y="0"/>
                </a:moveTo>
                <a:lnTo>
                  <a:pt x="1596899" y="0"/>
                </a:lnTo>
                <a:lnTo>
                  <a:pt x="1596899" y="1987092"/>
                </a:lnTo>
                <a:lnTo>
                  <a:pt x="0" y="1987092"/>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TextBox 24">
            <a:extLst>
              <a:ext uri="{FF2B5EF4-FFF2-40B4-BE49-F238E27FC236}">
                <a16:creationId xmlns:a16="http://schemas.microsoft.com/office/drawing/2014/main" id="{D088CD99-ADD0-D367-1753-1965E8EFC64C}"/>
              </a:ext>
            </a:extLst>
          </p:cNvPr>
          <p:cNvSpPr txBox="1"/>
          <p:nvPr/>
        </p:nvSpPr>
        <p:spPr>
          <a:xfrm>
            <a:off x="3138173" y="574341"/>
            <a:ext cx="12362090" cy="1368211"/>
          </a:xfrm>
          <a:prstGeom prst="rect">
            <a:avLst/>
          </a:prstGeom>
        </p:spPr>
        <p:txBody>
          <a:bodyPr lIns="0" tIns="0" rIns="0" bIns="0" rtlCol="0" anchor="t">
            <a:spAutoFit/>
          </a:bodyPr>
          <a:lstStyle/>
          <a:p>
            <a:pPr marL="0" marR="0" lvl="0" indent="0" algn="ctr" defTabSz="914400" rtl="0" eaLnBrk="1" fontAlgn="auto" latinLnBrk="0" hangingPunct="1">
              <a:lnSpc>
                <a:spcPts val="5336"/>
              </a:lnSpc>
              <a:spcBef>
                <a:spcPts val="0"/>
              </a:spcBef>
              <a:spcAft>
                <a:spcPts val="0"/>
              </a:spcAft>
              <a:buClrTx/>
              <a:buSzTx/>
              <a:buFontTx/>
              <a:buNone/>
              <a:tabLst/>
              <a:defRPr/>
            </a:pPr>
            <a:r>
              <a:rPr kumimoji="0" lang="de-DE" sz="4987" b="0" i="0" u="none" strike="noStrike" kern="1200" cap="none" spc="134" normalizeH="0" baseline="0" noProof="0" dirty="0">
                <a:ln>
                  <a:noFill/>
                </a:ln>
                <a:solidFill>
                  <a:srgbClr val="053055"/>
                </a:solidFill>
                <a:effectLst/>
                <a:uLnTx/>
                <a:uFillTx/>
                <a:latin typeface="Montserrat"/>
                <a:ea typeface="Montserrat"/>
                <a:cs typeface="Montserrat"/>
                <a:sym typeface="Montserrat"/>
              </a:rPr>
              <a:t>WENN SICH MIR JEMAND ANVERTRAUT</a:t>
            </a:r>
          </a:p>
        </p:txBody>
      </p:sp>
      <p:sp>
        <p:nvSpPr>
          <p:cNvPr id="25" name="TextBox 25">
            <a:extLst>
              <a:ext uri="{FF2B5EF4-FFF2-40B4-BE49-F238E27FC236}">
                <a16:creationId xmlns:a16="http://schemas.microsoft.com/office/drawing/2014/main" id="{12069704-AEB7-B8AB-F363-087D6D870812}"/>
              </a:ext>
            </a:extLst>
          </p:cNvPr>
          <p:cNvSpPr txBox="1"/>
          <p:nvPr/>
        </p:nvSpPr>
        <p:spPr>
          <a:xfrm>
            <a:off x="1237493" y="5335918"/>
            <a:ext cx="3102008" cy="3056382"/>
          </a:xfrm>
          <a:prstGeom prst="rect">
            <a:avLst/>
          </a:prstGeom>
        </p:spPr>
        <p:txBody>
          <a:bodyPr lIns="0" tIns="0" rIns="0" bIns="0" rtlCol="0" anchor="t">
            <a:spAutoFit/>
          </a:bodyPr>
          <a:lstStyle/>
          <a:p>
            <a:pPr marL="0" marR="0" lvl="0" indent="0" algn="ctr" defTabSz="914400" rtl="0" eaLnBrk="1" fontAlgn="auto" latinLnBrk="0" hangingPunct="1">
              <a:lnSpc>
                <a:spcPts val="4929"/>
              </a:lnSpc>
              <a:spcBef>
                <a:spcPts val="0"/>
              </a:spcBef>
              <a:spcAft>
                <a:spcPts val="0"/>
              </a:spcAft>
              <a:buClrTx/>
              <a:buSzTx/>
              <a:buFontTx/>
              <a:buNone/>
              <a:tabLst/>
              <a:defRPr/>
            </a:pPr>
            <a:r>
              <a:rPr kumimoji="0" lang="de-DE" sz="3100" b="0" i="0" u="none" strike="noStrike" kern="1200" cap="none" spc="0" normalizeH="0" baseline="0" noProof="0" dirty="0">
                <a:ln>
                  <a:noFill/>
                </a:ln>
                <a:solidFill>
                  <a:srgbClr val="053055"/>
                </a:solidFill>
                <a:effectLst/>
                <a:uLnTx/>
                <a:uFillTx/>
                <a:latin typeface="Montserrat"/>
                <a:ea typeface="Montserrat"/>
                <a:cs typeface="Montserrat"/>
                <a:sym typeface="Montserrat"/>
              </a:rPr>
              <a:t>Besonnen reagieren, nicht übermäßig emotional</a:t>
            </a:r>
          </a:p>
        </p:txBody>
      </p:sp>
      <p:sp>
        <p:nvSpPr>
          <p:cNvPr id="26" name="TextBox 26">
            <a:extLst>
              <a:ext uri="{FF2B5EF4-FFF2-40B4-BE49-F238E27FC236}">
                <a16:creationId xmlns:a16="http://schemas.microsoft.com/office/drawing/2014/main" id="{EEACF03E-01C3-FE87-2459-F8881AC42D08}"/>
              </a:ext>
            </a:extLst>
          </p:cNvPr>
          <p:cNvSpPr txBox="1"/>
          <p:nvPr/>
        </p:nvSpPr>
        <p:spPr>
          <a:xfrm>
            <a:off x="5436632" y="5335918"/>
            <a:ext cx="3405788" cy="3056382"/>
          </a:xfrm>
          <a:prstGeom prst="rect">
            <a:avLst/>
          </a:prstGeom>
        </p:spPr>
        <p:txBody>
          <a:bodyPr lIns="0" tIns="0" rIns="0" bIns="0" rtlCol="0" anchor="t">
            <a:spAutoFit/>
          </a:bodyPr>
          <a:lstStyle/>
          <a:p>
            <a:pPr marL="0" marR="0" lvl="0" indent="0" algn="ctr" defTabSz="914400" rtl="0" eaLnBrk="1" fontAlgn="auto" latinLnBrk="0" hangingPunct="1">
              <a:lnSpc>
                <a:spcPts val="4929"/>
              </a:lnSpc>
              <a:spcBef>
                <a:spcPts val="0"/>
              </a:spcBef>
              <a:spcAft>
                <a:spcPts val="0"/>
              </a:spcAft>
              <a:buClrTx/>
              <a:buSzTx/>
              <a:buFontTx/>
              <a:buNone/>
              <a:tabLst/>
              <a:defRPr/>
            </a:pPr>
            <a:r>
              <a:rPr kumimoji="0" lang="de-DE" sz="3100" b="0" i="0" u="none" strike="noStrike" kern="1200" cap="none" spc="0" normalizeH="0" baseline="0" noProof="0" dirty="0">
                <a:ln>
                  <a:noFill/>
                </a:ln>
                <a:solidFill>
                  <a:srgbClr val="053055"/>
                </a:solidFill>
                <a:effectLst/>
                <a:uLnTx/>
                <a:uFillTx/>
                <a:latin typeface="Montserrat"/>
                <a:ea typeface="Montserrat"/>
                <a:cs typeface="Montserrat"/>
                <a:sym typeface="Montserrat"/>
              </a:rPr>
              <a:t>Dem*der Betroffenen erst einmal uneingeschränkt glauben</a:t>
            </a:r>
          </a:p>
        </p:txBody>
      </p:sp>
      <p:sp>
        <p:nvSpPr>
          <p:cNvPr id="27" name="TextBox 27">
            <a:extLst>
              <a:ext uri="{FF2B5EF4-FFF2-40B4-BE49-F238E27FC236}">
                <a16:creationId xmlns:a16="http://schemas.microsoft.com/office/drawing/2014/main" id="{B333626F-8059-EBD9-064D-A392C913B54D}"/>
              </a:ext>
            </a:extLst>
          </p:cNvPr>
          <p:cNvSpPr txBox="1"/>
          <p:nvPr/>
        </p:nvSpPr>
        <p:spPr>
          <a:xfrm>
            <a:off x="9913025" y="5335918"/>
            <a:ext cx="3304528" cy="2437257"/>
          </a:xfrm>
          <a:prstGeom prst="rect">
            <a:avLst/>
          </a:prstGeom>
        </p:spPr>
        <p:txBody>
          <a:bodyPr lIns="0" tIns="0" rIns="0" bIns="0" rtlCol="0" anchor="t">
            <a:spAutoFit/>
          </a:bodyPr>
          <a:lstStyle/>
          <a:p>
            <a:pPr marL="0" marR="0" lvl="0" indent="0" algn="ctr" defTabSz="914400" rtl="0" eaLnBrk="1" fontAlgn="auto" latinLnBrk="0" hangingPunct="1">
              <a:lnSpc>
                <a:spcPts val="4929"/>
              </a:lnSpc>
              <a:spcBef>
                <a:spcPts val="0"/>
              </a:spcBef>
              <a:spcAft>
                <a:spcPts val="0"/>
              </a:spcAft>
              <a:buClrTx/>
              <a:buSzTx/>
              <a:buFontTx/>
              <a:buNone/>
              <a:tabLst/>
              <a:defRPr/>
            </a:pPr>
            <a:r>
              <a:rPr kumimoji="0" lang="de-DE" sz="3100" b="0" i="0" u="none" strike="noStrike" kern="1200" cap="none" spc="0" normalizeH="0" baseline="0" noProof="0" dirty="0">
                <a:ln>
                  <a:noFill/>
                </a:ln>
                <a:solidFill>
                  <a:srgbClr val="053055"/>
                </a:solidFill>
                <a:effectLst/>
                <a:uLnTx/>
                <a:uFillTx/>
                <a:latin typeface="Montserrat"/>
                <a:ea typeface="Montserrat"/>
                <a:cs typeface="Montserrat"/>
                <a:sym typeface="Montserrat"/>
              </a:rPr>
              <a:t>Sachlich, möglichst wortgenau dokumentieren</a:t>
            </a:r>
          </a:p>
        </p:txBody>
      </p:sp>
      <p:sp>
        <p:nvSpPr>
          <p:cNvPr id="28" name="TextBox 28">
            <a:extLst>
              <a:ext uri="{FF2B5EF4-FFF2-40B4-BE49-F238E27FC236}">
                <a16:creationId xmlns:a16="http://schemas.microsoft.com/office/drawing/2014/main" id="{0B037F57-1115-667C-3F03-BC7797A8FC63}"/>
              </a:ext>
            </a:extLst>
          </p:cNvPr>
          <p:cNvSpPr txBox="1"/>
          <p:nvPr/>
        </p:nvSpPr>
        <p:spPr>
          <a:xfrm>
            <a:off x="14036703" y="5335918"/>
            <a:ext cx="3713528" cy="1818132"/>
          </a:xfrm>
          <a:prstGeom prst="rect">
            <a:avLst/>
          </a:prstGeom>
        </p:spPr>
        <p:txBody>
          <a:bodyPr lIns="0" tIns="0" rIns="0" bIns="0" rtlCol="0" anchor="t">
            <a:spAutoFit/>
          </a:bodyPr>
          <a:lstStyle/>
          <a:p>
            <a:pPr marL="0" marR="0" lvl="0" indent="0" algn="ctr" defTabSz="914400" rtl="0" eaLnBrk="1" fontAlgn="auto" latinLnBrk="0" hangingPunct="1">
              <a:lnSpc>
                <a:spcPts val="4929"/>
              </a:lnSpc>
              <a:spcBef>
                <a:spcPts val="0"/>
              </a:spcBef>
              <a:spcAft>
                <a:spcPts val="0"/>
              </a:spcAft>
              <a:buClrTx/>
              <a:buSzTx/>
              <a:buFontTx/>
              <a:buNone/>
              <a:tabLst/>
              <a:defRPr/>
            </a:pPr>
            <a:r>
              <a:rPr kumimoji="0" lang="de-DE" sz="3100" b="0" i="0" u="none" strike="noStrike" kern="1200" cap="none" spc="0" normalizeH="0" baseline="0" noProof="0" dirty="0">
                <a:ln>
                  <a:noFill/>
                </a:ln>
                <a:solidFill>
                  <a:srgbClr val="053055"/>
                </a:solidFill>
                <a:effectLst/>
                <a:uLnTx/>
                <a:uFillTx/>
                <a:latin typeface="Montserrat"/>
                <a:ea typeface="Montserrat"/>
                <a:cs typeface="Montserrat"/>
                <a:sym typeface="Montserrat"/>
              </a:rPr>
              <a:t>An Ablaufpläne halten (z.B. Interventionsplan) </a:t>
            </a:r>
          </a:p>
        </p:txBody>
      </p:sp>
      <p:grpSp>
        <p:nvGrpSpPr>
          <p:cNvPr id="29" name="Group 8">
            <a:extLst>
              <a:ext uri="{FF2B5EF4-FFF2-40B4-BE49-F238E27FC236}">
                <a16:creationId xmlns:a16="http://schemas.microsoft.com/office/drawing/2014/main" id="{31656D93-17C9-3B5B-D037-F7D56CA14FF3}"/>
              </a:ext>
            </a:extLst>
          </p:cNvPr>
          <p:cNvGrpSpPr/>
          <p:nvPr/>
        </p:nvGrpSpPr>
        <p:grpSpPr>
          <a:xfrm>
            <a:off x="2438400" y="266700"/>
            <a:ext cx="13887715" cy="9144000"/>
            <a:chOff x="0" y="-18308"/>
            <a:chExt cx="3557910" cy="2099387"/>
          </a:xfrm>
        </p:grpSpPr>
        <p:sp>
          <p:nvSpPr>
            <p:cNvPr id="30" name="Freeform 9">
              <a:extLst>
                <a:ext uri="{FF2B5EF4-FFF2-40B4-BE49-F238E27FC236}">
                  <a16:creationId xmlns:a16="http://schemas.microsoft.com/office/drawing/2014/main" id="{A9E78714-0CF9-E84F-9F5F-DB4C5A65902B}"/>
                </a:ext>
              </a:extLst>
            </p:cNvPr>
            <p:cNvSpPr/>
            <p:nvPr/>
          </p:nvSpPr>
          <p:spPr>
            <a:xfrm>
              <a:off x="0" y="60858"/>
              <a:ext cx="3537255" cy="2020221"/>
            </a:xfrm>
            <a:custGeom>
              <a:avLst/>
              <a:gdLst/>
              <a:ahLst/>
              <a:cxnLst/>
              <a:rect l="l" t="t" r="r" b="b"/>
              <a:pathLst>
                <a:path w="3537255" h="1048648">
                  <a:moveTo>
                    <a:pt x="0" y="0"/>
                  </a:moveTo>
                  <a:lnTo>
                    <a:pt x="3537255" y="0"/>
                  </a:lnTo>
                  <a:lnTo>
                    <a:pt x="3537255" y="1048648"/>
                  </a:lnTo>
                  <a:lnTo>
                    <a:pt x="0" y="1048648"/>
                  </a:lnTo>
                  <a:close/>
                </a:path>
              </a:pathLst>
            </a:custGeom>
            <a:solidFill>
              <a:srgbClr val="345C7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TextBox 10">
              <a:extLst>
                <a:ext uri="{FF2B5EF4-FFF2-40B4-BE49-F238E27FC236}">
                  <a16:creationId xmlns:a16="http://schemas.microsoft.com/office/drawing/2014/main" id="{5BAD43CF-F0FD-12DE-4320-B49094870B4B}"/>
                </a:ext>
              </a:extLst>
            </p:cNvPr>
            <p:cNvSpPr txBox="1"/>
            <p:nvPr/>
          </p:nvSpPr>
          <p:spPr>
            <a:xfrm>
              <a:off x="20655" y="-18308"/>
              <a:ext cx="3537255" cy="1919780"/>
            </a:xfrm>
            <a:prstGeom prst="rect">
              <a:avLst/>
            </a:prstGeom>
          </p:spPr>
          <p:txBody>
            <a:bodyPr lIns="50800" tIns="50800" rIns="50800" bIns="50800" rtlCol="0" anchor="ctr"/>
            <a:lstStyle/>
            <a:p>
              <a:pPr marL="0" marR="0" lvl="0" indent="0" algn="ctr" defTabSz="914400" rtl="0" eaLnBrk="1" fontAlgn="auto" latinLnBrk="0" hangingPunct="1">
                <a:lnSpc>
                  <a:spcPts val="6759"/>
                </a:lnSpc>
                <a:spcBef>
                  <a:spcPts val="0"/>
                </a:spcBef>
                <a:spcAft>
                  <a:spcPts val="0"/>
                </a:spcAft>
                <a:buClrTx/>
                <a:buSzTx/>
                <a:buFontTx/>
                <a:buNone/>
                <a:tabLst/>
                <a:defRPr/>
              </a:pPr>
              <a:r>
                <a:rPr kumimoji="0" lang="de-DE" sz="3200" b="0" i="0" u="none" strike="noStrike" kern="1200" cap="none" spc="395" normalizeH="0" baseline="0" noProof="0" dirty="0">
                  <a:ln>
                    <a:noFill/>
                  </a:ln>
                  <a:solidFill>
                    <a:srgbClr val="FEFEFE"/>
                  </a:solidFill>
                  <a:effectLst/>
                  <a:uLnTx/>
                  <a:uFillTx/>
                  <a:latin typeface="Montserrat"/>
                  <a:ea typeface="Montserrat"/>
                  <a:cs typeface="Montserrat"/>
                  <a:sym typeface="Montserrat"/>
                </a:rPr>
                <a:t>WICHTIG: </a:t>
              </a:r>
            </a:p>
            <a:p>
              <a:pPr marL="0" marR="0" lvl="0" indent="0" algn="ctr" defTabSz="914400" rtl="0" eaLnBrk="1" fontAlgn="auto" latinLnBrk="0" hangingPunct="1">
                <a:lnSpc>
                  <a:spcPts val="6759"/>
                </a:lnSpc>
                <a:spcBef>
                  <a:spcPts val="0"/>
                </a:spcBef>
                <a:spcAft>
                  <a:spcPts val="0"/>
                </a:spcAft>
                <a:buClrTx/>
                <a:buSzTx/>
                <a:buFontTx/>
                <a:buNone/>
                <a:tabLst/>
                <a:defRPr/>
              </a:pPr>
              <a:r>
                <a:rPr kumimoji="0" lang="de-DE" sz="3200" b="0" i="0" u="none" strike="noStrike" kern="1200" cap="none" spc="395" normalizeH="0" baseline="0" noProof="0" dirty="0">
                  <a:ln>
                    <a:noFill/>
                  </a:ln>
                  <a:solidFill>
                    <a:srgbClr val="FEFEFE"/>
                  </a:solidFill>
                  <a:effectLst/>
                  <a:uLnTx/>
                  <a:uFillTx/>
                  <a:latin typeface="Montserrat"/>
                  <a:ea typeface="Montserrat"/>
                  <a:cs typeface="Montserrat"/>
                  <a:sym typeface="Montserrat"/>
                </a:rPr>
                <a:t>Handelt es sich bei Betroffenen um Kinder, wird das Ausüben jeglicher sexuellen Handlungen IMMER strafrechtlich verfolgt (</a:t>
              </a:r>
              <a:r>
                <a:rPr kumimoji="0" lang="de-DE" sz="3200" b="1" i="0" u="none" strike="noStrike" kern="1200" cap="none" spc="395" normalizeH="0" baseline="0" noProof="0" dirty="0">
                  <a:ln>
                    <a:noFill/>
                  </a:ln>
                  <a:solidFill>
                    <a:srgbClr val="FEFEFE"/>
                  </a:solidFill>
                  <a:effectLst/>
                  <a:uLnTx/>
                  <a:uFillTx/>
                  <a:latin typeface="Montserrat"/>
                  <a:ea typeface="Montserrat"/>
                  <a:cs typeface="Montserrat"/>
                  <a:sym typeface="Montserrat"/>
                </a:rPr>
                <a:t>Offizialdelikt</a:t>
              </a:r>
              <a:r>
                <a:rPr kumimoji="0" lang="de-DE" sz="3200" b="0" i="0" u="none" strike="noStrike" kern="1200" cap="none" spc="395" normalizeH="0" baseline="0" noProof="0" dirty="0">
                  <a:ln>
                    <a:noFill/>
                  </a:ln>
                  <a:solidFill>
                    <a:srgbClr val="FEFEFE"/>
                  </a:solidFill>
                  <a:effectLst/>
                  <a:uLnTx/>
                  <a:uFillTx/>
                  <a:latin typeface="Montserrat"/>
                  <a:ea typeface="Montserrat"/>
                  <a:cs typeface="Montserrat"/>
                  <a:sym typeface="Montserrat"/>
                </a:rPr>
                <a:t>). Aktionismus kann demnach negative Folgen für Betroffene haben, wenn ungewollt ein Strafverfahren eingeleitet wird.</a:t>
              </a:r>
            </a:p>
          </p:txBody>
        </p:sp>
      </p:grpSp>
    </p:spTree>
    <p:extLst>
      <p:ext uri="{BB962C8B-B14F-4D97-AF65-F5344CB8AC3E}">
        <p14:creationId xmlns:p14="http://schemas.microsoft.com/office/powerpoint/2010/main" val="427248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9851576" y="3024579"/>
            <a:ext cx="2458165" cy="245816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9F1A"/>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4"/>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3234"/>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5" name="Group 5"/>
          <p:cNvGrpSpPr/>
          <p:nvPr/>
        </p:nvGrpSpPr>
        <p:grpSpPr>
          <a:xfrm>
            <a:off x="1487239" y="2881748"/>
            <a:ext cx="2600996" cy="2600996"/>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9F1A"/>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7"/>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3234"/>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8" name="Group 8"/>
          <p:cNvGrpSpPr/>
          <p:nvPr/>
        </p:nvGrpSpPr>
        <p:grpSpPr>
          <a:xfrm>
            <a:off x="5545560" y="3024579"/>
            <a:ext cx="2458165" cy="245816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9F1A"/>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10"/>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3234"/>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1" name="Group 11"/>
          <p:cNvGrpSpPr/>
          <p:nvPr/>
        </p:nvGrpSpPr>
        <p:grpSpPr>
          <a:xfrm>
            <a:off x="17867363" y="1942553"/>
            <a:ext cx="420637" cy="6287595"/>
            <a:chOff x="0" y="0"/>
            <a:chExt cx="154215" cy="974113"/>
          </a:xfrm>
        </p:grpSpPr>
        <p:sp>
          <p:nvSpPr>
            <p:cNvPr id="12" name="Freeform 12"/>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3" name="Group 13"/>
          <p:cNvGrpSpPr/>
          <p:nvPr/>
        </p:nvGrpSpPr>
        <p:grpSpPr>
          <a:xfrm>
            <a:off x="0" y="1999703"/>
            <a:ext cx="420637" cy="6287595"/>
            <a:chOff x="0" y="0"/>
            <a:chExt cx="65168" cy="974113"/>
          </a:xfrm>
        </p:grpSpPr>
        <p:sp>
          <p:nvSpPr>
            <p:cNvPr id="14" name="Freeform 14"/>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AABFD1"/>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5" name="Group 15"/>
          <p:cNvGrpSpPr/>
          <p:nvPr/>
        </p:nvGrpSpPr>
        <p:grpSpPr>
          <a:xfrm>
            <a:off x="14252841" y="3024579"/>
            <a:ext cx="2458165" cy="2458165"/>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9F1A"/>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TextBox 17"/>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3234"/>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8" name="Group 18"/>
          <p:cNvGrpSpPr/>
          <p:nvPr/>
        </p:nvGrpSpPr>
        <p:grpSpPr>
          <a:xfrm>
            <a:off x="16173532" y="9517289"/>
            <a:ext cx="1956616" cy="567847"/>
            <a:chOff x="0" y="0"/>
            <a:chExt cx="2608822" cy="757130"/>
          </a:xfrm>
        </p:grpSpPr>
        <p:pic>
          <p:nvPicPr>
            <p:cNvPr id="19" name="Picture 19"/>
            <p:cNvPicPr>
              <a:picLocks noChangeAspect="1"/>
            </p:cNvPicPr>
            <p:nvPr/>
          </p:nvPicPr>
          <p:blipFill>
            <a:blip r:embed="rId3"/>
            <a:srcRect r="2273" b="16626"/>
            <a:stretch>
              <a:fillRect/>
            </a:stretch>
          </p:blipFill>
          <p:spPr>
            <a:xfrm>
              <a:off x="0" y="0"/>
              <a:ext cx="2608822" cy="757130"/>
            </a:xfrm>
            <a:prstGeom prst="rect">
              <a:avLst/>
            </a:prstGeom>
          </p:spPr>
        </p:pic>
      </p:grpSp>
      <p:sp>
        <p:nvSpPr>
          <p:cNvPr id="20" name="Freeform 20"/>
          <p:cNvSpPr/>
          <p:nvPr/>
        </p:nvSpPr>
        <p:spPr>
          <a:xfrm>
            <a:off x="2153632" y="3385995"/>
            <a:ext cx="1268211" cy="1592503"/>
          </a:xfrm>
          <a:custGeom>
            <a:avLst/>
            <a:gdLst/>
            <a:ahLst/>
            <a:cxnLst/>
            <a:rect l="l" t="t" r="r" b="b"/>
            <a:pathLst>
              <a:path w="1268211" h="1592503">
                <a:moveTo>
                  <a:pt x="0" y="0"/>
                </a:moveTo>
                <a:lnTo>
                  <a:pt x="1268211" y="0"/>
                </a:lnTo>
                <a:lnTo>
                  <a:pt x="1268211" y="1592502"/>
                </a:lnTo>
                <a:lnTo>
                  <a:pt x="0" y="1592502"/>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Freeform 21"/>
          <p:cNvSpPr/>
          <p:nvPr/>
        </p:nvSpPr>
        <p:spPr>
          <a:xfrm>
            <a:off x="5992794" y="3668109"/>
            <a:ext cx="1658506" cy="1028274"/>
          </a:xfrm>
          <a:custGeom>
            <a:avLst/>
            <a:gdLst/>
            <a:ahLst/>
            <a:cxnLst/>
            <a:rect l="l" t="t" r="r" b="b"/>
            <a:pathLst>
              <a:path w="1658506" h="1028274">
                <a:moveTo>
                  <a:pt x="0" y="0"/>
                </a:moveTo>
                <a:lnTo>
                  <a:pt x="1658507" y="0"/>
                </a:lnTo>
                <a:lnTo>
                  <a:pt x="1658507" y="1028274"/>
                </a:lnTo>
                <a:lnTo>
                  <a:pt x="0" y="1028274"/>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Freeform 22"/>
          <p:cNvSpPr/>
          <p:nvPr/>
        </p:nvSpPr>
        <p:spPr>
          <a:xfrm>
            <a:off x="10319281" y="3513049"/>
            <a:ext cx="1522754" cy="1481225"/>
          </a:xfrm>
          <a:custGeom>
            <a:avLst/>
            <a:gdLst/>
            <a:ahLst/>
            <a:cxnLst/>
            <a:rect l="l" t="t" r="r" b="b"/>
            <a:pathLst>
              <a:path w="1522754" h="1481225">
                <a:moveTo>
                  <a:pt x="0" y="0"/>
                </a:moveTo>
                <a:lnTo>
                  <a:pt x="1522754" y="0"/>
                </a:lnTo>
                <a:lnTo>
                  <a:pt x="1522754" y="1481225"/>
                </a:lnTo>
                <a:lnTo>
                  <a:pt x="0" y="1481225"/>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Freeform 23"/>
          <p:cNvSpPr/>
          <p:nvPr/>
        </p:nvSpPr>
        <p:spPr>
          <a:xfrm>
            <a:off x="14796743" y="3551420"/>
            <a:ext cx="1407041" cy="1404483"/>
          </a:xfrm>
          <a:custGeom>
            <a:avLst/>
            <a:gdLst/>
            <a:ahLst/>
            <a:cxnLst/>
            <a:rect l="l" t="t" r="r" b="b"/>
            <a:pathLst>
              <a:path w="1407041" h="1404483">
                <a:moveTo>
                  <a:pt x="0" y="0"/>
                </a:moveTo>
                <a:lnTo>
                  <a:pt x="1407040" y="0"/>
                </a:lnTo>
                <a:lnTo>
                  <a:pt x="1407040" y="1404483"/>
                </a:lnTo>
                <a:lnTo>
                  <a:pt x="0" y="1404483"/>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TextBox 24"/>
          <p:cNvSpPr txBox="1"/>
          <p:nvPr/>
        </p:nvSpPr>
        <p:spPr>
          <a:xfrm>
            <a:off x="1304832" y="5959643"/>
            <a:ext cx="2965810" cy="2601124"/>
          </a:xfrm>
          <a:prstGeom prst="rect">
            <a:avLst/>
          </a:prstGeom>
        </p:spPr>
        <p:txBody>
          <a:bodyPr lIns="0" tIns="0" rIns="0" bIns="0" rtlCol="0" anchor="t">
            <a:spAutoFit/>
          </a:bodyPr>
          <a:lstStyle/>
          <a:p>
            <a:pPr marL="0" marR="0" lvl="0" indent="0" algn="ctr" defTabSz="914400" rtl="0" eaLnBrk="1" fontAlgn="auto" latinLnBrk="0" hangingPunct="1">
              <a:lnSpc>
                <a:spcPts val="4155"/>
              </a:lnSpc>
              <a:spcBef>
                <a:spcPts val="0"/>
              </a:spcBef>
              <a:spcAft>
                <a:spcPts val="0"/>
              </a:spcAft>
              <a:buClrTx/>
              <a:buSzTx/>
              <a:buFontTx/>
              <a:buNone/>
              <a:tabLst/>
              <a:defRPr/>
            </a:pPr>
            <a:r>
              <a:rPr kumimoji="0" lang="de-DE" sz="2968"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rPr>
              <a:t>Mikrofon aus </a:t>
            </a:r>
          </a:p>
          <a:p>
            <a:pPr marL="0" marR="0" lvl="0" indent="0" algn="ctr" defTabSz="914400" rtl="0" eaLnBrk="1" fontAlgn="auto" latinLnBrk="0" hangingPunct="1">
              <a:lnSpc>
                <a:spcPts val="4155"/>
              </a:lnSpc>
              <a:spcBef>
                <a:spcPts val="0"/>
              </a:spcBef>
              <a:spcAft>
                <a:spcPts val="0"/>
              </a:spcAft>
              <a:buClrTx/>
              <a:buSzTx/>
              <a:buFontTx/>
              <a:buNone/>
              <a:tabLst/>
              <a:defRPr/>
            </a:pPr>
            <a:endParaRPr kumimoji="0" lang="de-DE" sz="2968"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endParaRPr>
          </a:p>
          <a:p>
            <a:pPr marL="0" marR="0" lvl="0" indent="0" algn="ctr" defTabSz="914400" rtl="0" eaLnBrk="1" fontAlgn="auto" latinLnBrk="0" hangingPunct="1">
              <a:lnSpc>
                <a:spcPts val="4155"/>
              </a:lnSpc>
              <a:spcBef>
                <a:spcPct val="0"/>
              </a:spcBef>
              <a:spcAft>
                <a:spcPts val="0"/>
              </a:spcAft>
              <a:buClrTx/>
              <a:buSzTx/>
              <a:buFontTx/>
              <a:buNone/>
              <a:tabLst/>
              <a:defRPr/>
            </a:pPr>
            <a:r>
              <a:rPr kumimoji="0" lang="de-DE" sz="2968" b="0" i="0" u="none" strike="noStrike" kern="1200" cap="none" spc="0" normalizeH="0" baseline="0" noProof="0" dirty="0">
                <a:ln>
                  <a:noFill/>
                </a:ln>
                <a:solidFill>
                  <a:srgbClr val="053055"/>
                </a:solidFill>
                <a:effectLst/>
                <a:uLnTx/>
                <a:uFillTx/>
                <a:latin typeface="Montserrat"/>
                <a:ea typeface="Montserrat"/>
                <a:cs typeface="Montserrat"/>
                <a:sym typeface="Montserrat"/>
              </a:rPr>
              <a:t>So minimieren wir Störgeräusche </a:t>
            </a:r>
          </a:p>
        </p:txBody>
      </p:sp>
      <p:sp>
        <p:nvSpPr>
          <p:cNvPr id="25" name="TextBox 25"/>
          <p:cNvSpPr txBox="1"/>
          <p:nvPr/>
        </p:nvSpPr>
        <p:spPr>
          <a:xfrm>
            <a:off x="5291738" y="5959643"/>
            <a:ext cx="2965810" cy="2077249"/>
          </a:xfrm>
          <a:prstGeom prst="rect">
            <a:avLst/>
          </a:prstGeom>
        </p:spPr>
        <p:txBody>
          <a:bodyPr lIns="0" tIns="0" rIns="0" bIns="0" rtlCol="0" anchor="t">
            <a:spAutoFit/>
          </a:bodyPr>
          <a:lstStyle/>
          <a:p>
            <a:pPr marL="0" marR="0" lvl="0" indent="0" algn="ctr" defTabSz="914400" rtl="0" eaLnBrk="1" fontAlgn="auto" latinLnBrk="0" hangingPunct="1">
              <a:lnSpc>
                <a:spcPts val="4155"/>
              </a:lnSpc>
              <a:spcBef>
                <a:spcPts val="0"/>
              </a:spcBef>
              <a:spcAft>
                <a:spcPts val="0"/>
              </a:spcAft>
              <a:buClrTx/>
              <a:buSzTx/>
              <a:buFontTx/>
              <a:buNone/>
              <a:tabLst/>
              <a:defRPr/>
            </a:pPr>
            <a:r>
              <a:rPr kumimoji="0" lang="de-DE" sz="2968"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rPr>
              <a:t>Kamera an</a:t>
            </a:r>
          </a:p>
          <a:p>
            <a:pPr marL="0" marR="0" lvl="0" indent="0" algn="ctr" defTabSz="914400" rtl="0" eaLnBrk="1" fontAlgn="auto" latinLnBrk="0" hangingPunct="1">
              <a:lnSpc>
                <a:spcPts val="4155"/>
              </a:lnSpc>
              <a:spcBef>
                <a:spcPts val="0"/>
              </a:spcBef>
              <a:spcAft>
                <a:spcPts val="0"/>
              </a:spcAft>
              <a:buClrTx/>
              <a:buSzTx/>
              <a:buFontTx/>
              <a:buNone/>
              <a:tabLst/>
              <a:defRPr/>
            </a:pPr>
            <a:endParaRPr kumimoji="0" lang="de-DE" sz="2968"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endParaRPr>
          </a:p>
          <a:p>
            <a:pPr marL="0" marR="0" lvl="0" indent="0" algn="ctr" defTabSz="914400" rtl="0" eaLnBrk="1" fontAlgn="auto" latinLnBrk="0" hangingPunct="1">
              <a:lnSpc>
                <a:spcPts val="4155"/>
              </a:lnSpc>
              <a:spcBef>
                <a:spcPct val="0"/>
              </a:spcBef>
              <a:spcAft>
                <a:spcPts val="0"/>
              </a:spcAft>
              <a:buClrTx/>
              <a:buSzTx/>
              <a:buFontTx/>
              <a:buNone/>
              <a:tabLst/>
              <a:defRPr/>
            </a:pPr>
            <a:r>
              <a:rPr kumimoji="0" lang="de-DE" sz="2968" b="0" i="0" u="none" strike="noStrike" kern="1200" cap="none" spc="0" normalizeH="0" baseline="0" noProof="0" dirty="0">
                <a:ln>
                  <a:noFill/>
                </a:ln>
                <a:solidFill>
                  <a:srgbClr val="053055"/>
                </a:solidFill>
                <a:effectLst/>
                <a:uLnTx/>
                <a:uFillTx/>
                <a:latin typeface="Montserrat"/>
                <a:ea typeface="Montserrat"/>
                <a:cs typeface="Montserrat"/>
                <a:sym typeface="Montserrat"/>
              </a:rPr>
              <a:t>Wir würden Sie gern sehen!</a:t>
            </a:r>
          </a:p>
        </p:txBody>
      </p:sp>
      <p:sp>
        <p:nvSpPr>
          <p:cNvPr id="26" name="TextBox 26"/>
          <p:cNvSpPr txBox="1"/>
          <p:nvPr/>
        </p:nvSpPr>
        <p:spPr>
          <a:xfrm>
            <a:off x="3138173" y="843315"/>
            <a:ext cx="12362090" cy="691936"/>
          </a:xfrm>
          <a:prstGeom prst="rect">
            <a:avLst/>
          </a:prstGeom>
        </p:spPr>
        <p:txBody>
          <a:bodyPr lIns="0" tIns="0" rIns="0" bIns="0" rtlCol="0" anchor="t">
            <a:spAutoFit/>
          </a:bodyPr>
          <a:lstStyle/>
          <a:p>
            <a:pPr marL="0" marR="0" lvl="0" indent="0" algn="ctr" defTabSz="914400" rtl="0" eaLnBrk="1" fontAlgn="auto" latinLnBrk="0" hangingPunct="1">
              <a:lnSpc>
                <a:spcPts val="5336"/>
              </a:lnSpc>
              <a:spcBef>
                <a:spcPts val="0"/>
              </a:spcBef>
              <a:spcAft>
                <a:spcPts val="0"/>
              </a:spcAft>
              <a:buClrTx/>
              <a:buSzTx/>
              <a:buFontTx/>
              <a:buNone/>
              <a:tabLst/>
              <a:defRPr/>
            </a:pPr>
            <a:r>
              <a:rPr kumimoji="0" lang="de-DE" sz="4987" b="0" i="0" u="none" strike="noStrike" kern="1200" cap="none" spc="134" normalizeH="0" baseline="0" noProof="0" dirty="0">
                <a:ln>
                  <a:noFill/>
                </a:ln>
                <a:solidFill>
                  <a:srgbClr val="053055"/>
                </a:solidFill>
                <a:effectLst/>
                <a:uLnTx/>
                <a:uFillTx/>
                <a:latin typeface="Montserrat"/>
                <a:ea typeface="Montserrat"/>
                <a:cs typeface="Montserrat"/>
                <a:sym typeface="Montserrat"/>
              </a:rPr>
              <a:t>ONLINE-SEMINAR</a:t>
            </a:r>
          </a:p>
        </p:txBody>
      </p:sp>
      <p:sp>
        <p:nvSpPr>
          <p:cNvPr id="27" name="TextBox 27"/>
          <p:cNvSpPr txBox="1"/>
          <p:nvPr/>
        </p:nvSpPr>
        <p:spPr>
          <a:xfrm>
            <a:off x="9606556" y="5959643"/>
            <a:ext cx="3389312" cy="2601124"/>
          </a:xfrm>
          <a:prstGeom prst="rect">
            <a:avLst/>
          </a:prstGeom>
        </p:spPr>
        <p:txBody>
          <a:bodyPr lIns="0" tIns="0" rIns="0" bIns="0" rtlCol="0" anchor="t">
            <a:spAutoFit/>
          </a:bodyPr>
          <a:lstStyle/>
          <a:p>
            <a:pPr marL="0" marR="0" lvl="0" indent="0" algn="ctr" defTabSz="914400" rtl="0" eaLnBrk="1" fontAlgn="auto" latinLnBrk="0" hangingPunct="1">
              <a:lnSpc>
                <a:spcPts val="4155"/>
              </a:lnSpc>
              <a:spcBef>
                <a:spcPts val="0"/>
              </a:spcBef>
              <a:spcAft>
                <a:spcPts val="0"/>
              </a:spcAft>
              <a:buClrTx/>
              <a:buSzTx/>
              <a:buFontTx/>
              <a:buNone/>
              <a:tabLst/>
              <a:defRPr/>
            </a:pPr>
            <a:r>
              <a:rPr kumimoji="0" lang="de-DE" sz="2968"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rPr>
              <a:t>Chatfunktion</a:t>
            </a:r>
          </a:p>
          <a:p>
            <a:pPr marL="0" marR="0" lvl="0" indent="0" algn="ctr" defTabSz="914400" rtl="0" eaLnBrk="1" fontAlgn="auto" latinLnBrk="0" hangingPunct="1">
              <a:lnSpc>
                <a:spcPts val="4155"/>
              </a:lnSpc>
              <a:spcBef>
                <a:spcPts val="0"/>
              </a:spcBef>
              <a:spcAft>
                <a:spcPts val="0"/>
              </a:spcAft>
              <a:buClrTx/>
              <a:buSzTx/>
              <a:buFontTx/>
              <a:buNone/>
              <a:tabLst/>
              <a:defRPr/>
            </a:pPr>
            <a:endParaRPr kumimoji="0" lang="de-DE" sz="2968"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endParaRPr>
          </a:p>
          <a:p>
            <a:pPr marL="0" marR="0" lvl="0" indent="0" algn="ctr" defTabSz="914400" rtl="0" eaLnBrk="1" fontAlgn="auto" latinLnBrk="0" hangingPunct="1">
              <a:lnSpc>
                <a:spcPts val="4155"/>
              </a:lnSpc>
              <a:spcBef>
                <a:spcPts val="0"/>
              </a:spcBef>
              <a:spcAft>
                <a:spcPts val="0"/>
              </a:spcAft>
              <a:buClrTx/>
              <a:buSzTx/>
              <a:buFontTx/>
              <a:buNone/>
              <a:tabLst/>
              <a:defRPr/>
            </a:pPr>
            <a:r>
              <a:rPr kumimoji="0" lang="de-DE" sz="2968" b="0" i="0" u="none" strike="noStrike" kern="1200" cap="none" spc="0" normalizeH="0" baseline="0" noProof="0" dirty="0">
                <a:ln>
                  <a:noFill/>
                </a:ln>
                <a:solidFill>
                  <a:srgbClr val="053055"/>
                </a:solidFill>
                <a:effectLst/>
                <a:uLnTx/>
                <a:uFillTx/>
                <a:latin typeface="Montserrat"/>
                <a:ea typeface="Montserrat"/>
                <a:cs typeface="Montserrat"/>
                <a:sym typeface="Montserrat"/>
              </a:rPr>
              <a:t>Nutzen Sie die Kontakt-</a:t>
            </a:r>
          </a:p>
          <a:p>
            <a:pPr marL="0" marR="0" lvl="0" indent="0" algn="ctr" defTabSz="914400" rtl="0" eaLnBrk="1" fontAlgn="auto" latinLnBrk="0" hangingPunct="1">
              <a:lnSpc>
                <a:spcPts val="4155"/>
              </a:lnSpc>
              <a:spcBef>
                <a:spcPct val="0"/>
              </a:spcBef>
              <a:spcAft>
                <a:spcPts val="0"/>
              </a:spcAft>
              <a:buClrTx/>
              <a:buSzTx/>
              <a:buFontTx/>
              <a:buNone/>
              <a:tabLst/>
              <a:defRPr/>
            </a:pPr>
            <a:r>
              <a:rPr kumimoji="0" lang="de-DE" sz="2968" b="0" i="0" u="none" strike="noStrike" kern="1200" cap="none" spc="0" normalizeH="0" baseline="0" noProof="0" dirty="0" err="1">
                <a:ln>
                  <a:noFill/>
                </a:ln>
                <a:solidFill>
                  <a:srgbClr val="053055"/>
                </a:solidFill>
                <a:effectLst/>
                <a:uLnTx/>
                <a:uFillTx/>
                <a:latin typeface="Montserrat"/>
                <a:ea typeface="Montserrat"/>
                <a:cs typeface="Montserrat"/>
                <a:sym typeface="Montserrat"/>
              </a:rPr>
              <a:t>möglichkeit</a:t>
            </a:r>
            <a:endParaRPr kumimoji="0" lang="de-DE" sz="2968" b="0" i="0" u="none" strike="noStrike" kern="1200" cap="none" spc="0" normalizeH="0" baseline="0" noProof="0" dirty="0">
              <a:ln>
                <a:noFill/>
              </a:ln>
              <a:solidFill>
                <a:srgbClr val="053055"/>
              </a:solidFill>
              <a:effectLst/>
              <a:uLnTx/>
              <a:uFillTx/>
              <a:latin typeface="Montserrat"/>
              <a:ea typeface="Montserrat"/>
              <a:cs typeface="Montserrat"/>
              <a:sym typeface="Montserrat"/>
            </a:endParaRPr>
          </a:p>
        </p:txBody>
      </p:sp>
      <p:sp>
        <p:nvSpPr>
          <p:cNvPr id="28" name="TextBox 28"/>
          <p:cNvSpPr txBox="1"/>
          <p:nvPr/>
        </p:nvSpPr>
        <p:spPr>
          <a:xfrm>
            <a:off x="14017358" y="5959643"/>
            <a:ext cx="2965810" cy="2601124"/>
          </a:xfrm>
          <a:prstGeom prst="rect">
            <a:avLst/>
          </a:prstGeom>
        </p:spPr>
        <p:txBody>
          <a:bodyPr lIns="0" tIns="0" rIns="0" bIns="0" rtlCol="0" anchor="t">
            <a:spAutoFit/>
          </a:bodyPr>
          <a:lstStyle/>
          <a:p>
            <a:pPr marL="0" marR="0" lvl="0" indent="0" algn="ctr" defTabSz="914400" rtl="0" eaLnBrk="1" fontAlgn="auto" latinLnBrk="0" hangingPunct="1">
              <a:lnSpc>
                <a:spcPts val="4155"/>
              </a:lnSpc>
              <a:spcBef>
                <a:spcPts val="0"/>
              </a:spcBef>
              <a:spcAft>
                <a:spcPts val="0"/>
              </a:spcAft>
              <a:buClrTx/>
              <a:buSzTx/>
              <a:buFontTx/>
              <a:buNone/>
              <a:tabLst/>
              <a:defRPr/>
            </a:pPr>
            <a:r>
              <a:rPr kumimoji="0" lang="de-DE" sz="2968"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rPr>
              <a:t>Beiträge</a:t>
            </a:r>
          </a:p>
          <a:p>
            <a:pPr marL="0" marR="0" lvl="0" indent="0" algn="ctr" defTabSz="914400" rtl="0" eaLnBrk="1" fontAlgn="auto" latinLnBrk="0" hangingPunct="1">
              <a:lnSpc>
                <a:spcPts val="4155"/>
              </a:lnSpc>
              <a:spcBef>
                <a:spcPts val="0"/>
              </a:spcBef>
              <a:spcAft>
                <a:spcPts val="0"/>
              </a:spcAft>
              <a:buClrTx/>
              <a:buSzTx/>
              <a:buFontTx/>
              <a:buNone/>
              <a:tabLst/>
              <a:defRPr/>
            </a:pPr>
            <a:endParaRPr kumimoji="0" lang="de-DE" sz="2968"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endParaRPr>
          </a:p>
          <a:p>
            <a:pPr marL="0" marR="0" lvl="0" indent="0" algn="ctr" defTabSz="914400" rtl="0" eaLnBrk="1" fontAlgn="auto" latinLnBrk="0" hangingPunct="1">
              <a:lnSpc>
                <a:spcPts val="4155"/>
              </a:lnSpc>
              <a:spcBef>
                <a:spcPct val="0"/>
              </a:spcBef>
              <a:spcAft>
                <a:spcPts val="0"/>
              </a:spcAft>
              <a:buClrTx/>
              <a:buSzTx/>
              <a:buFontTx/>
              <a:buNone/>
              <a:tabLst/>
              <a:defRPr/>
            </a:pPr>
            <a:r>
              <a:rPr kumimoji="0" lang="de-DE" sz="2968" b="0" i="0" u="none" strike="noStrike" kern="1200" cap="none" spc="0" normalizeH="0" baseline="0" noProof="0" dirty="0">
                <a:ln>
                  <a:noFill/>
                </a:ln>
                <a:solidFill>
                  <a:srgbClr val="053055"/>
                </a:solidFill>
                <a:effectLst/>
                <a:uLnTx/>
                <a:uFillTx/>
                <a:latin typeface="Montserrat"/>
                <a:ea typeface="Montserrat"/>
                <a:cs typeface="Montserrat"/>
                <a:sym typeface="Montserrat"/>
              </a:rPr>
              <a:t>Melden per Handzeichen oder Funktion</a:t>
            </a:r>
          </a:p>
        </p:txBody>
      </p:sp>
      <p:sp>
        <p:nvSpPr>
          <p:cNvPr id="29" name="TextBox 29"/>
          <p:cNvSpPr txBox="1"/>
          <p:nvPr/>
        </p:nvSpPr>
        <p:spPr>
          <a:xfrm>
            <a:off x="2563076" y="1719081"/>
            <a:ext cx="13161848" cy="629267"/>
          </a:xfrm>
          <a:prstGeom prst="rect">
            <a:avLst/>
          </a:prstGeom>
        </p:spPr>
        <p:txBody>
          <a:bodyPr lIns="0" tIns="0" rIns="0" bIns="0" rtlCol="0" anchor="t">
            <a:spAutoFit/>
          </a:bodyPr>
          <a:lstStyle/>
          <a:p>
            <a:pPr marL="0" marR="0" lvl="0" indent="0" algn="ctr" defTabSz="914400" rtl="0" eaLnBrk="1" fontAlgn="auto" latinLnBrk="0" hangingPunct="1">
              <a:lnSpc>
                <a:spcPts val="5216"/>
              </a:lnSpc>
              <a:spcBef>
                <a:spcPct val="0"/>
              </a:spcBef>
              <a:spcAft>
                <a:spcPts val="0"/>
              </a:spcAft>
              <a:buClrTx/>
              <a:buSzTx/>
              <a:buFontTx/>
              <a:buNone/>
              <a:tabLst/>
              <a:defRPr/>
            </a:pPr>
            <a:r>
              <a:rPr kumimoji="0" lang="de-DE" sz="3725" b="0" i="0" u="none" strike="noStrike" kern="1200" cap="none" spc="0" normalizeH="0" baseline="0" noProof="0" dirty="0">
                <a:ln>
                  <a:noFill/>
                </a:ln>
                <a:solidFill>
                  <a:srgbClr val="053055"/>
                </a:solidFill>
                <a:effectLst/>
                <a:uLnTx/>
                <a:uFillTx/>
                <a:latin typeface="Montserrat"/>
                <a:ea typeface="Montserrat"/>
                <a:cs typeface="Montserrat"/>
                <a:sym typeface="Montserrat"/>
              </a:rPr>
              <a:t>DAMIT AUCH HIER DER AUSTAUSCH GELINGT: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7867363" y="1942553"/>
            <a:ext cx="420637" cy="6287595"/>
            <a:chOff x="0" y="0"/>
            <a:chExt cx="154215" cy="974113"/>
          </a:xfrm>
        </p:grpSpPr>
        <p:sp>
          <p:nvSpPr>
            <p:cNvPr id="3" name="Freeform 3"/>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4" name="Group 4"/>
          <p:cNvGrpSpPr/>
          <p:nvPr/>
        </p:nvGrpSpPr>
        <p:grpSpPr>
          <a:xfrm>
            <a:off x="0" y="1999703"/>
            <a:ext cx="420637" cy="6287595"/>
            <a:chOff x="0" y="0"/>
            <a:chExt cx="65168" cy="974113"/>
          </a:xfrm>
        </p:grpSpPr>
        <p:sp>
          <p:nvSpPr>
            <p:cNvPr id="5" name="Freeform 5"/>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AABFD1"/>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6" name="Group 6"/>
          <p:cNvGrpSpPr/>
          <p:nvPr/>
        </p:nvGrpSpPr>
        <p:grpSpPr>
          <a:xfrm>
            <a:off x="16173532" y="9517289"/>
            <a:ext cx="1956616" cy="567847"/>
            <a:chOff x="0" y="0"/>
            <a:chExt cx="2608822" cy="757130"/>
          </a:xfrm>
        </p:grpSpPr>
        <p:pic>
          <p:nvPicPr>
            <p:cNvPr id="7" name="Picture 7"/>
            <p:cNvPicPr>
              <a:picLocks noChangeAspect="1"/>
            </p:cNvPicPr>
            <p:nvPr/>
          </p:nvPicPr>
          <p:blipFill>
            <a:blip r:embed="rId3"/>
            <a:srcRect r="2273" b="16626"/>
            <a:stretch>
              <a:fillRect/>
            </a:stretch>
          </p:blipFill>
          <p:spPr>
            <a:xfrm>
              <a:off x="0" y="0"/>
              <a:ext cx="2608822" cy="757130"/>
            </a:xfrm>
            <a:prstGeom prst="rect">
              <a:avLst/>
            </a:prstGeom>
          </p:spPr>
        </p:pic>
      </p:grpSp>
      <p:grpSp>
        <p:nvGrpSpPr>
          <p:cNvPr id="8" name="Group 8"/>
          <p:cNvGrpSpPr/>
          <p:nvPr/>
        </p:nvGrpSpPr>
        <p:grpSpPr>
          <a:xfrm>
            <a:off x="2701327" y="1714500"/>
            <a:ext cx="12919673" cy="3674046"/>
            <a:chOff x="0" y="0"/>
            <a:chExt cx="1966269" cy="561778"/>
          </a:xfrm>
        </p:grpSpPr>
        <p:sp>
          <p:nvSpPr>
            <p:cNvPr id="9" name="Freeform 9"/>
            <p:cNvSpPr/>
            <p:nvPr/>
          </p:nvSpPr>
          <p:spPr>
            <a:xfrm>
              <a:off x="0" y="0"/>
              <a:ext cx="1961296" cy="561778"/>
            </a:xfrm>
            <a:custGeom>
              <a:avLst/>
              <a:gdLst/>
              <a:ahLst/>
              <a:cxnLst/>
              <a:rect l="l" t="t" r="r" b="b"/>
              <a:pathLst>
                <a:path w="1961296" h="561778">
                  <a:moveTo>
                    <a:pt x="1065514" y="0"/>
                  </a:moveTo>
                  <a:cubicBezTo>
                    <a:pt x="1198194" y="0"/>
                    <a:pt x="1295625" y="32551"/>
                    <a:pt x="1362251" y="70184"/>
                  </a:cubicBezTo>
                  <a:cubicBezTo>
                    <a:pt x="1483150" y="58590"/>
                    <a:pt x="1584559" y="62596"/>
                    <a:pt x="1666013" y="91442"/>
                  </a:cubicBezTo>
                  <a:cubicBezTo>
                    <a:pt x="1732676" y="115053"/>
                    <a:pt x="1762030" y="148705"/>
                    <a:pt x="1754648" y="182834"/>
                  </a:cubicBezTo>
                  <a:cubicBezTo>
                    <a:pt x="1906401" y="213847"/>
                    <a:pt x="1976758" y="271872"/>
                    <a:pt x="1958454" y="327589"/>
                  </a:cubicBezTo>
                  <a:cubicBezTo>
                    <a:pt x="1919042" y="389717"/>
                    <a:pt x="1721825" y="429650"/>
                    <a:pt x="1543514" y="419617"/>
                  </a:cubicBezTo>
                  <a:cubicBezTo>
                    <a:pt x="1492591" y="456520"/>
                    <a:pt x="1400907" y="485511"/>
                    <a:pt x="1284670" y="496463"/>
                  </a:cubicBezTo>
                  <a:cubicBezTo>
                    <a:pt x="1129628" y="511068"/>
                    <a:pt x="974086" y="489560"/>
                    <a:pt x="881618" y="446216"/>
                  </a:cubicBezTo>
                  <a:lnTo>
                    <a:pt x="375051" y="561778"/>
                  </a:lnTo>
                  <a:cubicBezTo>
                    <a:pt x="452299" y="527341"/>
                    <a:pt x="528476" y="496463"/>
                    <a:pt x="551352" y="442986"/>
                  </a:cubicBezTo>
                  <a:cubicBezTo>
                    <a:pt x="487638" y="449979"/>
                    <a:pt x="413766" y="448027"/>
                    <a:pt x="345150" y="435447"/>
                  </a:cubicBezTo>
                  <a:cubicBezTo>
                    <a:pt x="224285" y="413287"/>
                    <a:pt x="170486" y="364552"/>
                    <a:pt x="188159" y="323381"/>
                  </a:cubicBezTo>
                  <a:cubicBezTo>
                    <a:pt x="119343" y="305963"/>
                    <a:pt x="0" y="280829"/>
                    <a:pt x="0" y="221335"/>
                  </a:cubicBezTo>
                  <a:cubicBezTo>
                    <a:pt x="0" y="166173"/>
                    <a:pt x="156272" y="123825"/>
                    <a:pt x="302995" y="124946"/>
                  </a:cubicBezTo>
                  <a:cubicBezTo>
                    <a:pt x="318869" y="102347"/>
                    <a:pt x="353072" y="81557"/>
                    <a:pt x="404581" y="66128"/>
                  </a:cubicBezTo>
                  <a:cubicBezTo>
                    <a:pt x="513839" y="33408"/>
                    <a:pt x="681909" y="39060"/>
                    <a:pt x="772240" y="67387"/>
                  </a:cubicBezTo>
                  <a:cubicBezTo>
                    <a:pt x="835338" y="26041"/>
                    <a:pt x="935841" y="0"/>
                    <a:pt x="1065514" y="0"/>
                  </a:cubicBezTo>
                  <a:close/>
                </a:path>
              </a:pathLst>
            </a:custGeom>
            <a:solidFill>
              <a:srgbClr val="EC9F1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10"/>
            <p:cNvSpPr txBox="1"/>
            <p:nvPr/>
          </p:nvSpPr>
          <p:spPr>
            <a:xfrm>
              <a:off x="366592" y="63940"/>
              <a:ext cx="1266410" cy="351010"/>
            </a:xfrm>
            <a:prstGeom prst="rect">
              <a:avLst/>
            </a:prstGeom>
          </p:spPr>
          <p:txBody>
            <a:bodyPr lIns="50800" tIns="50800" rIns="50800" bIns="50800" rtlCol="0" anchor="ctr"/>
            <a:lstStyle/>
            <a:p>
              <a:pPr marL="0" marR="0" lvl="0" indent="0" algn="ctr" defTabSz="914400" rtl="0" eaLnBrk="1" fontAlgn="auto" latinLnBrk="0" hangingPunct="1">
                <a:lnSpc>
                  <a:spcPts val="3234"/>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1" name="TextBox 11"/>
          <p:cNvSpPr txBox="1"/>
          <p:nvPr/>
        </p:nvSpPr>
        <p:spPr>
          <a:xfrm>
            <a:off x="809248" y="5960921"/>
            <a:ext cx="16669504" cy="2850642"/>
          </a:xfrm>
          <a:prstGeom prst="rect">
            <a:avLst/>
          </a:prstGeom>
        </p:spPr>
        <p:txBody>
          <a:bodyPr lIns="0" tIns="0" rIns="0" bIns="0" rtlCol="0" anchor="t">
            <a:spAutoFit/>
          </a:bodyPr>
          <a:lstStyle/>
          <a:p>
            <a:pPr marL="777238" marR="0" lvl="1" indent="-388619" algn="l" defTabSz="914400" rtl="0" eaLnBrk="1" fontAlgn="auto" latinLnBrk="0" hangingPunct="1">
              <a:lnSpc>
                <a:spcPts val="5723"/>
              </a:lnSpc>
              <a:spcBef>
                <a:spcPts val="0"/>
              </a:spcBef>
              <a:spcAft>
                <a:spcPts val="0"/>
              </a:spcAft>
              <a:buClrTx/>
              <a:buSzTx/>
              <a:buFont typeface="Arial"/>
              <a:buChar char="•"/>
              <a:tabLst/>
              <a:defRPr/>
            </a:pPr>
            <a:r>
              <a:rPr kumimoji="0" lang="de-DE" sz="3599" b="0" i="0" u="none" strike="noStrike" kern="1200" cap="none" spc="0" normalizeH="0" baseline="0" noProof="0" dirty="0">
                <a:ln>
                  <a:noFill/>
                </a:ln>
                <a:solidFill>
                  <a:srgbClr val="053055"/>
                </a:solidFill>
                <a:effectLst/>
                <a:uLnTx/>
                <a:uFillTx/>
                <a:latin typeface="Montserrat"/>
                <a:ea typeface="Montserrat"/>
                <a:cs typeface="Montserrat"/>
                <a:sym typeface="Montserrat"/>
              </a:rPr>
              <a:t>erkundigen Sie sich nach dem Interventionsplan in Ihrer Einrichtung</a:t>
            </a:r>
          </a:p>
          <a:p>
            <a:pPr marL="777238" marR="0" lvl="1" indent="-388619" algn="l" defTabSz="914400" rtl="0" eaLnBrk="1" fontAlgn="auto" latinLnBrk="0" hangingPunct="1">
              <a:lnSpc>
                <a:spcPts val="5723"/>
              </a:lnSpc>
              <a:spcBef>
                <a:spcPts val="0"/>
              </a:spcBef>
              <a:spcAft>
                <a:spcPts val="0"/>
              </a:spcAft>
              <a:buClrTx/>
              <a:buSzTx/>
              <a:buFont typeface="Arial"/>
              <a:buChar char="•"/>
              <a:tabLst/>
              <a:defRPr/>
            </a:pPr>
            <a:r>
              <a:rPr kumimoji="0" lang="de-DE" sz="3599" b="0" i="0" u="none" strike="noStrike" kern="1200" cap="none" spc="0" normalizeH="0" baseline="0" noProof="0" dirty="0">
                <a:ln>
                  <a:noFill/>
                </a:ln>
                <a:solidFill>
                  <a:srgbClr val="053055"/>
                </a:solidFill>
                <a:effectLst/>
                <a:uLnTx/>
                <a:uFillTx/>
                <a:latin typeface="Montserrat"/>
                <a:ea typeface="Montserrat"/>
                <a:cs typeface="Montserrat"/>
                <a:sym typeface="Montserrat"/>
              </a:rPr>
              <a:t>erkundigen Sie sich, wer Ansprechperson für Verdachtsfälle ist</a:t>
            </a:r>
          </a:p>
          <a:p>
            <a:pPr marL="777238" marR="0" lvl="1" indent="-388619" algn="l" defTabSz="914400" rtl="0" eaLnBrk="1" fontAlgn="auto" latinLnBrk="0" hangingPunct="1">
              <a:lnSpc>
                <a:spcPts val="5723"/>
              </a:lnSpc>
              <a:spcBef>
                <a:spcPts val="0"/>
              </a:spcBef>
              <a:spcAft>
                <a:spcPts val="0"/>
              </a:spcAft>
              <a:buClrTx/>
              <a:buSzTx/>
              <a:buFont typeface="Arial"/>
              <a:buChar char="•"/>
              <a:tabLst/>
              <a:defRPr/>
            </a:pPr>
            <a:r>
              <a:rPr kumimoji="0" lang="de-DE" sz="3599" b="0" i="0" u="none" strike="noStrike" kern="1200" cap="none" spc="0" normalizeH="0" baseline="0" noProof="0" dirty="0">
                <a:ln>
                  <a:noFill/>
                </a:ln>
                <a:solidFill>
                  <a:srgbClr val="053055"/>
                </a:solidFill>
                <a:effectLst/>
                <a:uLnTx/>
                <a:uFillTx/>
                <a:latin typeface="Montserrat"/>
                <a:ea typeface="Montserrat"/>
                <a:cs typeface="Montserrat"/>
                <a:sym typeface="Montserrat"/>
              </a:rPr>
              <a:t>erkundigen Sie sich, wo Sie Beratung und Unterstützung erfahren können</a:t>
            </a:r>
          </a:p>
        </p:txBody>
      </p:sp>
      <p:sp>
        <p:nvSpPr>
          <p:cNvPr id="12" name="TextBox 12"/>
          <p:cNvSpPr txBox="1"/>
          <p:nvPr/>
        </p:nvSpPr>
        <p:spPr>
          <a:xfrm>
            <a:off x="3138173" y="843315"/>
            <a:ext cx="12362090" cy="691936"/>
          </a:xfrm>
          <a:prstGeom prst="rect">
            <a:avLst/>
          </a:prstGeom>
        </p:spPr>
        <p:txBody>
          <a:bodyPr lIns="0" tIns="0" rIns="0" bIns="0" rtlCol="0" anchor="t">
            <a:spAutoFit/>
          </a:bodyPr>
          <a:lstStyle/>
          <a:p>
            <a:pPr marL="0" marR="0" lvl="0" indent="0" algn="ctr" defTabSz="914400" rtl="0" eaLnBrk="1" fontAlgn="auto" latinLnBrk="0" hangingPunct="1">
              <a:lnSpc>
                <a:spcPts val="5336"/>
              </a:lnSpc>
              <a:spcBef>
                <a:spcPts val="0"/>
              </a:spcBef>
              <a:spcAft>
                <a:spcPts val="0"/>
              </a:spcAft>
              <a:buClrTx/>
              <a:buSzTx/>
              <a:buFontTx/>
              <a:buNone/>
              <a:tabLst/>
              <a:defRPr/>
            </a:pPr>
            <a:r>
              <a:rPr kumimoji="0" lang="de-DE" sz="4987" b="0" i="0" u="none" strike="noStrike" kern="1200" cap="none" spc="134" normalizeH="0" baseline="0" noProof="0" dirty="0">
                <a:ln>
                  <a:noFill/>
                </a:ln>
                <a:solidFill>
                  <a:srgbClr val="053055"/>
                </a:solidFill>
                <a:effectLst/>
                <a:uLnTx/>
                <a:uFillTx/>
                <a:latin typeface="Montserrat"/>
                <a:ea typeface="Montserrat"/>
                <a:cs typeface="Montserrat"/>
                <a:sym typeface="Montserrat"/>
              </a:rPr>
              <a:t>INTERVENTION</a:t>
            </a:r>
          </a:p>
        </p:txBody>
      </p:sp>
      <p:sp>
        <p:nvSpPr>
          <p:cNvPr id="13" name="TextBox 13"/>
          <p:cNvSpPr txBox="1"/>
          <p:nvPr/>
        </p:nvSpPr>
        <p:spPr>
          <a:xfrm>
            <a:off x="3547994" y="2854093"/>
            <a:ext cx="10991913" cy="843916"/>
          </a:xfrm>
          <a:prstGeom prst="rect">
            <a:avLst/>
          </a:prstGeom>
        </p:spPr>
        <p:txBody>
          <a:bodyPr lIns="0" tIns="0" rIns="0" bIns="0" rtlCol="0" anchor="t">
            <a:spAutoFit/>
          </a:bodyPr>
          <a:lstStyle/>
          <a:p>
            <a:pPr marL="0" marR="0" lvl="0" indent="0" algn="l" defTabSz="914400" rtl="0" eaLnBrk="1" fontAlgn="auto" latinLnBrk="0" hangingPunct="1">
              <a:lnSpc>
                <a:spcPts val="7154"/>
              </a:lnSpc>
              <a:spcBef>
                <a:spcPts val="0"/>
              </a:spcBef>
              <a:spcAft>
                <a:spcPts val="0"/>
              </a:spcAft>
              <a:buClrTx/>
              <a:buSzTx/>
              <a:buFontTx/>
              <a:buNone/>
              <a:tabLst/>
              <a:defRPr/>
            </a:pPr>
            <a:r>
              <a:rPr kumimoji="0" lang="de-DE" sz="4499" b="0" i="0" u="none" strike="noStrike" kern="1200" cap="none" spc="0" normalizeH="0" baseline="0" noProof="0" dirty="0">
                <a:ln>
                  <a:noFill/>
                </a:ln>
                <a:solidFill>
                  <a:srgbClr val="FEFEFE"/>
                </a:solidFill>
                <a:effectLst/>
                <a:uLnTx/>
                <a:uFillTx/>
                <a:latin typeface="Montserrat"/>
                <a:ea typeface="Montserrat"/>
                <a:cs typeface="Montserrat"/>
                <a:sym typeface="Montserrat"/>
              </a:rPr>
              <a:t>Was passiert, wenn etwas passiert ist?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183119" y="1851393"/>
            <a:ext cx="16272198" cy="851040"/>
            <a:chOff x="0" y="0"/>
            <a:chExt cx="4285682" cy="224142"/>
          </a:xfrm>
        </p:grpSpPr>
        <p:sp>
          <p:nvSpPr>
            <p:cNvPr id="3" name="Freeform 3"/>
            <p:cNvSpPr/>
            <p:nvPr/>
          </p:nvSpPr>
          <p:spPr>
            <a:xfrm>
              <a:off x="0" y="0"/>
              <a:ext cx="4285682" cy="224142"/>
            </a:xfrm>
            <a:custGeom>
              <a:avLst/>
              <a:gdLst/>
              <a:ahLst/>
              <a:cxnLst/>
              <a:rect l="l" t="t" r="r" b="b"/>
              <a:pathLst>
                <a:path w="4285682" h="224142">
                  <a:moveTo>
                    <a:pt x="0" y="0"/>
                  </a:moveTo>
                  <a:lnTo>
                    <a:pt x="4285682" y="0"/>
                  </a:lnTo>
                  <a:lnTo>
                    <a:pt x="4285682" y="224142"/>
                  </a:lnTo>
                  <a:lnTo>
                    <a:pt x="0" y="224142"/>
                  </a:lnTo>
                  <a:close/>
                </a:path>
              </a:pathLst>
            </a:custGeom>
            <a:solidFill>
              <a:srgbClr val="EC9F1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4"/>
            <p:cNvSpPr txBox="1"/>
            <p:nvPr/>
          </p:nvSpPr>
          <p:spPr>
            <a:xfrm>
              <a:off x="0" y="-38100"/>
              <a:ext cx="4285682" cy="262242"/>
            </a:xfrm>
            <a:prstGeom prst="rect">
              <a:avLst/>
            </a:prstGeom>
          </p:spPr>
          <p:txBody>
            <a:bodyPr lIns="50800" tIns="50800" rIns="50800" bIns="50800" rtlCol="0" anchor="ctr"/>
            <a:lstStyle/>
            <a:p>
              <a:pPr marL="0" marR="0" lvl="0" indent="0" algn="ctr" defTabSz="914400" rtl="0" eaLnBrk="1" fontAlgn="auto" latinLnBrk="0" hangingPunct="1">
                <a:lnSpc>
                  <a:spcPts val="3079"/>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5" name="Group 5"/>
          <p:cNvGrpSpPr/>
          <p:nvPr/>
        </p:nvGrpSpPr>
        <p:grpSpPr>
          <a:xfrm>
            <a:off x="17867363" y="1942553"/>
            <a:ext cx="420637" cy="6287595"/>
            <a:chOff x="0" y="0"/>
            <a:chExt cx="154215" cy="974113"/>
          </a:xfrm>
        </p:grpSpPr>
        <p:sp>
          <p:nvSpPr>
            <p:cNvPr id="6" name="Freeform 6"/>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7" name="Group 7"/>
          <p:cNvGrpSpPr/>
          <p:nvPr/>
        </p:nvGrpSpPr>
        <p:grpSpPr>
          <a:xfrm>
            <a:off x="0" y="1999703"/>
            <a:ext cx="420637" cy="6287595"/>
            <a:chOff x="0" y="0"/>
            <a:chExt cx="65168" cy="974113"/>
          </a:xfrm>
        </p:grpSpPr>
        <p:sp>
          <p:nvSpPr>
            <p:cNvPr id="8" name="Freeform 8"/>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AABFD1"/>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9" name="Group 9"/>
          <p:cNvGrpSpPr/>
          <p:nvPr/>
        </p:nvGrpSpPr>
        <p:grpSpPr>
          <a:xfrm>
            <a:off x="16173532" y="9517289"/>
            <a:ext cx="1956616" cy="567847"/>
            <a:chOff x="0" y="0"/>
            <a:chExt cx="2608822" cy="757130"/>
          </a:xfrm>
        </p:grpSpPr>
        <p:pic>
          <p:nvPicPr>
            <p:cNvPr id="10" name="Picture 10"/>
            <p:cNvPicPr>
              <a:picLocks noChangeAspect="1"/>
            </p:cNvPicPr>
            <p:nvPr/>
          </p:nvPicPr>
          <p:blipFill>
            <a:blip r:embed="rId2"/>
            <a:srcRect r="2273" b="16626"/>
            <a:stretch>
              <a:fillRect/>
            </a:stretch>
          </p:blipFill>
          <p:spPr>
            <a:xfrm>
              <a:off x="0" y="0"/>
              <a:ext cx="2608822" cy="757130"/>
            </a:xfrm>
            <a:prstGeom prst="rect">
              <a:avLst/>
            </a:prstGeom>
          </p:spPr>
        </p:pic>
      </p:grpSp>
      <p:sp>
        <p:nvSpPr>
          <p:cNvPr id="11" name="TextBox 11"/>
          <p:cNvSpPr txBox="1"/>
          <p:nvPr/>
        </p:nvSpPr>
        <p:spPr>
          <a:xfrm>
            <a:off x="1344376" y="2731008"/>
            <a:ext cx="15295468" cy="1932051"/>
          </a:xfrm>
          <a:prstGeom prst="rect">
            <a:avLst/>
          </a:prstGeom>
        </p:spPr>
        <p:txBody>
          <a:bodyPr lIns="0" tIns="0" rIns="0" bIns="0" rtlCol="0" anchor="t">
            <a:spAutoFit/>
          </a:bodyPr>
          <a:lstStyle/>
          <a:p>
            <a:pPr marL="712470" marR="0" lvl="1" indent="-356235" algn="l" defTabSz="914400" rtl="0" eaLnBrk="1" fontAlgn="auto" latinLnBrk="0" hangingPunct="1">
              <a:lnSpc>
                <a:spcPts val="5247"/>
              </a:lnSpc>
              <a:spcBef>
                <a:spcPts val="0"/>
              </a:spcBef>
              <a:spcAft>
                <a:spcPts val="0"/>
              </a:spcAft>
              <a:buClrTx/>
              <a:buSzTx/>
              <a:buFont typeface="Arial"/>
              <a:buChar char="•"/>
              <a:tabLst/>
              <a:defRPr/>
            </a:pPr>
            <a:r>
              <a:rPr kumimoji="0" lang="de-DE" sz="3300" b="0" i="0" u="none" strike="noStrike" kern="1200" cap="none" spc="0" normalizeH="0" baseline="0" noProof="0" dirty="0">
                <a:ln>
                  <a:noFill/>
                </a:ln>
                <a:solidFill>
                  <a:srgbClr val="053055"/>
                </a:solidFill>
                <a:effectLst/>
                <a:uLnTx/>
                <a:uFillTx/>
                <a:latin typeface="Montserrat"/>
                <a:ea typeface="Montserrat"/>
                <a:cs typeface="Montserrat"/>
                <a:sym typeface="Montserrat"/>
              </a:rPr>
              <a:t>Leitung: Angela Dieterich</a:t>
            </a:r>
          </a:p>
          <a:p>
            <a:pPr marL="712470" marR="0" lvl="1" indent="-356235" algn="l" defTabSz="914400" rtl="0" eaLnBrk="1" fontAlgn="auto" latinLnBrk="0" hangingPunct="1">
              <a:lnSpc>
                <a:spcPts val="5247"/>
              </a:lnSpc>
              <a:spcBef>
                <a:spcPts val="0"/>
              </a:spcBef>
              <a:spcAft>
                <a:spcPts val="0"/>
              </a:spcAft>
              <a:buClrTx/>
              <a:buSzTx/>
              <a:buFont typeface="Arial"/>
              <a:buChar char="•"/>
              <a:tabLst/>
              <a:defRPr/>
            </a:pPr>
            <a:r>
              <a:rPr kumimoji="0" lang="de-DE" sz="3300" b="0" i="0" u="none" strike="noStrike" kern="1200" cap="none" spc="0" normalizeH="0" baseline="0" noProof="0" dirty="0">
                <a:ln>
                  <a:noFill/>
                </a:ln>
                <a:solidFill>
                  <a:srgbClr val="053055"/>
                </a:solidFill>
                <a:effectLst/>
                <a:uLnTx/>
                <a:uFillTx/>
                <a:latin typeface="Montserrat"/>
                <a:ea typeface="Montserrat"/>
                <a:cs typeface="Montserrat"/>
                <a:sym typeface="Montserrat"/>
              </a:rPr>
              <a:t>Referentinnen: Sarah Schmitz und Anna Ney</a:t>
            </a:r>
          </a:p>
          <a:p>
            <a:pPr marL="712470" marR="0" lvl="1" indent="-356235" algn="l" defTabSz="914400" rtl="0" eaLnBrk="1" fontAlgn="auto" latinLnBrk="0" hangingPunct="1">
              <a:lnSpc>
                <a:spcPts val="5247"/>
              </a:lnSpc>
              <a:spcBef>
                <a:spcPts val="0"/>
              </a:spcBef>
              <a:spcAft>
                <a:spcPts val="0"/>
              </a:spcAft>
              <a:buClrTx/>
              <a:buSzTx/>
              <a:buFont typeface="Arial"/>
              <a:buChar char="•"/>
              <a:tabLst/>
              <a:defRPr/>
            </a:pPr>
            <a:r>
              <a:rPr kumimoji="0" lang="de-DE" sz="3300" b="0" i="0" u="none" strike="noStrike" kern="1200" cap="none" spc="0" normalizeH="0" baseline="0" noProof="0" dirty="0">
                <a:ln>
                  <a:noFill/>
                </a:ln>
                <a:solidFill>
                  <a:srgbClr val="053055"/>
                </a:solidFill>
                <a:effectLst/>
                <a:uLnTx/>
                <a:uFillTx/>
                <a:latin typeface="Montserrat"/>
                <a:ea typeface="Montserrat"/>
                <a:cs typeface="Montserrat"/>
                <a:sym typeface="Montserrat"/>
              </a:rPr>
              <a:t>Kontakt: praevention@bistum-trier.de</a:t>
            </a:r>
          </a:p>
        </p:txBody>
      </p:sp>
      <p:sp>
        <p:nvSpPr>
          <p:cNvPr id="12" name="TextBox 12"/>
          <p:cNvSpPr txBox="1"/>
          <p:nvPr/>
        </p:nvSpPr>
        <p:spPr>
          <a:xfrm>
            <a:off x="3138173" y="843315"/>
            <a:ext cx="12362090" cy="691936"/>
          </a:xfrm>
          <a:prstGeom prst="rect">
            <a:avLst/>
          </a:prstGeom>
        </p:spPr>
        <p:txBody>
          <a:bodyPr lIns="0" tIns="0" rIns="0" bIns="0" rtlCol="0" anchor="t">
            <a:spAutoFit/>
          </a:bodyPr>
          <a:lstStyle/>
          <a:p>
            <a:pPr marL="0" marR="0" lvl="0" indent="0" algn="ctr" defTabSz="914400" rtl="0" eaLnBrk="1" fontAlgn="auto" latinLnBrk="0" hangingPunct="1">
              <a:lnSpc>
                <a:spcPts val="5336"/>
              </a:lnSpc>
              <a:spcBef>
                <a:spcPts val="0"/>
              </a:spcBef>
              <a:spcAft>
                <a:spcPts val="0"/>
              </a:spcAft>
              <a:buClrTx/>
              <a:buSzTx/>
              <a:buFontTx/>
              <a:buNone/>
              <a:tabLst/>
              <a:defRPr/>
            </a:pPr>
            <a:r>
              <a:rPr kumimoji="0" lang="de-DE" sz="4987" b="0" i="0" u="none" strike="noStrike" kern="1200" cap="none" spc="134" normalizeH="0" baseline="0" noProof="0" dirty="0">
                <a:ln>
                  <a:noFill/>
                </a:ln>
                <a:solidFill>
                  <a:srgbClr val="053055"/>
                </a:solidFill>
                <a:effectLst/>
                <a:uLnTx/>
                <a:uFillTx/>
                <a:latin typeface="Montserrat"/>
                <a:ea typeface="Montserrat"/>
                <a:cs typeface="Montserrat"/>
                <a:sym typeface="Montserrat"/>
              </a:rPr>
              <a:t>KONTAKT</a:t>
            </a:r>
          </a:p>
        </p:txBody>
      </p:sp>
      <p:sp>
        <p:nvSpPr>
          <p:cNvPr id="13" name="TextBox 13"/>
          <p:cNvSpPr txBox="1"/>
          <p:nvPr/>
        </p:nvSpPr>
        <p:spPr>
          <a:xfrm>
            <a:off x="1496266" y="1870767"/>
            <a:ext cx="15295468" cy="678942"/>
          </a:xfrm>
          <a:prstGeom prst="rect">
            <a:avLst/>
          </a:prstGeom>
        </p:spPr>
        <p:txBody>
          <a:bodyPr lIns="0" tIns="0" rIns="0" bIns="0" rtlCol="0" anchor="t">
            <a:spAutoFit/>
          </a:bodyPr>
          <a:lstStyle/>
          <a:p>
            <a:pPr marL="0" marR="0" lvl="0" indent="0" algn="l" defTabSz="914400" rtl="0" eaLnBrk="1" fontAlgn="auto" latinLnBrk="0" hangingPunct="1">
              <a:lnSpc>
                <a:spcPts val="5723"/>
              </a:lnSpc>
              <a:spcBef>
                <a:spcPts val="0"/>
              </a:spcBef>
              <a:spcAft>
                <a:spcPts val="0"/>
              </a:spcAft>
              <a:buClrTx/>
              <a:buSzTx/>
              <a:buFontTx/>
              <a:buNone/>
              <a:tabLst/>
              <a:defRPr/>
            </a:pPr>
            <a:r>
              <a:rPr kumimoji="0" lang="de-DE" sz="3599" b="0" i="0" u="none" strike="noStrike" kern="1200" cap="none" spc="0" normalizeH="0" baseline="0" noProof="0" dirty="0">
                <a:ln>
                  <a:noFill/>
                </a:ln>
                <a:solidFill>
                  <a:srgbClr val="FEFEFE"/>
                </a:solidFill>
                <a:effectLst/>
                <a:uLnTx/>
                <a:uFillTx/>
                <a:latin typeface="Montserrat"/>
                <a:ea typeface="Montserrat"/>
                <a:cs typeface="Montserrat"/>
                <a:sym typeface="Montserrat"/>
              </a:rPr>
              <a:t>Fachstelle Prävention gegen sexualisierte Gewalt</a:t>
            </a:r>
          </a:p>
        </p:txBody>
      </p:sp>
      <p:grpSp>
        <p:nvGrpSpPr>
          <p:cNvPr id="14" name="Group 14"/>
          <p:cNvGrpSpPr/>
          <p:nvPr/>
        </p:nvGrpSpPr>
        <p:grpSpPr>
          <a:xfrm>
            <a:off x="1028700" y="5210556"/>
            <a:ext cx="16272198" cy="851040"/>
            <a:chOff x="0" y="0"/>
            <a:chExt cx="4285682" cy="224142"/>
          </a:xfrm>
        </p:grpSpPr>
        <p:sp>
          <p:nvSpPr>
            <p:cNvPr id="15" name="Freeform 15"/>
            <p:cNvSpPr/>
            <p:nvPr/>
          </p:nvSpPr>
          <p:spPr>
            <a:xfrm>
              <a:off x="0" y="0"/>
              <a:ext cx="4285682" cy="224142"/>
            </a:xfrm>
            <a:custGeom>
              <a:avLst/>
              <a:gdLst/>
              <a:ahLst/>
              <a:cxnLst/>
              <a:rect l="l" t="t" r="r" b="b"/>
              <a:pathLst>
                <a:path w="4285682" h="224142">
                  <a:moveTo>
                    <a:pt x="0" y="0"/>
                  </a:moveTo>
                  <a:lnTo>
                    <a:pt x="4285682" y="0"/>
                  </a:lnTo>
                  <a:lnTo>
                    <a:pt x="4285682" y="224142"/>
                  </a:lnTo>
                  <a:lnTo>
                    <a:pt x="0" y="224142"/>
                  </a:lnTo>
                  <a:close/>
                </a:path>
              </a:pathLst>
            </a:custGeom>
            <a:solidFill>
              <a:srgbClr val="EC9F1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6"/>
            <p:cNvSpPr txBox="1"/>
            <p:nvPr/>
          </p:nvSpPr>
          <p:spPr>
            <a:xfrm>
              <a:off x="0" y="-38100"/>
              <a:ext cx="4285682" cy="262242"/>
            </a:xfrm>
            <a:prstGeom prst="rect">
              <a:avLst/>
            </a:prstGeom>
          </p:spPr>
          <p:txBody>
            <a:bodyPr lIns="50800" tIns="50800" rIns="50800" bIns="50800" rtlCol="0" anchor="ctr"/>
            <a:lstStyle/>
            <a:p>
              <a:pPr marL="0" marR="0" lvl="0" indent="0" algn="ctr" defTabSz="914400" rtl="0" eaLnBrk="1" fontAlgn="auto" latinLnBrk="0" hangingPunct="1">
                <a:lnSpc>
                  <a:spcPts val="3079"/>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7" name="TextBox 17"/>
          <p:cNvSpPr txBox="1"/>
          <p:nvPr/>
        </p:nvSpPr>
        <p:spPr>
          <a:xfrm>
            <a:off x="1341847" y="5229929"/>
            <a:ext cx="15295468" cy="678942"/>
          </a:xfrm>
          <a:prstGeom prst="rect">
            <a:avLst/>
          </a:prstGeom>
        </p:spPr>
        <p:txBody>
          <a:bodyPr lIns="0" tIns="0" rIns="0" bIns="0" rtlCol="0" anchor="t">
            <a:spAutoFit/>
          </a:bodyPr>
          <a:lstStyle/>
          <a:p>
            <a:pPr marL="0" marR="0" lvl="0" indent="0" algn="l" defTabSz="914400" rtl="0" eaLnBrk="1" fontAlgn="auto" latinLnBrk="0" hangingPunct="1">
              <a:lnSpc>
                <a:spcPts val="5723"/>
              </a:lnSpc>
              <a:spcBef>
                <a:spcPts val="0"/>
              </a:spcBef>
              <a:spcAft>
                <a:spcPts val="0"/>
              </a:spcAft>
              <a:buClrTx/>
              <a:buSzTx/>
              <a:buFontTx/>
              <a:buNone/>
              <a:tabLst/>
              <a:defRPr/>
            </a:pPr>
            <a:r>
              <a:rPr kumimoji="0" lang="de-DE" sz="3599" b="0" i="0" u="none" strike="noStrike" kern="1200" cap="none" spc="0" normalizeH="0" baseline="0" noProof="0" dirty="0">
                <a:ln>
                  <a:noFill/>
                </a:ln>
                <a:solidFill>
                  <a:srgbClr val="FEFEFE"/>
                </a:solidFill>
                <a:effectLst/>
                <a:uLnTx/>
                <a:uFillTx/>
                <a:latin typeface="Montserrat"/>
                <a:ea typeface="Montserrat"/>
                <a:cs typeface="Montserrat"/>
                <a:sym typeface="Montserrat"/>
              </a:rPr>
              <a:t>Unabhängige Ansprechpersonen für Verdachtsfälle</a:t>
            </a:r>
          </a:p>
        </p:txBody>
      </p:sp>
      <p:sp>
        <p:nvSpPr>
          <p:cNvPr id="18" name="TextBox 18"/>
          <p:cNvSpPr txBox="1"/>
          <p:nvPr/>
        </p:nvSpPr>
        <p:spPr>
          <a:xfrm>
            <a:off x="1344376" y="6242570"/>
            <a:ext cx="16110941" cy="1274826"/>
          </a:xfrm>
          <a:prstGeom prst="rect">
            <a:avLst/>
          </a:prstGeom>
        </p:spPr>
        <p:txBody>
          <a:bodyPr lIns="0" tIns="0" rIns="0" bIns="0" rtlCol="0" anchor="t">
            <a:spAutoFit/>
          </a:bodyPr>
          <a:lstStyle/>
          <a:p>
            <a:pPr marL="712470" marR="0" lvl="1" indent="-356235" algn="l" defTabSz="914400" rtl="0" eaLnBrk="1" fontAlgn="auto" latinLnBrk="0" hangingPunct="1">
              <a:lnSpc>
                <a:spcPts val="5247"/>
              </a:lnSpc>
              <a:spcBef>
                <a:spcPts val="0"/>
              </a:spcBef>
              <a:spcAft>
                <a:spcPts val="0"/>
              </a:spcAft>
              <a:buClrTx/>
              <a:buSzTx/>
              <a:buFont typeface="Arial"/>
              <a:buChar char="•"/>
              <a:tabLst/>
              <a:defRPr/>
            </a:pPr>
            <a:r>
              <a:rPr kumimoji="0" lang="de-DE" sz="3300" b="0" i="0" u="none" strike="noStrike" kern="1200" cap="none" spc="0" normalizeH="0" baseline="0" noProof="0" dirty="0">
                <a:ln>
                  <a:noFill/>
                </a:ln>
                <a:solidFill>
                  <a:srgbClr val="053055"/>
                </a:solidFill>
                <a:effectLst/>
                <a:uLnTx/>
                <a:uFillTx/>
                <a:latin typeface="Montserrat"/>
                <a:ea typeface="Montserrat"/>
                <a:cs typeface="Montserrat"/>
                <a:sym typeface="Montserrat"/>
              </a:rPr>
              <a:t>Ursula Trappe und Markus van der </a:t>
            </a:r>
            <a:r>
              <a:rPr kumimoji="0" lang="de-DE" sz="3300" b="0" i="0" u="none" strike="noStrike" kern="1200" cap="none" spc="0" normalizeH="0" baseline="0" noProof="0" dirty="0" err="1">
                <a:ln>
                  <a:noFill/>
                </a:ln>
                <a:solidFill>
                  <a:srgbClr val="053055"/>
                </a:solidFill>
                <a:effectLst/>
                <a:uLnTx/>
                <a:uFillTx/>
                <a:latin typeface="Montserrat"/>
                <a:ea typeface="Montserrat"/>
                <a:cs typeface="Montserrat"/>
                <a:sym typeface="Montserrat"/>
              </a:rPr>
              <a:t>Vorst</a:t>
            </a:r>
            <a:endParaRPr kumimoji="0" lang="de-DE" sz="3300" b="0" i="0" u="none" strike="noStrike" kern="1200" cap="none" spc="0" normalizeH="0" baseline="0" noProof="0" dirty="0">
              <a:ln>
                <a:noFill/>
              </a:ln>
              <a:solidFill>
                <a:srgbClr val="053055"/>
              </a:solidFill>
              <a:effectLst/>
              <a:uLnTx/>
              <a:uFillTx/>
              <a:latin typeface="Montserrat"/>
              <a:ea typeface="Montserrat"/>
              <a:cs typeface="Montserrat"/>
              <a:sym typeface="Montserrat"/>
            </a:endParaRPr>
          </a:p>
          <a:p>
            <a:pPr marL="712470" marR="0" lvl="1" indent="-356235" algn="l" defTabSz="914400" rtl="0" eaLnBrk="1" fontAlgn="auto" latinLnBrk="0" hangingPunct="1">
              <a:lnSpc>
                <a:spcPts val="5247"/>
              </a:lnSpc>
              <a:spcBef>
                <a:spcPts val="0"/>
              </a:spcBef>
              <a:spcAft>
                <a:spcPts val="0"/>
              </a:spcAft>
              <a:buClrTx/>
              <a:buSzTx/>
              <a:buFont typeface="Arial"/>
              <a:buChar char="•"/>
              <a:tabLst/>
              <a:defRPr/>
            </a:pPr>
            <a:r>
              <a:rPr kumimoji="0" lang="de-DE" sz="3300" b="0" i="0" u="none" strike="noStrike" kern="1200" cap="none" spc="0" normalizeH="0" baseline="0" noProof="0" dirty="0">
                <a:ln>
                  <a:noFill/>
                </a:ln>
                <a:solidFill>
                  <a:srgbClr val="053055"/>
                </a:solidFill>
                <a:effectLst/>
                <a:uLnTx/>
                <a:uFillTx/>
                <a:latin typeface="Montserrat"/>
                <a:ea typeface="Montserrat"/>
                <a:cs typeface="Montserrat"/>
                <a:sym typeface="Montserrat"/>
              </a:rPr>
              <a:t>ursula.trappe@bistum-trier.de oder markus.vandervorst@bistum-trier.de</a:t>
            </a:r>
          </a:p>
        </p:txBody>
      </p:sp>
      <p:grpSp>
        <p:nvGrpSpPr>
          <p:cNvPr id="19" name="Group 19"/>
          <p:cNvGrpSpPr/>
          <p:nvPr/>
        </p:nvGrpSpPr>
        <p:grpSpPr>
          <a:xfrm>
            <a:off x="1183119" y="8091823"/>
            <a:ext cx="16272198" cy="851040"/>
            <a:chOff x="0" y="0"/>
            <a:chExt cx="4285682" cy="224142"/>
          </a:xfrm>
        </p:grpSpPr>
        <p:sp>
          <p:nvSpPr>
            <p:cNvPr id="20" name="Freeform 20"/>
            <p:cNvSpPr/>
            <p:nvPr/>
          </p:nvSpPr>
          <p:spPr>
            <a:xfrm>
              <a:off x="0" y="0"/>
              <a:ext cx="4285682" cy="224142"/>
            </a:xfrm>
            <a:custGeom>
              <a:avLst/>
              <a:gdLst/>
              <a:ahLst/>
              <a:cxnLst/>
              <a:rect l="l" t="t" r="r" b="b"/>
              <a:pathLst>
                <a:path w="4285682" h="224142">
                  <a:moveTo>
                    <a:pt x="0" y="0"/>
                  </a:moveTo>
                  <a:lnTo>
                    <a:pt x="4285682" y="0"/>
                  </a:lnTo>
                  <a:lnTo>
                    <a:pt x="4285682" y="224142"/>
                  </a:lnTo>
                  <a:lnTo>
                    <a:pt x="0" y="224142"/>
                  </a:lnTo>
                  <a:close/>
                </a:path>
              </a:pathLst>
            </a:custGeom>
            <a:solidFill>
              <a:srgbClr val="EC9F1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21"/>
            <p:cNvSpPr txBox="1"/>
            <p:nvPr/>
          </p:nvSpPr>
          <p:spPr>
            <a:xfrm>
              <a:off x="0" y="-38100"/>
              <a:ext cx="4285682" cy="262242"/>
            </a:xfrm>
            <a:prstGeom prst="rect">
              <a:avLst/>
            </a:prstGeom>
          </p:spPr>
          <p:txBody>
            <a:bodyPr lIns="50800" tIns="50800" rIns="50800" bIns="50800" rtlCol="0" anchor="ctr"/>
            <a:lstStyle/>
            <a:p>
              <a:pPr marL="0" marR="0" lvl="0" indent="0" algn="ctr" defTabSz="914400" rtl="0" eaLnBrk="1" fontAlgn="auto" latinLnBrk="0" hangingPunct="1">
                <a:lnSpc>
                  <a:spcPts val="3079"/>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2" name="TextBox 22"/>
          <p:cNvSpPr txBox="1"/>
          <p:nvPr/>
        </p:nvSpPr>
        <p:spPr>
          <a:xfrm>
            <a:off x="1496266" y="8111196"/>
            <a:ext cx="15295468" cy="678942"/>
          </a:xfrm>
          <a:prstGeom prst="rect">
            <a:avLst/>
          </a:prstGeom>
        </p:spPr>
        <p:txBody>
          <a:bodyPr lIns="0" tIns="0" rIns="0" bIns="0" rtlCol="0" anchor="t">
            <a:spAutoFit/>
          </a:bodyPr>
          <a:lstStyle/>
          <a:p>
            <a:pPr marL="0" marR="0" lvl="0" indent="0" algn="l" defTabSz="914400" rtl="0" eaLnBrk="1" fontAlgn="auto" latinLnBrk="0" hangingPunct="1">
              <a:lnSpc>
                <a:spcPts val="5723"/>
              </a:lnSpc>
              <a:spcBef>
                <a:spcPts val="0"/>
              </a:spcBef>
              <a:spcAft>
                <a:spcPts val="0"/>
              </a:spcAft>
              <a:buClrTx/>
              <a:buSzTx/>
              <a:buFontTx/>
              <a:buNone/>
              <a:tabLst/>
              <a:defRPr/>
            </a:pPr>
            <a:r>
              <a:rPr kumimoji="0" lang="de-DE" sz="3599" b="0" i="0" u="none" strike="noStrike" kern="1200" cap="none" spc="0" normalizeH="0" baseline="0" noProof="0" dirty="0">
                <a:ln>
                  <a:noFill/>
                </a:ln>
                <a:solidFill>
                  <a:srgbClr val="FEFEFE"/>
                </a:solidFill>
                <a:effectLst/>
                <a:uLnTx/>
                <a:uFillTx/>
                <a:latin typeface="Montserrat"/>
                <a:ea typeface="Montserrat"/>
                <a:cs typeface="Montserrat"/>
                <a:sym typeface="Montserrat"/>
              </a:rPr>
              <a:t>Lebensberatungsstellen im Bistum Trier</a:t>
            </a:r>
          </a:p>
        </p:txBody>
      </p:sp>
      <p:sp>
        <p:nvSpPr>
          <p:cNvPr id="23" name="TextBox 23"/>
          <p:cNvSpPr txBox="1"/>
          <p:nvPr/>
        </p:nvSpPr>
        <p:spPr>
          <a:xfrm>
            <a:off x="1344376" y="8971437"/>
            <a:ext cx="15295468" cy="617601"/>
          </a:xfrm>
          <a:prstGeom prst="rect">
            <a:avLst/>
          </a:prstGeom>
        </p:spPr>
        <p:txBody>
          <a:bodyPr lIns="0" tIns="0" rIns="0" bIns="0" rtlCol="0" anchor="t">
            <a:spAutoFit/>
          </a:bodyPr>
          <a:lstStyle/>
          <a:p>
            <a:pPr marL="712470" marR="0" lvl="1" indent="-356235" algn="l" defTabSz="914400" rtl="0" eaLnBrk="1" fontAlgn="auto" latinLnBrk="0" hangingPunct="1">
              <a:lnSpc>
                <a:spcPts val="5247"/>
              </a:lnSpc>
              <a:spcBef>
                <a:spcPts val="0"/>
              </a:spcBef>
              <a:spcAft>
                <a:spcPts val="0"/>
              </a:spcAft>
              <a:buClrTx/>
              <a:buSzTx/>
              <a:buFont typeface="Arial"/>
              <a:buChar char="•"/>
              <a:tabLst/>
              <a:defRPr/>
            </a:pPr>
            <a:r>
              <a:rPr kumimoji="0" lang="de-DE" sz="3300" b="0" i="0" u="none" strike="noStrike" kern="1200" cap="none" spc="0" normalizeH="0" baseline="0" noProof="0" dirty="0">
                <a:ln>
                  <a:noFill/>
                </a:ln>
                <a:solidFill>
                  <a:srgbClr val="053055"/>
                </a:solidFill>
                <a:effectLst/>
                <a:uLnTx/>
                <a:uFillTx/>
                <a:latin typeface="Montserrat"/>
                <a:ea typeface="Montserrat"/>
                <a:cs typeface="Montserrat"/>
                <a:sym typeface="Montserrat"/>
              </a:rPr>
              <a:t>www.lebensberatung.info</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345C72"/>
        </a:solidFill>
        <a:effectLst/>
      </p:bgPr>
    </p:bg>
    <p:spTree>
      <p:nvGrpSpPr>
        <p:cNvPr id="1" name=""/>
        <p:cNvGrpSpPr/>
        <p:nvPr/>
      </p:nvGrpSpPr>
      <p:grpSpPr>
        <a:xfrm>
          <a:off x="0" y="0"/>
          <a:ext cx="0" cy="0"/>
          <a:chOff x="0" y="0"/>
          <a:chExt cx="0" cy="0"/>
        </a:xfrm>
      </p:grpSpPr>
      <p:grpSp>
        <p:nvGrpSpPr>
          <p:cNvPr id="2" name="Group 2"/>
          <p:cNvGrpSpPr/>
          <p:nvPr/>
        </p:nvGrpSpPr>
        <p:grpSpPr>
          <a:xfrm>
            <a:off x="12128767" y="0"/>
            <a:ext cx="6212650" cy="10287000"/>
            <a:chOff x="0" y="0"/>
            <a:chExt cx="962502" cy="1593725"/>
          </a:xfrm>
        </p:grpSpPr>
        <p:sp>
          <p:nvSpPr>
            <p:cNvPr id="3" name="Freeform 3"/>
            <p:cNvSpPr/>
            <p:nvPr/>
          </p:nvSpPr>
          <p:spPr>
            <a:xfrm>
              <a:off x="0" y="0"/>
              <a:ext cx="962502" cy="1593725"/>
            </a:xfrm>
            <a:custGeom>
              <a:avLst/>
              <a:gdLst/>
              <a:ahLst/>
              <a:cxnLst/>
              <a:rect l="l" t="t" r="r" b="b"/>
              <a:pathLst>
                <a:path w="962502" h="1593725">
                  <a:moveTo>
                    <a:pt x="0" y="0"/>
                  </a:moveTo>
                  <a:lnTo>
                    <a:pt x="962502" y="0"/>
                  </a:lnTo>
                  <a:lnTo>
                    <a:pt x="962502" y="1593725"/>
                  </a:lnTo>
                  <a:lnTo>
                    <a:pt x="0" y="1593725"/>
                  </a:lnTo>
                  <a:close/>
                </a:path>
              </a:pathLst>
            </a:custGeom>
            <a:solidFill>
              <a:srgbClr val="FFFFFF"/>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4" name="Group 4"/>
          <p:cNvGrpSpPr/>
          <p:nvPr/>
        </p:nvGrpSpPr>
        <p:grpSpPr>
          <a:xfrm>
            <a:off x="17867363" y="1942553"/>
            <a:ext cx="496837" cy="6287595"/>
            <a:chOff x="0" y="0"/>
            <a:chExt cx="154215" cy="974113"/>
          </a:xfrm>
        </p:grpSpPr>
        <p:sp>
          <p:nvSpPr>
            <p:cNvPr id="5" name="Freeform 5"/>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F6DA9B"/>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6" name="Group 6"/>
          <p:cNvGrpSpPr/>
          <p:nvPr/>
        </p:nvGrpSpPr>
        <p:grpSpPr>
          <a:xfrm>
            <a:off x="16173532" y="9517289"/>
            <a:ext cx="1956616" cy="567847"/>
            <a:chOff x="0" y="0"/>
            <a:chExt cx="2608822" cy="757130"/>
          </a:xfrm>
        </p:grpSpPr>
        <p:pic>
          <p:nvPicPr>
            <p:cNvPr id="7" name="Picture 7"/>
            <p:cNvPicPr>
              <a:picLocks noChangeAspect="1"/>
            </p:cNvPicPr>
            <p:nvPr/>
          </p:nvPicPr>
          <p:blipFill>
            <a:blip r:embed="rId2"/>
            <a:srcRect r="2273" b="16626"/>
            <a:stretch>
              <a:fillRect/>
            </a:stretch>
          </p:blipFill>
          <p:spPr>
            <a:xfrm>
              <a:off x="0" y="0"/>
              <a:ext cx="2608822" cy="757130"/>
            </a:xfrm>
            <a:prstGeom prst="rect">
              <a:avLst/>
            </a:prstGeom>
          </p:spPr>
        </p:pic>
      </p:grpSp>
      <p:sp>
        <p:nvSpPr>
          <p:cNvPr id="8" name="Freeform 8"/>
          <p:cNvSpPr/>
          <p:nvPr/>
        </p:nvSpPr>
        <p:spPr>
          <a:xfrm>
            <a:off x="13144383" y="3086100"/>
            <a:ext cx="4007457" cy="4114800"/>
          </a:xfrm>
          <a:custGeom>
            <a:avLst/>
            <a:gdLst/>
            <a:ahLst/>
            <a:cxnLst/>
            <a:rect l="l" t="t" r="r" b="b"/>
            <a:pathLst>
              <a:path w="4007457" h="4114800">
                <a:moveTo>
                  <a:pt x="0" y="0"/>
                </a:moveTo>
                <a:lnTo>
                  <a:pt x="4007457" y="0"/>
                </a:lnTo>
                <a:lnTo>
                  <a:pt x="4007457" y="4114800"/>
                </a:lnTo>
                <a:lnTo>
                  <a:pt x="0" y="41148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9" name="Group 9"/>
          <p:cNvGrpSpPr/>
          <p:nvPr/>
        </p:nvGrpSpPr>
        <p:grpSpPr>
          <a:xfrm>
            <a:off x="2196417" y="2516360"/>
            <a:ext cx="7681965" cy="5139980"/>
            <a:chOff x="0" y="0"/>
            <a:chExt cx="2023233" cy="1353740"/>
          </a:xfrm>
        </p:grpSpPr>
        <p:sp>
          <p:nvSpPr>
            <p:cNvPr id="10" name="Freeform 10"/>
            <p:cNvSpPr/>
            <p:nvPr/>
          </p:nvSpPr>
          <p:spPr>
            <a:xfrm>
              <a:off x="0" y="0"/>
              <a:ext cx="2023233" cy="1353740"/>
            </a:xfrm>
            <a:custGeom>
              <a:avLst/>
              <a:gdLst/>
              <a:ahLst/>
              <a:cxnLst/>
              <a:rect l="l" t="t" r="r" b="b"/>
              <a:pathLst>
                <a:path w="2023233" h="1353740">
                  <a:moveTo>
                    <a:pt x="47367" y="0"/>
                  </a:moveTo>
                  <a:lnTo>
                    <a:pt x="1975867" y="0"/>
                  </a:lnTo>
                  <a:cubicBezTo>
                    <a:pt x="1988429" y="0"/>
                    <a:pt x="2000477" y="4990"/>
                    <a:pt x="2009360" y="13873"/>
                  </a:cubicBezTo>
                  <a:cubicBezTo>
                    <a:pt x="2018243" y="22756"/>
                    <a:pt x="2023233" y="34804"/>
                    <a:pt x="2023233" y="47367"/>
                  </a:cubicBezTo>
                  <a:lnTo>
                    <a:pt x="2023233" y="1306373"/>
                  </a:lnTo>
                  <a:cubicBezTo>
                    <a:pt x="2023233" y="1318935"/>
                    <a:pt x="2018243" y="1330983"/>
                    <a:pt x="2009360" y="1339866"/>
                  </a:cubicBezTo>
                  <a:cubicBezTo>
                    <a:pt x="2000477" y="1348749"/>
                    <a:pt x="1988429" y="1353740"/>
                    <a:pt x="1975867" y="1353740"/>
                  </a:cubicBezTo>
                  <a:lnTo>
                    <a:pt x="47367" y="1353740"/>
                  </a:lnTo>
                  <a:cubicBezTo>
                    <a:pt x="21207" y="1353740"/>
                    <a:pt x="0" y="1332533"/>
                    <a:pt x="0" y="1306373"/>
                  </a:cubicBezTo>
                  <a:lnTo>
                    <a:pt x="0" y="47367"/>
                  </a:lnTo>
                  <a:cubicBezTo>
                    <a:pt x="0" y="34804"/>
                    <a:pt x="4990" y="22756"/>
                    <a:pt x="13873" y="13873"/>
                  </a:cubicBezTo>
                  <a:cubicBezTo>
                    <a:pt x="22756" y="4990"/>
                    <a:pt x="34804" y="0"/>
                    <a:pt x="47367" y="0"/>
                  </a:cubicBezTo>
                  <a:close/>
                </a:path>
              </a:pathLst>
            </a:custGeom>
            <a:solidFill>
              <a:srgbClr val="EC9F1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Box 11"/>
            <p:cNvSpPr txBox="1"/>
            <p:nvPr/>
          </p:nvSpPr>
          <p:spPr>
            <a:xfrm>
              <a:off x="0" y="-38100"/>
              <a:ext cx="2023233" cy="1391840"/>
            </a:xfrm>
            <a:prstGeom prst="rect">
              <a:avLst/>
            </a:prstGeom>
          </p:spPr>
          <p:txBody>
            <a:bodyPr lIns="50800" tIns="50800" rIns="50800" bIns="50800" rtlCol="0" anchor="ctr"/>
            <a:lstStyle/>
            <a:p>
              <a:pPr marL="0" marR="0" lvl="0" indent="0" algn="ctr" defTabSz="914400" rtl="0" eaLnBrk="1" fontAlgn="auto" latinLnBrk="0" hangingPunct="1">
                <a:lnSpc>
                  <a:spcPts val="3079"/>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2" name="TextBox 12"/>
          <p:cNvSpPr txBox="1"/>
          <p:nvPr/>
        </p:nvSpPr>
        <p:spPr>
          <a:xfrm>
            <a:off x="2372570" y="3332968"/>
            <a:ext cx="7346536" cy="3582964"/>
          </a:xfrm>
          <a:prstGeom prst="rect">
            <a:avLst/>
          </a:prstGeom>
        </p:spPr>
        <p:txBody>
          <a:bodyPr lIns="0" tIns="0" rIns="0" bIns="0" rtlCol="0" anchor="t">
            <a:spAutoFit/>
          </a:bodyPr>
          <a:lstStyle/>
          <a:p>
            <a:pPr marL="0" marR="0" lvl="0" indent="0" algn="ctr" defTabSz="914400" rtl="0" eaLnBrk="1" fontAlgn="auto" latinLnBrk="0" hangingPunct="1">
              <a:lnSpc>
                <a:spcPts val="5657"/>
              </a:lnSpc>
              <a:spcBef>
                <a:spcPts val="0"/>
              </a:spcBef>
              <a:spcAft>
                <a:spcPts val="0"/>
              </a:spcAft>
              <a:buClrTx/>
              <a:buSzTx/>
              <a:buFontTx/>
              <a:buNone/>
              <a:tabLst/>
              <a:defRPr/>
            </a:pPr>
            <a:r>
              <a:rPr kumimoji="0" lang="de-DE" sz="5287" b="0" i="0" u="none" strike="noStrike" kern="1200" cap="none" spc="0" normalizeH="0" baseline="0" noProof="0" dirty="0">
                <a:ln>
                  <a:noFill/>
                </a:ln>
                <a:solidFill>
                  <a:srgbClr val="FFFFFF"/>
                </a:solidFill>
                <a:effectLst/>
                <a:uLnTx/>
                <a:uFillTx/>
                <a:latin typeface="Montserrat"/>
                <a:ea typeface="Montserrat"/>
                <a:cs typeface="Montserrat"/>
                <a:sym typeface="Montserrat"/>
              </a:rPr>
              <a:t>Prävention gegen sexualisierte Gewalt</a:t>
            </a:r>
          </a:p>
          <a:p>
            <a:pPr marL="0" marR="0" lvl="0" indent="0" algn="ctr" defTabSz="914400" rtl="0" eaLnBrk="1" fontAlgn="auto" latinLnBrk="0" hangingPunct="1">
              <a:lnSpc>
                <a:spcPts val="5657"/>
              </a:lnSpc>
              <a:spcBef>
                <a:spcPts val="0"/>
              </a:spcBef>
              <a:spcAft>
                <a:spcPts val="0"/>
              </a:spcAft>
              <a:buClrTx/>
              <a:buSzTx/>
              <a:buFontTx/>
              <a:buNone/>
              <a:tabLst/>
              <a:defRPr/>
            </a:pPr>
            <a:endParaRPr kumimoji="0" lang="de-DE" sz="5287" b="0" i="0" u="none" strike="noStrike" kern="120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ctr" defTabSz="914400" rtl="0" eaLnBrk="1" fontAlgn="auto" latinLnBrk="0" hangingPunct="1">
              <a:lnSpc>
                <a:spcPts val="5657"/>
              </a:lnSpc>
              <a:spcBef>
                <a:spcPts val="0"/>
              </a:spcBef>
              <a:spcAft>
                <a:spcPts val="0"/>
              </a:spcAft>
              <a:buClrTx/>
              <a:buSzTx/>
              <a:buFontTx/>
              <a:buNone/>
              <a:tabLst/>
              <a:defRPr/>
            </a:pPr>
            <a:r>
              <a:rPr kumimoji="0" lang="de-DE" sz="5287" b="0" i="0" u="none" strike="noStrike" kern="1200" cap="none" spc="0" normalizeH="0" baseline="0" noProof="0" dirty="0">
                <a:ln>
                  <a:noFill/>
                </a:ln>
                <a:solidFill>
                  <a:srgbClr val="FFFFFF"/>
                </a:solidFill>
                <a:effectLst/>
                <a:uLnTx/>
                <a:uFillTx/>
                <a:latin typeface="Montserrat"/>
                <a:ea typeface="Montserrat"/>
                <a:cs typeface="Montserrat"/>
                <a:sym typeface="Montserrat"/>
              </a:rPr>
              <a:t>Ein Informationsfilm des Bistums Trier</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345C72"/>
        </a:solidFill>
        <a:effectLst/>
      </p:bgPr>
    </p:bg>
    <p:spTree>
      <p:nvGrpSpPr>
        <p:cNvPr id="1" name=""/>
        <p:cNvGrpSpPr/>
        <p:nvPr/>
      </p:nvGrpSpPr>
      <p:grpSpPr>
        <a:xfrm>
          <a:off x="0" y="0"/>
          <a:ext cx="0" cy="0"/>
          <a:chOff x="0" y="0"/>
          <a:chExt cx="0" cy="0"/>
        </a:xfrm>
      </p:grpSpPr>
      <p:grpSp>
        <p:nvGrpSpPr>
          <p:cNvPr id="19" name="Group 6">
            <a:extLst>
              <a:ext uri="{FF2B5EF4-FFF2-40B4-BE49-F238E27FC236}">
                <a16:creationId xmlns:a16="http://schemas.microsoft.com/office/drawing/2014/main" id="{1B216B14-9B34-BC21-D33F-C70D6B1B436A}"/>
              </a:ext>
            </a:extLst>
          </p:cNvPr>
          <p:cNvGrpSpPr/>
          <p:nvPr/>
        </p:nvGrpSpPr>
        <p:grpSpPr>
          <a:xfrm>
            <a:off x="3276600" y="6210300"/>
            <a:ext cx="5486400" cy="914400"/>
            <a:chOff x="0" y="0"/>
            <a:chExt cx="1109392" cy="1951190"/>
          </a:xfrm>
        </p:grpSpPr>
        <p:sp>
          <p:nvSpPr>
            <p:cNvPr id="20" name="Freeform 7">
              <a:extLst>
                <a:ext uri="{FF2B5EF4-FFF2-40B4-BE49-F238E27FC236}">
                  <a16:creationId xmlns:a16="http://schemas.microsoft.com/office/drawing/2014/main" id="{1F80634C-7F13-8820-5D97-CAA06B3F896C}"/>
                </a:ext>
              </a:extLst>
            </p:cNvPr>
            <p:cNvSpPr/>
            <p:nvPr/>
          </p:nvSpPr>
          <p:spPr>
            <a:xfrm>
              <a:off x="0" y="0"/>
              <a:ext cx="1109392" cy="1951190"/>
            </a:xfrm>
            <a:custGeom>
              <a:avLst/>
              <a:gdLst/>
              <a:ahLst/>
              <a:cxnLst/>
              <a:rect l="l" t="t" r="r" b="b"/>
              <a:pathLst>
                <a:path w="1109392" h="1951190">
                  <a:moveTo>
                    <a:pt x="0" y="0"/>
                  </a:moveTo>
                  <a:lnTo>
                    <a:pt x="1109392" y="0"/>
                  </a:lnTo>
                  <a:lnTo>
                    <a:pt x="1109392" y="1951190"/>
                  </a:lnTo>
                  <a:lnTo>
                    <a:pt x="0" y="1951190"/>
                  </a:lnTo>
                  <a:close/>
                </a:path>
              </a:pathLst>
            </a:custGeom>
            <a:solidFill>
              <a:srgbClr val="EC9F1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8">
              <a:extLst>
                <a:ext uri="{FF2B5EF4-FFF2-40B4-BE49-F238E27FC236}">
                  <a16:creationId xmlns:a16="http://schemas.microsoft.com/office/drawing/2014/main" id="{E5BAEFEC-69DA-85F5-693F-8A52769BE988}"/>
                </a:ext>
              </a:extLst>
            </p:cNvPr>
            <p:cNvSpPr txBox="1"/>
            <p:nvPr/>
          </p:nvSpPr>
          <p:spPr>
            <a:xfrm>
              <a:off x="0" y="-38100"/>
              <a:ext cx="1109392" cy="1989290"/>
            </a:xfrm>
            <a:prstGeom prst="rect">
              <a:avLst/>
            </a:prstGeom>
          </p:spPr>
          <p:txBody>
            <a:bodyPr lIns="50800" tIns="50800" rIns="50800" bIns="50800" rtlCol="0" anchor="ctr"/>
            <a:lstStyle/>
            <a:p>
              <a:pPr marL="0" marR="0" lvl="0" indent="0" algn="ctr" defTabSz="914400" rtl="0" eaLnBrk="1" fontAlgn="auto" latinLnBrk="0" hangingPunct="1">
                <a:lnSpc>
                  <a:spcPts val="3079"/>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6" name="Group 6">
            <a:extLst>
              <a:ext uri="{FF2B5EF4-FFF2-40B4-BE49-F238E27FC236}">
                <a16:creationId xmlns:a16="http://schemas.microsoft.com/office/drawing/2014/main" id="{A5908526-80DB-D96E-C0A0-B7021E2BA159}"/>
              </a:ext>
            </a:extLst>
          </p:cNvPr>
          <p:cNvGrpSpPr/>
          <p:nvPr/>
        </p:nvGrpSpPr>
        <p:grpSpPr>
          <a:xfrm>
            <a:off x="3886200" y="4668445"/>
            <a:ext cx="4114800" cy="1008455"/>
            <a:chOff x="0" y="-38100"/>
            <a:chExt cx="1109392" cy="2151889"/>
          </a:xfrm>
        </p:grpSpPr>
        <p:sp>
          <p:nvSpPr>
            <p:cNvPr id="17" name="Freeform 7">
              <a:extLst>
                <a:ext uri="{FF2B5EF4-FFF2-40B4-BE49-F238E27FC236}">
                  <a16:creationId xmlns:a16="http://schemas.microsoft.com/office/drawing/2014/main" id="{5A03A6DE-B190-C29C-639A-35EC003AAFAB}"/>
                </a:ext>
              </a:extLst>
            </p:cNvPr>
            <p:cNvSpPr/>
            <p:nvPr/>
          </p:nvSpPr>
          <p:spPr>
            <a:xfrm>
              <a:off x="0" y="162599"/>
              <a:ext cx="1109392" cy="1951190"/>
            </a:xfrm>
            <a:custGeom>
              <a:avLst/>
              <a:gdLst/>
              <a:ahLst/>
              <a:cxnLst/>
              <a:rect l="l" t="t" r="r" b="b"/>
              <a:pathLst>
                <a:path w="1109392" h="1951190">
                  <a:moveTo>
                    <a:pt x="0" y="0"/>
                  </a:moveTo>
                  <a:lnTo>
                    <a:pt x="1109392" y="0"/>
                  </a:lnTo>
                  <a:lnTo>
                    <a:pt x="1109392" y="1951190"/>
                  </a:lnTo>
                  <a:lnTo>
                    <a:pt x="0" y="1951190"/>
                  </a:lnTo>
                  <a:close/>
                </a:path>
              </a:pathLst>
            </a:custGeom>
            <a:solidFill>
              <a:srgbClr val="EC9F1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TextBox 8">
              <a:extLst>
                <a:ext uri="{FF2B5EF4-FFF2-40B4-BE49-F238E27FC236}">
                  <a16:creationId xmlns:a16="http://schemas.microsoft.com/office/drawing/2014/main" id="{CEAAB5C5-1C3E-85CE-9CBB-56B0AB867A0C}"/>
                </a:ext>
              </a:extLst>
            </p:cNvPr>
            <p:cNvSpPr txBox="1"/>
            <p:nvPr/>
          </p:nvSpPr>
          <p:spPr>
            <a:xfrm>
              <a:off x="0" y="-38100"/>
              <a:ext cx="1109392" cy="1989290"/>
            </a:xfrm>
            <a:prstGeom prst="rect">
              <a:avLst/>
            </a:prstGeom>
          </p:spPr>
          <p:txBody>
            <a:bodyPr lIns="50800" tIns="50800" rIns="50800" bIns="50800" rtlCol="0" anchor="ctr"/>
            <a:lstStyle/>
            <a:p>
              <a:pPr marL="0" marR="0" lvl="0" indent="0" algn="ctr" defTabSz="914400" rtl="0" eaLnBrk="1" fontAlgn="auto" latinLnBrk="0" hangingPunct="1">
                <a:lnSpc>
                  <a:spcPts val="3079"/>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3" name="Group 6">
            <a:extLst>
              <a:ext uri="{FF2B5EF4-FFF2-40B4-BE49-F238E27FC236}">
                <a16:creationId xmlns:a16="http://schemas.microsoft.com/office/drawing/2014/main" id="{1E9CFBD9-2773-8618-4D6E-9B45A34AD7FE}"/>
              </a:ext>
            </a:extLst>
          </p:cNvPr>
          <p:cNvGrpSpPr/>
          <p:nvPr/>
        </p:nvGrpSpPr>
        <p:grpSpPr>
          <a:xfrm>
            <a:off x="4038600" y="3314700"/>
            <a:ext cx="3886200" cy="914400"/>
            <a:chOff x="0" y="0"/>
            <a:chExt cx="1109392" cy="1951190"/>
          </a:xfrm>
        </p:grpSpPr>
        <p:sp>
          <p:nvSpPr>
            <p:cNvPr id="14" name="Freeform 7">
              <a:extLst>
                <a:ext uri="{FF2B5EF4-FFF2-40B4-BE49-F238E27FC236}">
                  <a16:creationId xmlns:a16="http://schemas.microsoft.com/office/drawing/2014/main" id="{E49973A1-4DCD-8F22-79FE-EBC6E83928A4}"/>
                </a:ext>
              </a:extLst>
            </p:cNvPr>
            <p:cNvSpPr/>
            <p:nvPr/>
          </p:nvSpPr>
          <p:spPr>
            <a:xfrm>
              <a:off x="0" y="0"/>
              <a:ext cx="1109392" cy="1951190"/>
            </a:xfrm>
            <a:custGeom>
              <a:avLst/>
              <a:gdLst/>
              <a:ahLst/>
              <a:cxnLst/>
              <a:rect l="l" t="t" r="r" b="b"/>
              <a:pathLst>
                <a:path w="1109392" h="1951190">
                  <a:moveTo>
                    <a:pt x="0" y="0"/>
                  </a:moveTo>
                  <a:lnTo>
                    <a:pt x="1109392" y="0"/>
                  </a:lnTo>
                  <a:lnTo>
                    <a:pt x="1109392" y="1951190"/>
                  </a:lnTo>
                  <a:lnTo>
                    <a:pt x="0" y="1951190"/>
                  </a:lnTo>
                  <a:close/>
                </a:path>
              </a:pathLst>
            </a:custGeom>
            <a:solidFill>
              <a:srgbClr val="EC9F1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Box 8">
              <a:extLst>
                <a:ext uri="{FF2B5EF4-FFF2-40B4-BE49-F238E27FC236}">
                  <a16:creationId xmlns:a16="http://schemas.microsoft.com/office/drawing/2014/main" id="{CE4B3B44-A22E-166B-E818-7BB0F2EC6813}"/>
                </a:ext>
              </a:extLst>
            </p:cNvPr>
            <p:cNvSpPr txBox="1"/>
            <p:nvPr/>
          </p:nvSpPr>
          <p:spPr>
            <a:xfrm>
              <a:off x="0" y="-38100"/>
              <a:ext cx="1109392" cy="1989290"/>
            </a:xfrm>
            <a:prstGeom prst="rect">
              <a:avLst/>
            </a:prstGeom>
          </p:spPr>
          <p:txBody>
            <a:bodyPr lIns="50800" tIns="50800" rIns="50800" bIns="50800" rtlCol="0" anchor="ctr"/>
            <a:lstStyle/>
            <a:p>
              <a:pPr marL="0" marR="0" lvl="0" indent="0" algn="ctr" defTabSz="914400" rtl="0" eaLnBrk="1" fontAlgn="auto" latinLnBrk="0" hangingPunct="1">
                <a:lnSpc>
                  <a:spcPts val="3079"/>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 name="Group 2"/>
          <p:cNvGrpSpPr/>
          <p:nvPr/>
        </p:nvGrpSpPr>
        <p:grpSpPr>
          <a:xfrm>
            <a:off x="12128767" y="0"/>
            <a:ext cx="6212650" cy="10287000"/>
            <a:chOff x="0" y="0"/>
            <a:chExt cx="962502" cy="1593725"/>
          </a:xfrm>
        </p:grpSpPr>
        <p:sp>
          <p:nvSpPr>
            <p:cNvPr id="3" name="Freeform 3"/>
            <p:cNvSpPr/>
            <p:nvPr/>
          </p:nvSpPr>
          <p:spPr>
            <a:xfrm>
              <a:off x="0" y="0"/>
              <a:ext cx="962502" cy="1593725"/>
            </a:xfrm>
            <a:custGeom>
              <a:avLst/>
              <a:gdLst/>
              <a:ahLst/>
              <a:cxnLst/>
              <a:rect l="l" t="t" r="r" b="b"/>
              <a:pathLst>
                <a:path w="962502" h="1593725">
                  <a:moveTo>
                    <a:pt x="0" y="0"/>
                  </a:moveTo>
                  <a:lnTo>
                    <a:pt x="962502" y="0"/>
                  </a:lnTo>
                  <a:lnTo>
                    <a:pt x="962502" y="1593725"/>
                  </a:lnTo>
                  <a:lnTo>
                    <a:pt x="0" y="1593725"/>
                  </a:lnTo>
                  <a:close/>
                </a:path>
              </a:pathLst>
            </a:custGeom>
            <a:solidFill>
              <a:srgbClr val="FFFFFF"/>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4" name="Group 4"/>
          <p:cNvGrpSpPr/>
          <p:nvPr/>
        </p:nvGrpSpPr>
        <p:grpSpPr>
          <a:xfrm>
            <a:off x="17867363" y="1942553"/>
            <a:ext cx="496837" cy="6287595"/>
            <a:chOff x="0" y="0"/>
            <a:chExt cx="154215" cy="974113"/>
          </a:xfrm>
        </p:grpSpPr>
        <p:sp>
          <p:nvSpPr>
            <p:cNvPr id="5" name="Freeform 5"/>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F6DA9B"/>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6" name="Group 6"/>
          <p:cNvGrpSpPr/>
          <p:nvPr/>
        </p:nvGrpSpPr>
        <p:grpSpPr>
          <a:xfrm>
            <a:off x="16173532" y="9517289"/>
            <a:ext cx="1956616" cy="567847"/>
            <a:chOff x="0" y="0"/>
            <a:chExt cx="2608822" cy="757130"/>
          </a:xfrm>
        </p:grpSpPr>
        <p:pic>
          <p:nvPicPr>
            <p:cNvPr id="7" name="Picture 7"/>
            <p:cNvPicPr>
              <a:picLocks noChangeAspect="1"/>
            </p:cNvPicPr>
            <p:nvPr/>
          </p:nvPicPr>
          <p:blipFill>
            <a:blip r:embed="rId2"/>
            <a:srcRect r="2273" b="16626"/>
            <a:stretch>
              <a:fillRect/>
            </a:stretch>
          </p:blipFill>
          <p:spPr>
            <a:xfrm>
              <a:off x="0" y="0"/>
              <a:ext cx="2608822" cy="757130"/>
            </a:xfrm>
            <a:prstGeom prst="rect">
              <a:avLst/>
            </a:prstGeom>
          </p:spPr>
        </p:pic>
      </p:grpSp>
      <p:sp>
        <p:nvSpPr>
          <p:cNvPr id="8" name="Freeform 8"/>
          <p:cNvSpPr/>
          <p:nvPr/>
        </p:nvSpPr>
        <p:spPr>
          <a:xfrm>
            <a:off x="13210883" y="2387406"/>
            <a:ext cx="4048417" cy="5397889"/>
          </a:xfrm>
          <a:custGeom>
            <a:avLst/>
            <a:gdLst/>
            <a:ahLst/>
            <a:cxnLst/>
            <a:rect l="l" t="t" r="r" b="b"/>
            <a:pathLst>
              <a:path w="4048417" h="5397889">
                <a:moveTo>
                  <a:pt x="0" y="0"/>
                </a:moveTo>
                <a:lnTo>
                  <a:pt x="4048417" y="0"/>
                </a:lnTo>
                <a:lnTo>
                  <a:pt x="4048417" y="5397888"/>
                </a:lnTo>
                <a:lnTo>
                  <a:pt x="0" y="5397888"/>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9"/>
          <p:cNvSpPr txBox="1"/>
          <p:nvPr/>
        </p:nvSpPr>
        <p:spPr>
          <a:xfrm>
            <a:off x="1650473" y="893047"/>
            <a:ext cx="8679794" cy="725464"/>
          </a:xfrm>
          <a:prstGeom prst="rect">
            <a:avLst/>
          </a:prstGeom>
        </p:spPr>
        <p:txBody>
          <a:bodyPr lIns="0" tIns="0" rIns="0" bIns="0" rtlCol="0" anchor="t">
            <a:spAutoFit/>
          </a:bodyPr>
          <a:lstStyle/>
          <a:p>
            <a:pPr marL="0" marR="0" lvl="0" indent="0" algn="ctr" defTabSz="914400" rtl="0" eaLnBrk="1" fontAlgn="auto" latinLnBrk="0" hangingPunct="1">
              <a:lnSpc>
                <a:spcPts val="5657"/>
              </a:lnSpc>
              <a:spcBef>
                <a:spcPts val="0"/>
              </a:spcBef>
              <a:spcAft>
                <a:spcPts val="0"/>
              </a:spcAft>
              <a:buClrTx/>
              <a:buSzTx/>
              <a:buFontTx/>
              <a:buNone/>
              <a:tabLst/>
              <a:defRPr/>
            </a:pPr>
            <a:r>
              <a:rPr kumimoji="0" lang="de-DE" sz="5287" b="0" i="0" u="none" strike="noStrike" kern="1200" cap="none" spc="0" normalizeH="0" baseline="0" noProof="0" dirty="0">
                <a:ln>
                  <a:noFill/>
                </a:ln>
                <a:solidFill>
                  <a:srgbClr val="FFFFFF"/>
                </a:solidFill>
                <a:effectLst/>
                <a:uLnTx/>
                <a:uFillTx/>
                <a:latin typeface="Montserrat"/>
                <a:ea typeface="Montserrat"/>
                <a:cs typeface="Montserrat"/>
                <a:sym typeface="Montserrat"/>
              </a:rPr>
              <a:t>ABSCHLUSS</a:t>
            </a:r>
          </a:p>
        </p:txBody>
      </p:sp>
      <p:sp>
        <p:nvSpPr>
          <p:cNvPr id="10" name="TextBox 10"/>
          <p:cNvSpPr txBox="1"/>
          <p:nvPr/>
        </p:nvSpPr>
        <p:spPr>
          <a:xfrm>
            <a:off x="4191000" y="3390900"/>
            <a:ext cx="3574069" cy="737852"/>
          </a:xfrm>
          <a:prstGeom prst="rect">
            <a:avLst/>
          </a:prstGeom>
        </p:spPr>
        <p:txBody>
          <a:bodyPr wrap="square" lIns="0" tIns="0" rIns="0" bIns="0" rtlCol="0" anchor="t">
            <a:spAutoFit/>
          </a:bodyPr>
          <a:lstStyle/>
          <a:p>
            <a:pPr marL="0" marR="0" lvl="0" indent="0" algn="ctr" defTabSz="914400" rtl="0" eaLnBrk="1" fontAlgn="auto" latinLnBrk="0" hangingPunct="1">
              <a:lnSpc>
                <a:spcPts val="6055"/>
              </a:lnSpc>
              <a:spcBef>
                <a:spcPct val="0"/>
              </a:spcBef>
              <a:spcAft>
                <a:spcPts val="0"/>
              </a:spcAft>
              <a:buClrTx/>
              <a:buSzTx/>
              <a:buFontTx/>
              <a:buNone/>
              <a:tabLst/>
              <a:defRPr/>
            </a:pPr>
            <a:r>
              <a:rPr kumimoji="0" lang="de-DE" sz="4325" b="0" i="0" u="none" strike="noStrike" kern="1200" cap="none" spc="700" normalizeH="0" baseline="0" noProof="0" dirty="0">
                <a:ln>
                  <a:noFill/>
                </a:ln>
                <a:solidFill>
                  <a:srgbClr val="FEFEFE"/>
                </a:solidFill>
                <a:effectLst/>
                <a:uLnTx/>
                <a:uFillTx/>
                <a:latin typeface="Montserrat"/>
                <a:ea typeface="Montserrat"/>
                <a:cs typeface="Montserrat"/>
                <a:sym typeface="Montserrat"/>
              </a:rPr>
              <a:t>Feedback</a:t>
            </a:r>
          </a:p>
        </p:txBody>
      </p:sp>
      <p:sp>
        <p:nvSpPr>
          <p:cNvPr id="11" name="TextBox 11"/>
          <p:cNvSpPr txBox="1"/>
          <p:nvPr/>
        </p:nvSpPr>
        <p:spPr>
          <a:xfrm>
            <a:off x="4038600" y="4838700"/>
            <a:ext cx="3907221" cy="737852"/>
          </a:xfrm>
          <a:prstGeom prst="rect">
            <a:avLst/>
          </a:prstGeom>
        </p:spPr>
        <p:txBody>
          <a:bodyPr wrap="square" lIns="0" tIns="0" rIns="0" bIns="0" rtlCol="0" anchor="t">
            <a:spAutoFit/>
          </a:bodyPr>
          <a:lstStyle/>
          <a:p>
            <a:pPr marL="0" marR="0" lvl="0" indent="0" algn="ctr" defTabSz="914400" rtl="0" eaLnBrk="1" fontAlgn="auto" latinLnBrk="0" hangingPunct="1">
              <a:lnSpc>
                <a:spcPts val="6055"/>
              </a:lnSpc>
              <a:spcBef>
                <a:spcPct val="0"/>
              </a:spcBef>
              <a:spcAft>
                <a:spcPts val="0"/>
              </a:spcAft>
              <a:buClrTx/>
              <a:buSzTx/>
              <a:buFontTx/>
              <a:buNone/>
              <a:tabLst/>
              <a:defRPr/>
            </a:pPr>
            <a:r>
              <a:rPr kumimoji="0" lang="de-DE" sz="4325" b="0" i="0" u="none" strike="noStrike" kern="1200" cap="none" spc="700" normalizeH="0" baseline="0" noProof="0" dirty="0">
                <a:ln>
                  <a:noFill/>
                </a:ln>
                <a:solidFill>
                  <a:srgbClr val="FFFFFF"/>
                </a:solidFill>
                <a:effectLst/>
                <a:uLnTx/>
                <a:uFillTx/>
                <a:latin typeface="Montserrat"/>
                <a:ea typeface="Montserrat"/>
                <a:cs typeface="Montserrat"/>
                <a:sym typeface="Montserrat"/>
              </a:rPr>
              <a:t>Evaluation</a:t>
            </a:r>
          </a:p>
        </p:txBody>
      </p:sp>
      <p:sp>
        <p:nvSpPr>
          <p:cNvPr id="12" name="TextBox 12"/>
          <p:cNvSpPr txBox="1"/>
          <p:nvPr/>
        </p:nvSpPr>
        <p:spPr>
          <a:xfrm>
            <a:off x="3352800" y="6362700"/>
            <a:ext cx="5413362" cy="737852"/>
          </a:xfrm>
          <a:prstGeom prst="rect">
            <a:avLst/>
          </a:prstGeom>
        </p:spPr>
        <p:txBody>
          <a:bodyPr wrap="square" lIns="0" tIns="0" rIns="0" bIns="0" rtlCol="0" anchor="t">
            <a:spAutoFit/>
          </a:bodyPr>
          <a:lstStyle/>
          <a:p>
            <a:pPr marL="0" marR="0" lvl="0" indent="0" algn="ctr" defTabSz="914400" rtl="0" eaLnBrk="1" fontAlgn="auto" latinLnBrk="0" hangingPunct="1">
              <a:lnSpc>
                <a:spcPts val="6055"/>
              </a:lnSpc>
              <a:spcBef>
                <a:spcPct val="0"/>
              </a:spcBef>
              <a:spcAft>
                <a:spcPts val="0"/>
              </a:spcAft>
              <a:buClrTx/>
              <a:buSzTx/>
              <a:buFontTx/>
              <a:buNone/>
              <a:tabLst/>
              <a:defRPr/>
            </a:pPr>
            <a:r>
              <a:rPr kumimoji="0" lang="de-DE" sz="4325" b="0" i="0" u="none" strike="noStrike" kern="1200" cap="none" spc="700" normalizeH="0" baseline="0" noProof="0" dirty="0">
                <a:ln>
                  <a:noFill/>
                </a:ln>
                <a:solidFill>
                  <a:srgbClr val="FEFEFE"/>
                </a:solidFill>
                <a:effectLst/>
                <a:uLnTx/>
                <a:uFillTx/>
                <a:latin typeface="Montserrat"/>
                <a:ea typeface="Montserrat"/>
                <a:cs typeface="Montserrat"/>
                <a:sym typeface="Montserrat"/>
              </a:rPr>
              <a:t>Offene Fragen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C9F1A"/>
        </a:solidFill>
        <a:effectLst/>
      </p:bgPr>
    </p:bg>
    <p:spTree>
      <p:nvGrpSpPr>
        <p:cNvPr id="1" name=""/>
        <p:cNvGrpSpPr/>
        <p:nvPr/>
      </p:nvGrpSpPr>
      <p:grpSpPr>
        <a:xfrm>
          <a:off x="0" y="0"/>
          <a:ext cx="0" cy="0"/>
          <a:chOff x="0" y="0"/>
          <a:chExt cx="0" cy="0"/>
        </a:xfrm>
      </p:grpSpPr>
      <p:grpSp>
        <p:nvGrpSpPr>
          <p:cNvPr id="2" name="Group 2"/>
          <p:cNvGrpSpPr/>
          <p:nvPr/>
        </p:nvGrpSpPr>
        <p:grpSpPr>
          <a:xfrm>
            <a:off x="0" y="-16510"/>
            <a:ext cx="6108000" cy="10303510"/>
            <a:chOff x="0" y="0"/>
            <a:chExt cx="946289" cy="1596283"/>
          </a:xfrm>
        </p:grpSpPr>
        <p:sp>
          <p:nvSpPr>
            <p:cNvPr id="3" name="Freeform 3"/>
            <p:cNvSpPr/>
            <p:nvPr/>
          </p:nvSpPr>
          <p:spPr>
            <a:xfrm>
              <a:off x="0" y="0"/>
              <a:ext cx="946289" cy="1596283"/>
            </a:xfrm>
            <a:custGeom>
              <a:avLst/>
              <a:gdLst/>
              <a:ahLst/>
              <a:cxnLst/>
              <a:rect l="l" t="t" r="r" b="b"/>
              <a:pathLst>
                <a:path w="946289" h="1596283">
                  <a:moveTo>
                    <a:pt x="0" y="0"/>
                  </a:moveTo>
                  <a:lnTo>
                    <a:pt x="946289" y="0"/>
                  </a:lnTo>
                  <a:lnTo>
                    <a:pt x="946289" y="1596283"/>
                  </a:lnTo>
                  <a:lnTo>
                    <a:pt x="0" y="1596283"/>
                  </a:lnTo>
                  <a:close/>
                </a:path>
              </a:pathLst>
            </a:custGeom>
            <a:solidFill>
              <a:srgbClr val="FFFFFF"/>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4" name="Group 4"/>
          <p:cNvGrpSpPr/>
          <p:nvPr/>
        </p:nvGrpSpPr>
        <p:grpSpPr>
          <a:xfrm>
            <a:off x="0" y="2075646"/>
            <a:ext cx="497704" cy="6287595"/>
            <a:chOff x="0" y="0"/>
            <a:chExt cx="154215" cy="974113"/>
          </a:xfrm>
        </p:grpSpPr>
        <p:sp>
          <p:nvSpPr>
            <p:cNvPr id="5" name="Freeform 5"/>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6" name="Group 6"/>
          <p:cNvGrpSpPr/>
          <p:nvPr/>
        </p:nvGrpSpPr>
        <p:grpSpPr>
          <a:xfrm>
            <a:off x="16098321" y="9419516"/>
            <a:ext cx="1956616" cy="567847"/>
            <a:chOff x="0" y="0"/>
            <a:chExt cx="2608822" cy="757130"/>
          </a:xfrm>
        </p:grpSpPr>
        <p:pic>
          <p:nvPicPr>
            <p:cNvPr id="7" name="Picture 7"/>
            <p:cNvPicPr>
              <a:picLocks noChangeAspect="1"/>
            </p:cNvPicPr>
            <p:nvPr/>
          </p:nvPicPr>
          <p:blipFill>
            <a:blip r:embed="rId2"/>
            <a:srcRect r="2273" b="16626"/>
            <a:stretch>
              <a:fillRect/>
            </a:stretch>
          </p:blipFill>
          <p:spPr>
            <a:xfrm>
              <a:off x="0" y="0"/>
              <a:ext cx="2608822" cy="757130"/>
            </a:xfrm>
            <a:prstGeom prst="rect">
              <a:avLst/>
            </a:prstGeom>
          </p:spPr>
        </p:pic>
      </p:grpSp>
      <p:grpSp>
        <p:nvGrpSpPr>
          <p:cNvPr id="8" name="Group 8"/>
          <p:cNvGrpSpPr/>
          <p:nvPr/>
        </p:nvGrpSpPr>
        <p:grpSpPr>
          <a:xfrm>
            <a:off x="3370547" y="2951994"/>
            <a:ext cx="13430515" cy="3981587"/>
            <a:chOff x="0" y="0"/>
            <a:chExt cx="3537255" cy="1048648"/>
          </a:xfrm>
        </p:grpSpPr>
        <p:sp>
          <p:nvSpPr>
            <p:cNvPr id="9" name="Freeform 9"/>
            <p:cNvSpPr/>
            <p:nvPr/>
          </p:nvSpPr>
          <p:spPr>
            <a:xfrm>
              <a:off x="0" y="0"/>
              <a:ext cx="3537255" cy="1048648"/>
            </a:xfrm>
            <a:custGeom>
              <a:avLst/>
              <a:gdLst/>
              <a:ahLst/>
              <a:cxnLst/>
              <a:rect l="l" t="t" r="r" b="b"/>
              <a:pathLst>
                <a:path w="3537255" h="1048648">
                  <a:moveTo>
                    <a:pt x="0" y="0"/>
                  </a:moveTo>
                  <a:lnTo>
                    <a:pt x="3537255" y="0"/>
                  </a:lnTo>
                  <a:lnTo>
                    <a:pt x="3537255" y="1048648"/>
                  </a:lnTo>
                  <a:lnTo>
                    <a:pt x="0" y="1048648"/>
                  </a:lnTo>
                  <a:close/>
                </a:path>
              </a:pathLst>
            </a:custGeom>
            <a:solidFill>
              <a:srgbClr val="345C7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10"/>
            <p:cNvSpPr txBox="1"/>
            <p:nvPr/>
          </p:nvSpPr>
          <p:spPr>
            <a:xfrm>
              <a:off x="0" y="-38100"/>
              <a:ext cx="3537255" cy="1086748"/>
            </a:xfrm>
            <a:prstGeom prst="rect">
              <a:avLst/>
            </a:prstGeom>
          </p:spPr>
          <p:txBody>
            <a:bodyPr lIns="50800" tIns="50800" rIns="50800" bIns="50800" rtlCol="0" anchor="ctr"/>
            <a:lstStyle/>
            <a:p>
              <a:pPr marL="0" marR="0" lvl="0" indent="0" algn="ctr" defTabSz="914400" rtl="0" eaLnBrk="1" fontAlgn="auto" latinLnBrk="0" hangingPunct="1">
                <a:lnSpc>
                  <a:spcPts val="6759"/>
                </a:lnSpc>
                <a:spcBef>
                  <a:spcPts val="0"/>
                </a:spcBef>
                <a:spcAft>
                  <a:spcPts val="0"/>
                </a:spcAft>
                <a:buClrTx/>
                <a:buSzTx/>
                <a:buFontTx/>
                <a:buNone/>
                <a:tabLst/>
                <a:defRPr/>
              </a:pPr>
              <a:r>
                <a:rPr kumimoji="0" lang="de-DE" sz="5199" i="0" u="none" strike="noStrike" kern="1200" cap="none" spc="395" normalizeH="0" baseline="0" noProof="0" dirty="0">
                  <a:ln>
                    <a:noFill/>
                  </a:ln>
                  <a:solidFill>
                    <a:srgbClr val="FEFEFE"/>
                  </a:solidFill>
                  <a:effectLst/>
                  <a:uLnTx/>
                  <a:uFillTx/>
                  <a:latin typeface="Montserrat Medium"/>
                  <a:ea typeface="Montserrat Medium"/>
                  <a:cs typeface="Montserrat Medium"/>
                  <a:sym typeface="Montserrat Medium"/>
                </a:rPr>
                <a:t>01</a:t>
              </a:r>
            </a:p>
            <a:p>
              <a:pPr marL="0" marR="0" lvl="0" indent="0" algn="ctr" defTabSz="914400" rtl="0" eaLnBrk="1" fontAlgn="auto" latinLnBrk="0" hangingPunct="1">
                <a:lnSpc>
                  <a:spcPts val="6759"/>
                </a:lnSpc>
                <a:spcBef>
                  <a:spcPts val="0"/>
                </a:spcBef>
                <a:spcAft>
                  <a:spcPts val="0"/>
                </a:spcAft>
                <a:buClrTx/>
                <a:buSzTx/>
                <a:buFontTx/>
                <a:buNone/>
                <a:tabLst/>
                <a:defRPr/>
              </a:pPr>
              <a:r>
                <a:rPr kumimoji="0" lang="de-DE" sz="5199" i="0" u="none" strike="noStrike" kern="1200" cap="none" spc="395" normalizeH="0" baseline="0" noProof="0" dirty="0">
                  <a:ln>
                    <a:noFill/>
                  </a:ln>
                  <a:solidFill>
                    <a:srgbClr val="FEFEFE"/>
                  </a:solidFill>
                  <a:effectLst/>
                  <a:uLnTx/>
                  <a:uFillTx/>
                  <a:latin typeface="Montserrat Medium"/>
                  <a:ea typeface="Montserrat Medium"/>
                  <a:cs typeface="Montserrat Medium"/>
                  <a:sym typeface="Montserrat Medium"/>
                </a:rPr>
                <a:t>WARUM SIND WIR HEUTE HIER?</a:t>
              </a:r>
            </a:p>
            <a:p>
              <a:pPr marL="0" marR="0" lvl="0" indent="0" algn="ctr" defTabSz="914400" rtl="0" eaLnBrk="1" fontAlgn="auto" latinLnBrk="0" hangingPunct="1">
                <a:lnSpc>
                  <a:spcPts val="6759"/>
                </a:lnSpc>
                <a:spcBef>
                  <a:spcPts val="0"/>
                </a:spcBef>
                <a:spcAft>
                  <a:spcPts val="0"/>
                </a:spcAft>
                <a:buClrTx/>
                <a:buSzTx/>
                <a:buFontTx/>
                <a:buNone/>
                <a:tabLst/>
                <a:defRPr/>
              </a:pPr>
              <a:r>
                <a:rPr kumimoji="0" lang="de-DE" sz="5199" i="0" u="none" strike="noStrike" kern="1200" cap="none" spc="395" normalizeH="0" baseline="0" noProof="0" dirty="0">
                  <a:ln>
                    <a:noFill/>
                  </a:ln>
                  <a:solidFill>
                    <a:srgbClr val="FEFEFE"/>
                  </a:solidFill>
                  <a:effectLst/>
                  <a:uLnTx/>
                  <a:uFillTx/>
                  <a:latin typeface="Montserrat Medium"/>
                  <a:ea typeface="Montserrat Medium"/>
                  <a:cs typeface="Montserrat Medium"/>
                  <a:sym typeface="Montserrat Medium"/>
                </a:rPr>
                <a:t>DIE GRUNDLAGEN</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C9F1A"/>
        </a:solidFill>
        <a:effectLst/>
      </p:bgPr>
    </p:bg>
    <p:spTree>
      <p:nvGrpSpPr>
        <p:cNvPr id="1" name=""/>
        <p:cNvGrpSpPr/>
        <p:nvPr/>
      </p:nvGrpSpPr>
      <p:grpSpPr>
        <a:xfrm>
          <a:off x="0" y="0"/>
          <a:ext cx="0" cy="0"/>
          <a:chOff x="0" y="0"/>
          <a:chExt cx="0" cy="0"/>
        </a:xfrm>
      </p:grpSpPr>
      <p:grpSp>
        <p:nvGrpSpPr>
          <p:cNvPr id="2" name="Group 2"/>
          <p:cNvGrpSpPr/>
          <p:nvPr/>
        </p:nvGrpSpPr>
        <p:grpSpPr>
          <a:xfrm>
            <a:off x="9144000" y="2231852"/>
            <a:ext cx="4663477" cy="1047455"/>
            <a:chOff x="0" y="0"/>
            <a:chExt cx="1737690" cy="390299"/>
          </a:xfrm>
        </p:grpSpPr>
        <p:sp>
          <p:nvSpPr>
            <p:cNvPr id="3" name="Freeform 3"/>
            <p:cNvSpPr/>
            <p:nvPr/>
          </p:nvSpPr>
          <p:spPr>
            <a:xfrm>
              <a:off x="0" y="0"/>
              <a:ext cx="1737690" cy="390300"/>
            </a:xfrm>
            <a:custGeom>
              <a:avLst/>
              <a:gdLst/>
              <a:ahLst/>
              <a:cxnLst/>
              <a:rect l="l" t="t" r="r" b="b"/>
              <a:pathLst>
                <a:path w="1737690" h="390300">
                  <a:moveTo>
                    <a:pt x="0" y="0"/>
                  </a:moveTo>
                  <a:lnTo>
                    <a:pt x="1737690" y="0"/>
                  </a:lnTo>
                  <a:lnTo>
                    <a:pt x="1737690" y="390300"/>
                  </a:lnTo>
                  <a:lnTo>
                    <a:pt x="0" y="390300"/>
                  </a:lnTo>
                  <a:close/>
                </a:path>
              </a:pathLst>
            </a:custGeom>
            <a:solidFill>
              <a:srgbClr val="053055">
                <a:alpha val="18824"/>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4"/>
            <p:cNvSpPr txBox="1"/>
            <p:nvPr/>
          </p:nvSpPr>
          <p:spPr>
            <a:xfrm>
              <a:off x="0" y="-38100"/>
              <a:ext cx="1737690" cy="428399"/>
            </a:xfrm>
            <a:prstGeom prst="rect">
              <a:avLst/>
            </a:prstGeom>
          </p:spPr>
          <p:txBody>
            <a:bodyPr lIns="50800" tIns="50800" rIns="50800" bIns="50800" rtlCol="0" anchor="ctr"/>
            <a:lstStyle/>
            <a:p>
              <a:pPr marL="0" marR="0" lvl="0" indent="0" algn="ctr" defTabSz="914400" rtl="0" eaLnBrk="1" fontAlgn="auto" latinLnBrk="0" hangingPunct="1">
                <a:lnSpc>
                  <a:spcPts val="2458"/>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5" name="Group 5"/>
          <p:cNvGrpSpPr/>
          <p:nvPr/>
        </p:nvGrpSpPr>
        <p:grpSpPr>
          <a:xfrm>
            <a:off x="2895600" y="4762500"/>
            <a:ext cx="5308896" cy="1010708"/>
            <a:chOff x="0" y="0"/>
            <a:chExt cx="1978184" cy="376607"/>
          </a:xfrm>
        </p:grpSpPr>
        <p:sp>
          <p:nvSpPr>
            <p:cNvPr id="6" name="Freeform 6"/>
            <p:cNvSpPr/>
            <p:nvPr/>
          </p:nvSpPr>
          <p:spPr>
            <a:xfrm>
              <a:off x="0" y="0"/>
              <a:ext cx="1978184" cy="376607"/>
            </a:xfrm>
            <a:custGeom>
              <a:avLst/>
              <a:gdLst/>
              <a:ahLst/>
              <a:cxnLst/>
              <a:rect l="l" t="t" r="r" b="b"/>
              <a:pathLst>
                <a:path w="1978184" h="376607">
                  <a:moveTo>
                    <a:pt x="0" y="0"/>
                  </a:moveTo>
                  <a:lnTo>
                    <a:pt x="1978184" y="0"/>
                  </a:lnTo>
                  <a:lnTo>
                    <a:pt x="1978184" y="376607"/>
                  </a:lnTo>
                  <a:lnTo>
                    <a:pt x="0" y="376607"/>
                  </a:lnTo>
                  <a:close/>
                </a:path>
              </a:pathLst>
            </a:custGeom>
            <a:solidFill>
              <a:srgbClr val="053055">
                <a:alpha val="18824"/>
              </a:srgbClr>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7"/>
            <p:cNvSpPr txBox="1"/>
            <p:nvPr/>
          </p:nvSpPr>
          <p:spPr>
            <a:xfrm>
              <a:off x="0" y="-38100"/>
              <a:ext cx="1978184" cy="414707"/>
            </a:xfrm>
            <a:prstGeom prst="rect">
              <a:avLst/>
            </a:prstGeom>
          </p:spPr>
          <p:txBody>
            <a:bodyPr lIns="50800" tIns="50800" rIns="50800" bIns="50800" rtlCol="0" anchor="ctr"/>
            <a:lstStyle/>
            <a:p>
              <a:pPr marL="0" marR="0" lvl="0" indent="0" algn="ctr" defTabSz="914400" rtl="0" eaLnBrk="1" fontAlgn="auto" latinLnBrk="0" hangingPunct="1">
                <a:lnSpc>
                  <a:spcPts val="2458"/>
                </a:lnSpc>
                <a:spcBef>
                  <a:spcPct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8" name="Group 8"/>
          <p:cNvGrpSpPr/>
          <p:nvPr/>
        </p:nvGrpSpPr>
        <p:grpSpPr>
          <a:xfrm>
            <a:off x="17867363" y="1942553"/>
            <a:ext cx="420637" cy="6287595"/>
            <a:chOff x="0" y="0"/>
            <a:chExt cx="154215" cy="974113"/>
          </a:xfrm>
        </p:grpSpPr>
        <p:sp>
          <p:nvSpPr>
            <p:cNvPr id="9" name="Freeform 9"/>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053055">
                <a:alpha val="18824"/>
              </a:srgbClr>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0" name="Group 10"/>
          <p:cNvGrpSpPr/>
          <p:nvPr/>
        </p:nvGrpSpPr>
        <p:grpSpPr>
          <a:xfrm>
            <a:off x="0" y="1999703"/>
            <a:ext cx="420637" cy="6287595"/>
            <a:chOff x="0" y="0"/>
            <a:chExt cx="65168" cy="974113"/>
          </a:xfrm>
        </p:grpSpPr>
        <p:sp>
          <p:nvSpPr>
            <p:cNvPr id="11" name="Freeform 11"/>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053055">
                <a:alpha val="18824"/>
              </a:srgbClr>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2" name="Group 12"/>
          <p:cNvGrpSpPr/>
          <p:nvPr/>
        </p:nvGrpSpPr>
        <p:grpSpPr>
          <a:xfrm>
            <a:off x="10515600" y="4762500"/>
            <a:ext cx="4996540" cy="1010708"/>
            <a:chOff x="0" y="0"/>
            <a:chExt cx="1861795" cy="376607"/>
          </a:xfrm>
        </p:grpSpPr>
        <p:sp>
          <p:nvSpPr>
            <p:cNvPr id="13" name="Freeform 13"/>
            <p:cNvSpPr/>
            <p:nvPr/>
          </p:nvSpPr>
          <p:spPr>
            <a:xfrm>
              <a:off x="0" y="0"/>
              <a:ext cx="1861795" cy="376607"/>
            </a:xfrm>
            <a:custGeom>
              <a:avLst/>
              <a:gdLst/>
              <a:ahLst/>
              <a:cxnLst/>
              <a:rect l="l" t="t" r="r" b="b"/>
              <a:pathLst>
                <a:path w="1861795" h="376607">
                  <a:moveTo>
                    <a:pt x="0" y="0"/>
                  </a:moveTo>
                  <a:lnTo>
                    <a:pt x="1861795" y="0"/>
                  </a:lnTo>
                  <a:lnTo>
                    <a:pt x="1861795" y="376607"/>
                  </a:lnTo>
                  <a:lnTo>
                    <a:pt x="0" y="376607"/>
                  </a:lnTo>
                  <a:close/>
                </a:path>
              </a:pathLst>
            </a:custGeom>
            <a:solidFill>
              <a:srgbClr val="053055">
                <a:alpha val="18824"/>
              </a:srgbClr>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Box 14"/>
            <p:cNvSpPr txBox="1"/>
            <p:nvPr/>
          </p:nvSpPr>
          <p:spPr>
            <a:xfrm>
              <a:off x="0" y="-38100"/>
              <a:ext cx="1861795" cy="414707"/>
            </a:xfrm>
            <a:prstGeom prst="rect">
              <a:avLst/>
            </a:prstGeom>
          </p:spPr>
          <p:txBody>
            <a:bodyPr lIns="50800" tIns="50800" rIns="50800" bIns="50800" rtlCol="0" anchor="ctr"/>
            <a:lstStyle/>
            <a:p>
              <a:pPr marL="0" marR="0" lvl="0" indent="0" algn="ctr" defTabSz="914400" rtl="0" eaLnBrk="1" fontAlgn="auto" latinLnBrk="0" hangingPunct="1">
                <a:lnSpc>
                  <a:spcPts val="2458"/>
                </a:lnSpc>
                <a:spcBef>
                  <a:spcPct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5" name="Group 15"/>
          <p:cNvGrpSpPr/>
          <p:nvPr/>
        </p:nvGrpSpPr>
        <p:grpSpPr>
          <a:xfrm>
            <a:off x="16098321" y="9419516"/>
            <a:ext cx="1956616" cy="567847"/>
            <a:chOff x="0" y="0"/>
            <a:chExt cx="2608822" cy="757130"/>
          </a:xfrm>
        </p:grpSpPr>
        <p:pic>
          <p:nvPicPr>
            <p:cNvPr id="16" name="Picture 16"/>
            <p:cNvPicPr>
              <a:picLocks noChangeAspect="1"/>
            </p:cNvPicPr>
            <p:nvPr/>
          </p:nvPicPr>
          <p:blipFill>
            <a:blip r:embed="rId2"/>
            <a:srcRect r="2273" b="16626"/>
            <a:stretch>
              <a:fillRect/>
            </a:stretch>
          </p:blipFill>
          <p:spPr>
            <a:xfrm>
              <a:off x="0" y="0"/>
              <a:ext cx="2608822" cy="757130"/>
            </a:xfrm>
            <a:prstGeom prst="rect">
              <a:avLst/>
            </a:prstGeom>
          </p:spPr>
        </p:pic>
      </p:grpSp>
      <p:sp>
        <p:nvSpPr>
          <p:cNvPr id="17" name="Freeform 17"/>
          <p:cNvSpPr/>
          <p:nvPr/>
        </p:nvSpPr>
        <p:spPr>
          <a:xfrm>
            <a:off x="7672977" y="6621158"/>
            <a:ext cx="2942045" cy="2637142"/>
          </a:xfrm>
          <a:custGeom>
            <a:avLst/>
            <a:gdLst/>
            <a:ahLst/>
            <a:cxnLst/>
            <a:rect l="l" t="t" r="r" b="b"/>
            <a:pathLst>
              <a:path w="2942045" h="2637142">
                <a:moveTo>
                  <a:pt x="0" y="0"/>
                </a:moveTo>
                <a:lnTo>
                  <a:pt x="2942046" y="0"/>
                </a:lnTo>
                <a:lnTo>
                  <a:pt x="2942046" y="2637142"/>
                </a:lnTo>
                <a:lnTo>
                  <a:pt x="0" y="2637142"/>
                </a:lnTo>
                <a:lnTo>
                  <a:pt x="0" y="0"/>
                </a:lnTo>
                <a:close/>
              </a:path>
            </a:pathLst>
          </a:custGeom>
          <a:blipFill>
            <a:blip>
              <a:alphaModFix amt="38000"/>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TextBox 18"/>
          <p:cNvSpPr txBox="1"/>
          <p:nvPr/>
        </p:nvSpPr>
        <p:spPr>
          <a:xfrm>
            <a:off x="2286000" y="2095500"/>
            <a:ext cx="13858871" cy="3697520"/>
          </a:xfrm>
          <a:prstGeom prst="rect">
            <a:avLst/>
          </a:prstGeom>
        </p:spPr>
        <p:txBody>
          <a:bodyPr lIns="0" tIns="0" rIns="0" bIns="0" rtlCol="0" anchor="t">
            <a:spAutoFit/>
          </a:bodyPr>
          <a:lstStyle/>
          <a:p>
            <a:pPr marL="0" marR="0" lvl="0" indent="0" algn="ctr" defTabSz="914400" rtl="0" eaLnBrk="1" fontAlgn="auto" latinLnBrk="0" hangingPunct="1">
              <a:lnSpc>
                <a:spcPts val="9874"/>
              </a:lnSpc>
              <a:spcBef>
                <a:spcPts val="0"/>
              </a:spcBef>
              <a:spcAft>
                <a:spcPts val="0"/>
              </a:spcAft>
              <a:buClrTx/>
              <a:buSzTx/>
              <a:buFontTx/>
              <a:buNone/>
              <a:tabLst/>
              <a:defRPr/>
            </a:pPr>
            <a:r>
              <a:rPr kumimoji="0" lang="de-DE" sz="7053" b="0" i="0" u="none" strike="noStrike" kern="1200" cap="none" spc="0" normalizeH="0" baseline="0" noProof="0" dirty="0">
                <a:ln>
                  <a:noFill/>
                </a:ln>
                <a:solidFill>
                  <a:srgbClr val="FFFFFF"/>
                </a:solidFill>
                <a:effectLst/>
                <a:uLnTx/>
                <a:uFillTx/>
                <a:latin typeface="Montserrat"/>
                <a:ea typeface="Montserrat"/>
                <a:cs typeface="Montserrat"/>
                <a:sym typeface="Montserrat"/>
              </a:rPr>
              <a:t>MUT ZUR HALTUNG</a:t>
            </a:r>
          </a:p>
          <a:p>
            <a:pPr marL="0" marR="0" lvl="0" indent="0" algn="ctr" defTabSz="914400" rtl="0" eaLnBrk="1" fontAlgn="auto" latinLnBrk="0" hangingPunct="1">
              <a:lnSpc>
                <a:spcPts val="9874"/>
              </a:lnSpc>
              <a:spcBef>
                <a:spcPts val="0"/>
              </a:spcBef>
              <a:spcAft>
                <a:spcPts val="0"/>
              </a:spcAft>
              <a:buClrTx/>
              <a:buSzTx/>
              <a:buFontTx/>
              <a:buNone/>
              <a:tabLst/>
              <a:defRPr/>
            </a:pPr>
            <a:r>
              <a:rPr kumimoji="0" lang="de-DE" sz="7053" b="0" i="0" u="none" strike="noStrike" kern="1200" cap="none" spc="0" normalizeH="0" baseline="0" noProof="0" dirty="0">
                <a:ln>
                  <a:noFill/>
                </a:ln>
                <a:solidFill>
                  <a:srgbClr val="FFFFFF"/>
                </a:solidFill>
                <a:effectLst/>
                <a:uLnTx/>
                <a:uFillTx/>
                <a:latin typeface="Montserrat"/>
                <a:ea typeface="Montserrat"/>
                <a:cs typeface="Montserrat"/>
                <a:sym typeface="Montserrat"/>
              </a:rPr>
              <a:t>-</a:t>
            </a:r>
          </a:p>
          <a:p>
            <a:pPr marL="0" marR="0" lvl="0" indent="0" algn="ctr" defTabSz="914400" rtl="0" eaLnBrk="1" fontAlgn="auto" latinLnBrk="0" hangingPunct="1">
              <a:lnSpc>
                <a:spcPts val="9874"/>
              </a:lnSpc>
              <a:spcBef>
                <a:spcPts val="0"/>
              </a:spcBef>
              <a:spcAft>
                <a:spcPts val="0"/>
              </a:spcAft>
              <a:buClrTx/>
              <a:buSzTx/>
              <a:buFontTx/>
              <a:buNone/>
              <a:tabLst/>
              <a:defRPr/>
            </a:pPr>
            <a:r>
              <a:rPr kumimoji="0" lang="de-DE" sz="7053" b="0" i="0" u="none" strike="noStrike" kern="1200" cap="none" spc="0" normalizeH="0" baseline="0" noProof="0" dirty="0">
                <a:ln>
                  <a:noFill/>
                </a:ln>
                <a:solidFill>
                  <a:srgbClr val="FFFFFF"/>
                </a:solidFill>
                <a:effectLst/>
                <a:uLnTx/>
                <a:uFillTx/>
                <a:latin typeface="Montserrat"/>
                <a:ea typeface="Montserrat"/>
                <a:cs typeface="Montserrat"/>
                <a:sym typeface="Montserrat"/>
              </a:rPr>
              <a:t>HINSEHEN UND HANDELN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992525" y="2194905"/>
            <a:ext cx="2948595" cy="294859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9F1A"/>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4"/>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3234"/>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5" name="Group 5"/>
          <p:cNvGrpSpPr/>
          <p:nvPr/>
        </p:nvGrpSpPr>
        <p:grpSpPr>
          <a:xfrm>
            <a:off x="1992525" y="5800725"/>
            <a:ext cx="2948595" cy="2948595"/>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9F1A"/>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7"/>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3234"/>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8" name="Group 8"/>
          <p:cNvGrpSpPr/>
          <p:nvPr/>
        </p:nvGrpSpPr>
        <p:grpSpPr>
          <a:xfrm>
            <a:off x="17867363" y="1942553"/>
            <a:ext cx="420637" cy="6287595"/>
            <a:chOff x="0" y="0"/>
            <a:chExt cx="154215" cy="974113"/>
          </a:xfrm>
        </p:grpSpPr>
        <p:sp>
          <p:nvSpPr>
            <p:cNvPr id="9" name="Freeform 9"/>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0" name="Group 10"/>
          <p:cNvGrpSpPr/>
          <p:nvPr/>
        </p:nvGrpSpPr>
        <p:grpSpPr>
          <a:xfrm>
            <a:off x="0" y="1999703"/>
            <a:ext cx="420637" cy="6287595"/>
            <a:chOff x="0" y="0"/>
            <a:chExt cx="65168" cy="974113"/>
          </a:xfrm>
        </p:grpSpPr>
        <p:sp>
          <p:nvSpPr>
            <p:cNvPr id="11" name="Freeform 11"/>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AABFD1"/>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2" name="Group 12"/>
          <p:cNvGrpSpPr/>
          <p:nvPr/>
        </p:nvGrpSpPr>
        <p:grpSpPr>
          <a:xfrm>
            <a:off x="16173532" y="9517289"/>
            <a:ext cx="1956616" cy="567847"/>
            <a:chOff x="0" y="0"/>
            <a:chExt cx="2608822" cy="757130"/>
          </a:xfrm>
        </p:grpSpPr>
        <p:pic>
          <p:nvPicPr>
            <p:cNvPr id="13" name="Picture 13"/>
            <p:cNvPicPr>
              <a:picLocks noChangeAspect="1"/>
            </p:cNvPicPr>
            <p:nvPr/>
          </p:nvPicPr>
          <p:blipFill>
            <a:blip r:embed="rId2"/>
            <a:srcRect r="2273" b="16626"/>
            <a:stretch>
              <a:fillRect/>
            </a:stretch>
          </p:blipFill>
          <p:spPr>
            <a:xfrm>
              <a:off x="0" y="0"/>
              <a:ext cx="2608822" cy="757130"/>
            </a:xfrm>
            <a:prstGeom prst="rect">
              <a:avLst/>
            </a:prstGeom>
          </p:spPr>
        </p:pic>
      </p:grpSp>
      <p:sp>
        <p:nvSpPr>
          <p:cNvPr id="14" name="Freeform 14"/>
          <p:cNvSpPr/>
          <p:nvPr/>
        </p:nvSpPr>
        <p:spPr>
          <a:xfrm>
            <a:off x="2209800" y="2628900"/>
            <a:ext cx="2703380" cy="1762330"/>
          </a:xfrm>
          <a:custGeom>
            <a:avLst/>
            <a:gdLst/>
            <a:ahLst/>
            <a:cxnLst/>
            <a:rect l="l" t="t" r="r" b="b"/>
            <a:pathLst>
              <a:path w="2703380" h="1762330">
                <a:moveTo>
                  <a:pt x="0" y="0"/>
                </a:moveTo>
                <a:lnTo>
                  <a:pt x="2703380" y="0"/>
                </a:lnTo>
                <a:lnTo>
                  <a:pt x="2703380" y="1762330"/>
                </a:lnTo>
                <a:lnTo>
                  <a:pt x="0" y="1762330"/>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Freeform 15"/>
          <p:cNvSpPr/>
          <p:nvPr/>
        </p:nvSpPr>
        <p:spPr>
          <a:xfrm>
            <a:off x="2464055" y="6347381"/>
            <a:ext cx="2005534" cy="1855282"/>
          </a:xfrm>
          <a:custGeom>
            <a:avLst/>
            <a:gdLst/>
            <a:ahLst/>
            <a:cxnLst/>
            <a:rect l="l" t="t" r="r" b="b"/>
            <a:pathLst>
              <a:path w="2005534" h="1855282">
                <a:moveTo>
                  <a:pt x="0" y="0"/>
                </a:moveTo>
                <a:lnTo>
                  <a:pt x="2005534" y="0"/>
                </a:lnTo>
                <a:lnTo>
                  <a:pt x="2005534" y="1855282"/>
                </a:lnTo>
                <a:lnTo>
                  <a:pt x="0" y="1855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6"/>
          <p:cNvSpPr txBox="1"/>
          <p:nvPr/>
        </p:nvSpPr>
        <p:spPr>
          <a:xfrm>
            <a:off x="5288597" y="2233001"/>
            <a:ext cx="11675010" cy="2077249"/>
          </a:xfrm>
          <a:prstGeom prst="rect">
            <a:avLst/>
          </a:prstGeom>
        </p:spPr>
        <p:txBody>
          <a:bodyPr lIns="0" tIns="0" rIns="0" bIns="0" rtlCol="0" anchor="t">
            <a:spAutoFit/>
          </a:bodyPr>
          <a:lstStyle/>
          <a:p>
            <a:pPr marL="0" marR="0" lvl="0" indent="0" algn="l" defTabSz="914400" rtl="0" eaLnBrk="1" fontAlgn="auto" latinLnBrk="0" hangingPunct="1">
              <a:lnSpc>
                <a:spcPts val="4155"/>
              </a:lnSpc>
              <a:spcBef>
                <a:spcPts val="0"/>
              </a:spcBef>
              <a:spcAft>
                <a:spcPts val="0"/>
              </a:spcAft>
              <a:buClrTx/>
              <a:buSzTx/>
              <a:buFontTx/>
              <a:buNone/>
              <a:tabLst/>
              <a:defRPr/>
            </a:pPr>
            <a:r>
              <a:rPr kumimoji="0" lang="de-DE" sz="2968"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rPr>
              <a:t>Minderjährige</a:t>
            </a:r>
          </a:p>
          <a:p>
            <a:pPr marL="640906" marR="0" lvl="1" indent="-320453" algn="l" defTabSz="914400" rtl="0" eaLnBrk="1" fontAlgn="auto" latinLnBrk="0" hangingPunct="1">
              <a:lnSpc>
                <a:spcPts val="4155"/>
              </a:lnSpc>
              <a:spcBef>
                <a:spcPts val="0"/>
              </a:spcBef>
              <a:spcAft>
                <a:spcPts val="0"/>
              </a:spcAft>
              <a:buClrTx/>
              <a:buSzTx/>
              <a:buFont typeface="Arial"/>
              <a:buChar char="•"/>
              <a:tabLst/>
              <a:defRPr/>
            </a:pPr>
            <a:r>
              <a:rPr kumimoji="0" lang="de-DE" sz="2968" b="0" i="0" u="none" strike="noStrike" kern="1200" cap="none" spc="0" normalizeH="0" baseline="0" noProof="0" dirty="0">
                <a:ln>
                  <a:noFill/>
                </a:ln>
                <a:solidFill>
                  <a:srgbClr val="053055"/>
                </a:solidFill>
                <a:effectLst/>
                <a:uLnTx/>
                <a:uFillTx/>
                <a:latin typeface="Montserrat"/>
                <a:ea typeface="Montserrat"/>
                <a:cs typeface="Montserrat"/>
                <a:sym typeface="Montserrat"/>
              </a:rPr>
              <a:t>Kinder bis zum Alter von 14 Jahren</a:t>
            </a:r>
          </a:p>
          <a:p>
            <a:pPr marL="640906" marR="0" lvl="1" indent="-320453" algn="l" defTabSz="914400" rtl="0" eaLnBrk="1" fontAlgn="auto" latinLnBrk="0" hangingPunct="1">
              <a:lnSpc>
                <a:spcPts val="4155"/>
              </a:lnSpc>
              <a:spcBef>
                <a:spcPts val="0"/>
              </a:spcBef>
              <a:spcAft>
                <a:spcPts val="0"/>
              </a:spcAft>
              <a:buClrTx/>
              <a:buSzTx/>
              <a:buFont typeface="Arial"/>
              <a:buChar char="•"/>
              <a:tabLst/>
              <a:defRPr/>
            </a:pPr>
            <a:r>
              <a:rPr kumimoji="0" lang="de-DE" sz="2968" b="0" i="0" u="none" strike="noStrike" kern="1200" cap="none" spc="0" normalizeH="0" baseline="0" noProof="0" dirty="0">
                <a:ln>
                  <a:noFill/>
                </a:ln>
                <a:solidFill>
                  <a:srgbClr val="053055"/>
                </a:solidFill>
                <a:effectLst/>
                <a:uLnTx/>
                <a:uFillTx/>
                <a:latin typeface="Montserrat"/>
                <a:ea typeface="Montserrat"/>
                <a:cs typeface="Montserrat"/>
                <a:sym typeface="Montserrat"/>
              </a:rPr>
              <a:t>Jugendliche im Alter von 14 - 18 Jahren</a:t>
            </a:r>
          </a:p>
          <a:p>
            <a:pPr marL="640906" marR="0" lvl="1" indent="-320453" algn="l" defTabSz="914400" rtl="0" eaLnBrk="1" fontAlgn="auto" latinLnBrk="0" hangingPunct="1">
              <a:lnSpc>
                <a:spcPts val="4155"/>
              </a:lnSpc>
              <a:spcBef>
                <a:spcPts val="0"/>
              </a:spcBef>
              <a:spcAft>
                <a:spcPts val="0"/>
              </a:spcAft>
              <a:buClrTx/>
              <a:buSzTx/>
              <a:buFont typeface="Arial"/>
              <a:buChar char="•"/>
              <a:tabLst/>
              <a:defRPr/>
            </a:pPr>
            <a:r>
              <a:rPr kumimoji="0" lang="de-DE" sz="2968" b="0" i="0" u="none" strike="noStrike" kern="1200" cap="none" spc="0" normalizeH="0" baseline="0" noProof="0" dirty="0">
                <a:ln>
                  <a:noFill/>
                </a:ln>
                <a:solidFill>
                  <a:srgbClr val="053055"/>
                </a:solidFill>
                <a:effectLst/>
                <a:uLnTx/>
                <a:uFillTx/>
                <a:latin typeface="Montserrat"/>
                <a:ea typeface="Montserrat"/>
                <a:cs typeface="Montserrat"/>
                <a:sym typeface="Montserrat"/>
              </a:rPr>
              <a:t>(bis 24 Jahre Heranwachsende*r)</a:t>
            </a:r>
          </a:p>
        </p:txBody>
      </p:sp>
      <p:sp>
        <p:nvSpPr>
          <p:cNvPr id="17" name="TextBox 17"/>
          <p:cNvSpPr txBox="1"/>
          <p:nvPr/>
        </p:nvSpPr>
        <p:spPr>
          <a:xfrm>
            <a:off x="5288597" y="5344540"/>
            <a:ext cx="11197290" cy="4172749"/>
          </a:xfrm>
          <a:prstGeom prst="rect">
            <a:avLst/>
          </a:prstGeom>
        </p:spPr>
        <p:txBody>
          <a:bodyPr lIns="0" tIns="0" rIns="0" bIns="0" rtlCol="0" anchor="t">
            <a:spAutoFit/>
          </a:bodyPr>
          <a:lstStyle/>
          <a:p>
            <a:pPr marL="0" marR="0" lvl="0" indent="0" algn="l" defTabSz="914400" rtl="0" eaLnBrk="1" fontAlgn="auto" latinLnBrk="0" hangingPunct="1">
              <a:lnSpc>
                <a:spcPts val="4155"/>
              </a:lnSpc>
              <a:spcBef>
                <a:spcPts val="0"/>
              </a:spcBef>
              <a:spcAft>
                <a:spcPts val="0"/>
              </a:spcAft>
              <a:buClrTx/>
              <a:buSzTx/>
              <a:buFontTx/>
              <a:buNone/>
              <a:tabLst/>
              <a:defRPr/>
            </a:pPr>
            <a:r>
              <a:rPr kumimoji="0" lang="de-DE" sz="2968" b="1" i="0" u="none" strike="noStrike" kern="1200" cap="none" spc="0" normalizeH="0" baseline="0" noProof="0" dirty="0">
                <a:ln>
                  <a:noFill/>
                </a:ln>
                <a:solidFill>
                  <a:srgbClr val="053055"/>
                </a:solidFill>
                <a:effectLst/>
                <a:uLnTx/>
                <a:uFillTx/>
                <a:latin typeface="Montserrat Bold"/>
                <a:ea typeface="Montserrat Bold"/>
                <a:cs typeface="Montserrat Bold"/>
                <a:sym typeface="Montserrat Bold"/>
              </a:rPr>
              <a:t>Schutz- oder hilfebedürftige Erwachsene</a:t>
            </a:r>
          </a:p>
          <a:p>
            <a:pPr marL="640906" marR="0" lvl="1" indent="-320453" algn="l" defTabSz="914400" rtl="0" eaLnBrk="1" fontAlgn="auto" latinLnBrk="0" hangingPunct="1">
              <a:lnSpc>
                <a:spcPts val="4155"/>
              </a:lnSpc>
              <a:spcBef>
                <a:spcPts val="0"/>
              </a:spcBef>
              <a:spcAft>
                <a:spcPts val="0"/>
              </a:spcAft>
              <a:buClrTx/>
              <a:buSzTx/>
              <a:buFont typeface="Arial"/>
              <a:buChar char="•"/>
              <a:tabLst/>
              <a:defRPr/>
            </a:pPr>
            <a:r>
              <a:rPr kumimoji="0" lang="de-DE" sz="2968" b="0" i="0" u="none" strike="noStrike" kern="1200" cap="none" spc="0" normalizeH="0" baseline="0" noProof="0" dirty="0">
                <a:ln>
                  <a:noFill/>
                </a:ln>
                <a:solidFill>
                  <a:srgbClr val="053055"/>
                </a:solidFill>
                <a:effectLst/>
                <a:uLnTx/>
                <a:uFillTx/>
                <a:latin typeface="Montserrat"/>
                <a:ea typeface="Montserrat"/>
                <a:cs typeface="Montserrat"/>
                <a:sym typeface="Montserrat"/>
              </a:rPr>
              <a:t>Menschen, die z.B. aufgrund ihres Alters, ihrer Lebenssituation oder aus gesundheitlichen Gründen der Fürsorge oder des Schutzes durch Andere bedürfen</a:t>
            </a:r>
          </a:p>
          <a:p>
            <a:pPr marL="640906" marR="0" lvl="1" indent="-320453" algn="l" defTabSz="914400" rtl="0" eaLnBrk="1" fontAlgn="auto" latinLnBrk="0" hangingPunct="1">
              <a:lnSpc>
                <a:spcPts val="4155"/>
              </a:lnSpc>
              <a:spcBef>
                <a:spcPts val="0"/>
              </a:spcBef>
              <a:spcAft>
                <a:spcPts val="0"/>
              </a:spcAft>
              <a:buClrTx/>
              <a:buSzTx/>
              <a:buFont typeface="Arial"/>
              <a:buChar char="•"/>
              <a:tabLst/>
              <a:defRPr/>
            </a:pPr>
            <a:r>
              <a:rPr kumimoji="0" lang="de-DE" sz="2968" b="0" i="0" u="none" strike="noStrike" kern="1200" cap="none" spc="0" normalizeH="0" baseline="0" noProof="0" dirty="0">
                <a:ln>
                  <a:noFill/>
                </a:ln>
                <a:solidFill>
                  <a:srgbClr val="053055"/>
                </a:solidFill>
                <a:effectLst/>
                <a:uLnTx/>
                <a:uFillTx/>
                <a:latin typeface="Montserrat"/>
                <a:ea typeface="Montserrat"/>
                <a:cs typeface="Montserrat"/>
                <a:sym typeface="Montserrat"/>
              </a:rPr>
              <a:t>dazu zählen auch Menschen, die in einem besonderen Macht- oder Abhängigkeitsverhältnis stehen (z.B. seelsorgerischer Kontext, Auszubildende…)</a:t>
            </a:r>
          </a:p>
          <a:p>
            <a:pPr marL="0" marR="0" lvl="0" indent="0" algn="l" defTabSz="914400" rtl="0" eaLnBrk="1" fontAlgn="auto" latinLnBrk="0" hangingPunct="1">
              <a:lnSpc>
                <a:spcPts val="4155"/>
              </a:lnSpc>
              <a:spcBef>
                <a:spcPct val="0"/>
              </a:spcBef>
              <a:spcAft>
                <a:spcPts val="0"/>
              </a:spcAft>
              <a:buClrTx/>
              <a:buSzTx/>
              <a:buFontTx/>
              <a:buNone/>
              <a:tabLst/>
              <a:defRPr/>
            </a:pPr>
            <a:endParaRPr kumimoji="0" lang="de-DE" sz="2968" b="0" i="0" u="none" strike="noStrike" kern="1200" cap="none" spc="0" normalizeH="0" baseline="0" noProof="0" dirty="0">
              <a:ln>
                <a:noFill/>
              </a:ln>
              <a:solidFill>
                <a:srgbClr val="053055"/>
              </a:solidFill>
              <a:effectLst/>
              <a:uLnTx/>
              <a:uFillTx/>
              <a:latin typeface="Montserrat"/>
              <a:ea typeface="Montserrat"/>
              <a:cs typeface="Montserrat"/>
              <a:sym typeface="Montserrat"/>
            </a:endParaRPr>
          </a:p>
        </p:txBody>
      </p:sp>
      <p:sp>
        <p:nvSpPr>
          <p:cNvPr id="18" name="TextBox 18"/>
          <p:cNvSpPr txBox="1"/>
          <p:nvPr/>
        </p:nvSpPr>
        <p:spPr>
          <a:xfrm>
            <a:off x="3138173" y="843315"/>
            <a:ext cx="12362090" cy="691936"/>
          </a:xfrm>
          <a:prstGeom prst="rect">
            <a:avLst/>
          </a:prstGeom>
        </p:spPr>
        <p:txBody>
          <a:bodyPr lIns="0" tIns="0" rIns="0" bIns="0" rtlCol="0" anchor="t">
            <a:spAutoFit/>
          </a:bodyPr>
          <a:lstStyle/>
          <a:p>
            <a:pPr marL="0" marR="0" lvl="0" indent="0" algn="ctr" defTabSz="914400" rtl="0" eaLnBrk="1" fontAlgn="auto" latinLnBrk="0" hangingPunct="1">
              <a:lnSpc>
                <a:spcPts val="5336"/>
              </a:lnSpc>
              <a:spcBef>
                <a:spcPts val="0"/>
              </a:spcBef>
              <a:spcAft>
                <a:spcPts val="0"/>
              </a:spcAft>
              <a:buClrTx/>
              <a:buSzTx/>
              <a:buFontTx/>
              <a:buNone/>
              <a:tabLst/>
              <a:defRPr/>
            </a:pPr>
            <a:r>
              <a:rPr kumimoji="0" lang="de-DE" sz="4987" b="0" i="0" u="none" strike="noStrike" kern="1200" cap="none" spc="134" normalizeH="0" baseline="0" noProof="0" dirty="0">
                <a:ln>
                  <a:noFill/>
                </a:ln>
                <a:solidFill>
                  <a:srgbClr val="053055"/>
                </a:solidFill>
                <a:effectLst/>
                <a:uLnTx/>
                <a:uFillTx/>
                <a:latin typeface="Montserrat"/>
                <a:ea typeface="Montserrat"/>
                <a:cs typeface="Montserrat"/>
                <a:sym typeface="Montserrat"/>
              </a:rPr>
              <a:t>WER IST SCHUTZBEDÜRFTIG?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D6CC81001594143BFAC73DF8555BD81" ma:contentTypeVersion="16" ma:contentTypeDescription="Ein neues Dokument erstellen." ma:contentTypeScope="" ma:versionID="69b781e99a41ea050676ad79b8e7fa7a">
  <xsd:schema xmlns:xsd="http://www.w3.org/2001/XMLSchema" xmlns:xs="http://www.w3.org/2001/XMLSchema" xmlns:p="http://schemas.microsoft.com/office/2006/metadata/properties" xmlns:ns2="1f5e6f19-1f5a-46b2-96f9-0ff9866aa496" xmlns:ns3="3fef65ab-7806-4936-bfc2-5296f410528d" targetNamespace="http://schemas.microsoft.com/office/2006/metadata/properties" ma:root="true" ma:fieldsID="91e7d96c5ecd658425ab39ee4f560739" ns2:_="" ns3:_="">
    <xsd:import namespace="1f5e6f19-1f5a-46b2-96f9-0ff9866aa496"/>
    <xsd:import namespace="3fef65ab-7806-4936-bfc2-5296f410528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CR" minOccurs="0"/>
                <xsd:element ref="ns2:MediaServiceLocation" minOccurs="0"/>
                <xsd:element ref="ns2:_x0032_023_x002d_09_x002d_26Sitzung"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5e6f19-1f5a-46b2-96f9-0ff9866aa4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Bildmarkierungen" ma:readOnly="false" ma:fieldId="{5cf76f15-5ced-4ddc-b409-7134ff3c332f}" ma:taxonomyMulti="true" ma:sspId="180eafc7-a467-46dc-8704-57fdd0930c5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_x0032_023_x002d_09_x002d_26Sitzung" ma:index="22" nillable="true" ma:displayName="2023-09-26 Sitzung" ma:format="Dropdown" ma:internalName="_x0032_023_x002d_09_x002d_26Sitzung">
      <xsd:simpleType>
        <xsd:restriction base="dms:Text">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fef65ab-7806-4936-bfc2-5296f410528d" elementFormDefault="qualified">
    <xsd:import namespace="http://schemas.microsoft.com/office/2006/documentManagement/types"/>
    <xsd:import namespace="http://schemas.microsoft.com/office/infopath/2007/PartnerControls"/>
    <xsd:element name="SharedWithUsers" ma:index="15"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Freigegeben für - Details" ma:internalName="SharedWithDetails" ma:readOnly="true">
      <xsd:simpleType>
        <xsd:restriction base="dms:Note">
          <xsd:maxLength value="255"/>
        </xsd:restriction>
      </xsd:simpleType>
    </xsd:element>
    <xsd:element name="TaxCatchAll" ma:index="19" nillable="true" ma:displayName="Taxonomy Catch All Column" ma:hidden="true" ma:list="{04613875-f558-4a35-9ba6-4612cdc501a0}" ma:internalName="TaxCatchAll" ma:showField="CatchAllData" ma:web="3fef65ab-7806-4936-bfc2-5296f410528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x0032_023_x002d_09_x002d_26Sitzung xmlns="1f5e6f19-1f5a-46b2-96f9-0ff9866aa496" xsi:nil="true"/>
    <lcf76f155ced4ddcb4097134ff3c332f xmlns="1f5e6f19-1f5a-46b2-96f9-0ff9866aa496">
      <Terms xmlns="http://schemas.microsoft.com/office/infopath/2007/PartnerControls"/>
    </lcf76f155ced4ddcb4097134ff3c332f>
    <TaxCatchAll xmlns="3fef65ab-7806-4936-bfc2-5296f410528d" xsi:nil="true"/>
  </documentManagement>
</p:properties>
</file>

<file path=customXml/itemProps1.xml><?xml version="1.0" encoding="utf-8"?>
<ds:datastoreItem xmlns:ds="http://schemas.openxmlformats.org/officeDocument/2006/customXml" ds:itemID="{7207735C-50CE-4F16-AB5C-821309DE38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5e6f19-1f5a-46b2-96f9-0ff9866aa496"/>
    <ds:schemaRef ds:uri="3fef65ab-7806-4936-bfc2-5296f41052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8FE8B5-0693-48B1-BB7A-B372C5C25567}">
  <ds:schemaRefs>
    <ds:schemaRef ds:uri="http://schemas.microsoft.com/sharepoint/v3/contenttype/forms"/>
  </ds:schemaRefs>
</ds:datastoreItem>
</file>

<file path=customXml/itemProps3.xml><?xml version="1.0" encoding="utf-8"?>
<ds:datastoreItem xmlns:ds="http://schemas.openxmlformats.org/officeDocument/2006/customXml" ds:itemID="{B797427E-681E-46DF-A607-5C6D43F8A68D}">
  <ds:schemaRefs>
    <ds:schemaRef ds:uri="http://www.w3.org/XML/1998/namespace"/>
    <ds:schemaRef ds:uri="http://schemas.microsoft.com/office/2006/metadata/properties"/>
    <ds:schemaRef ds:uri="http://schemas.microsoft.com/office/2006/documentManagement/types"/>
    <ds:schemaRef ds:uri="http://purl.org/dc/terms/"/>
    <ds:schemaRef ds:uri="http://schemas.microsoft.com/office/infopath/2007/PartnerControls"/>
    <ds:schemaRef ds:uri="http://purl.org/dc/dcmitype/"/>
    <ds:schemaRef ds:uri="http://purl.org/dc/elements/1.1/"/>
    <ds:schemaRef ds:uri="http://schemas.openxmlformats.org/package/2006/metadata/core-properties"/>
    <ds:schemaRef ds:uri="3fef65ab-7806-4936-bfc2-5296f410528d"/>
    <ds:schemaRef ds:uri="1f5e6f19-1f5a-46b2-96f9-0ff9866aa496"/>
  </ds:schemaRefs>
</ds:datastoreItem>
</file>

<file path=docProps/app.xml><?xml version="1.0" encoding="utf-8"?>
<Properties xmlns="http://schemas.openxmlformats.org/officeDocument/2006/extended-properties" xmlns:vt="http://schemas.openxmlformats.org/officeDocument/2006/docPropsVTypes">
  <TotalTime>0</TotalTime>
  <Words>3643</Words>
  <Application>Microsoft Office PowerPoint</Application>
  <PresentationFormat>Benutzerdefiniert</PresentationFormat>
  <Paragraphs>528</Paragraphs>
  <Slides>63</Slides>
  <Notes>25</Notes>
  <HiddenSlides>0</HiddenSlides>
  <MMClips>0</MMClips>
  <ScaleCrop>false</ScaleCrop>
  <HeadingPairs>
    <vt:vector size="4" baseType="variant">
      <vt:variant>
        <vt:lpstr>Design</vt:lpstr>
      </vt:variant>
      <vt:variant>
        <vt:i4>1</vt:i4>
      </vt:variant>
      <vt:variant>
        <vt:lpstr>Folientitel</vt:lpstr>
      </vt:variant>
      <vt:variant>
        <vt:i4>63</vt:i4>
      </vt:variant>
    </vt:vector>
  </HeadingPairs>
  <TitlesOfParts>
    <vt:vector size="64" baseType="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Infoveranstaltung</dc:title>
  <cp:lastModifiedBy>Anna Ney</cp:lastModifiedBy>
  <cp:revision>3</cp:revision>
  <dcterms:created xsi:type="dcterms:W3CDTF">2006-08-16T00:00:00Z</dcterms:created>
  <dcterms:modified xsi:type="dcterms:W3CDTF">2026-03-18T14:12:59Z</dcterms:modified>
  <dc:identifier>DAG-SQOBxwc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0x010100BD6CC81001594143BFAC73DF8555BD81</vt:lpwstr>
  </property>
  <property fmtid="{D5CDD505-2E9C-101B-9397-08002B2CF9AE}" pid="3" name="MediaServiceImageTags">
    <vt:lpwstr/>
  </property>
</Properties>
</file>